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67" r:id="rId2"/>
    <p:sldId id="298" r:id="rId3"/>
    <p:sldId id="299" r:id="rId4"/>
    <p:sldId id="293" r:id="rId5"/>
    <p:sldId id="300" r:id="rId6"/>
    <p:sldId id="294" r:id="rId7"/>
    <p:sldId id="295" r:id="rId8"/>
    <p:sldId id="285" r:id="rId9"/>
    <p:sldId id="271" r:id="rId10"/>
    <p:sldId id="289" r:id="rId11"/>
    <p:sldId id="281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0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422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9077B4-C01C-916C-C5F3-4498FA87C0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6405F5-863F-CCDF-927A-EA4B7418DD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FB26C39-B7B6-EF47-9A16-A76F68E1807D}" type="datetimeFigureOut">
              <a:rPr lang="en-GB"/>
              <a:pPr>
                <a:defRPr/>
              </a:pPr>
              <a:t>16/06/2025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3905F-57C8-2169-BB80-842054A66B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85F3D-595C-3FAB-EEB2-EF03214D3F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0224FEB2-B8B9-954F-9FEE-ABEF8C29ECC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806154-2D65-69CA-7BE8-7397739B8F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17B26-DEE3-A11B-7F04-3E8224BA257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F260CD9-309F-B448-A147-E3529C7D6BE7}" type="datetimeFigureOut">
              <a:rPr lang="en-GB"/>
              <a:pPr>
                <a:defRPr/>
              </a:pPr>
              <a:t>16/06/2025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5215DBA-E6F8-9370-1926-D7EE53A46B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D06B37D-F5BF-A05A-FAF4-08B092135D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DC5F3-638D-2FC6-93E7-0A89D460068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AC876-00BB-5729-708D-9B4086D4EE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B145FEB9-F62F-3A41-ADDD-94AB930CF663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E432B46-F8A8-15EE-22C7-6AAE82344D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37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7BAEF51-9346-9098-A656-35C250AD9D8B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9EDE2AC-A2E4-462B-0F05-AC978AC30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180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1AA07279-B419-ED0A-100A-CBF277F4B5D5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939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3DC1EBCA-E2FC-88CE-8E3F-B141ED378C45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2188CD79-8F39-09FD-070E-414AD902182D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F4427F-7810-1DBC-A89B-3C7E47E07EA0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AFA616-9E5F-3413-DE76-1F634AB6CE73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01F3A01D-E413-83C2-FEB5-726E66A60754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319917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237DE95-019E-12BB-9889-D46B6C6998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82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566BDAD-E9CC-1CF2-2C11-A23A629E4F0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08B0182-DAFF-2684-4298-5F0611BC59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55BA4C-2482-0013-0A37-9F7EEF8EDE62}"/>
              </a:ext>
            </a:extLst>
          </p:cNvPr>
          <p:cNvSpPr/>
          <p:nvPr/>
        </p:nvSpPr>
        <p:spPr>
          <a:xfrm>
            <a:off x="336550" y="3130550"/>
            <a:ext cx="8548688" cy="3079750"/>
          </a:xfrm>
          <a:prstGeom prst="roundRect">
            <a:avLst>
              <a:gd name="adj" fmla="val 6995"/>
            </a:avLst>
          </a:prstGeom>
          <a:solidFill>
            <a:srgbClr val="EE70A8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Welcome to...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Primary </a:t>
            </a:r>
            <a:r>
              <a:rPr lang="en-GB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40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with Miss Bradley and Mrs K</a:t>
            </a:r>
            <a:endParaRPr lang="en-GB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range">
            <a:extLst>
              <a:ext uri="{FF2B5EF4-FFF2-40B4-BE49-F238E27FC236}">
                <a16:creationId xmlns:a16="http://schemas.microsoft.com/office/drawing/2014/main" id="{8645E13E-FED5-5806-4645-CCF790B4B2B9}"/>
              </a:ext>
            </a:extLst>
          </p:cNvPr>
          <p:cNvSpPr/>
          <p:nvPr/>
        </p:nvSpPr>
        <p:spPr>
          <a:xfrm>
            <a:off x="739775" y="1804988"/>
            <a:ext cx="7632700" cy="4043362"/>
          </a:xfrm>
          <a:prstGeom prst="roundRect">
            <a:avLst/>
          </a:prstGeom>
          <a:solidFill>
            <a:srgbClr val="EE7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8435" name="Title 1">
            <a:extLst>
              <a:ext uri="{FF2B5EF4-FFF2-40B4-BE49-F238E27FC236}">
                <a16:creationId xmlns:a16="http://schemas.microsoft.com/office/drawing/2014/main" id="{A238B2C2-3A0A-5DF4-2652-149413068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587375"/>
            <a:ext cx="6604000" cy="993775"/>
          </a:xfrm>
        </p:spPr>
        <p:txBody>
          <a:bodyPr/>
          <a:lstStyle/>
          <a:p>
            <a:pPr algn="ctr" eaLnBrk="1" hangingPunct="1"/>
            <a:r>
              <a:rPr lang="en-GB" altLang="en-US" sz="3200">
                <a:solidFill>
                  <a:srgbClr val="E6589F"/>
                </a:solidFill>
                <a:latin typeface="Comic Sans MS" panose="030F0902030302020204" pitchFamily="66" charset="0"/>
              </a:rPr>
              <a:t>Find us on Twitter!</a:t>
            </a:r>
          </a:p>
        </p:txBody>
      </p:sp>
      <p:pic>
        <p:nvPicPr>
          <p:cNvPr id="18436" name="Picture 6">
            <a:extLst>
              <a:ext uri="{FF2B5EF4-FFF2-40B4-BE49-F238E27FC236}">
                <a16:creationId xmlns:a16="http://schemas.microsoft.com/office/drawing/2014/main" id="{BBF23611-AD0E-C21A-2D53-2E66AF59B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5270500"/>
            <a:ext cx="1316037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1">
            <a:extLst>
              <a:ext uri="{FF2B5EF4-FFF2-40B4-BE49-F238E27FC236}">
                <a16:creationId xmlns:a16="http://schemas.microsoft.com/office/drawing/2014/main" id="{645AEA1A-7F4D-9CC3-3F12-7484029AA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638" y="2932113"/>
            <a:ext cx="67849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 dirty="0">
                <a:solidFill>
                  <a:schemeClr val="tx1"/>
                </a:solidFill>
                <a:latin typeface="Comic Sans MS" panose="030F0902030302020204" pitchFamily="66" charset="0"/>
              </a:rPr>
              <a:t>@</a:t>
            </a:r>
            <a:r>
              <a:rPr lang="en-GB" altLang="en-US" sz="48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MissBradley_KPS</a:t>
            </a:r>
            <a:endParaRPr lang="en-GB" altLang="en-US" sz="4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 dirty="0">
                <a:solidFill>
                  <a:schemeClr val="tx1"/>
                </a:solidFill>
                <a:latin typeface="Comic Sans MS" panose="030F0902030302020204" pitchFamily="66" charset="0"/>
              </a:rPr>
              <a:t>@</a:t>
            </a:r>
            <a:r>
              <a:rPr lang="en-GB" altLang="en-US" sz="48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MrsK_KPS</a:t>
            </a:r>
            <a:endParaRPr lang="en-GB" altLang="en-US" sz="4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 dirty="0">
                <a:solidFill>
                  <a:schemeClr val="tx1"/>
                </a:solidFill>
                <a:latin typeface="Comic Sans MS" panose="030F0902030302020204" pitchFamily="66" charset="0"/>
              </a:rPr>
              <a:t>@</a:t>
            </a:r>
            <a:r>
              <a:rPr lang="en-GB" altLang="en-US" sz="48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KilmacolmPS</a:t>
            </a:r>
            <a:endParaRPr lang="en-GB" altLang="en-US" sz="48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range">
            <a:extLst>
              <a:ext uri="{FF2B5EF4-FFF2-40B4-BE49-F238E27FC236}">
                <a16:creationId xmlns:a16="http://schemas.microsoft.com/office/drawing/2014/main" id="{0549FF03-3915-6A5C-DB21-B9DD4F3DDFFD}"/>
              </a:ext>
            </a:extLst>
          </p:cNvPr>
          <p:cNvSpPr/>
          <p:nvPr/>
        </p:nvSpPr>
        <p:spPr>
          <a:xfrm>
            <a:off x="860425" y="1682750"/>
            <a:ext cx="7632700" cy="4043363"/>
          </a:xfrm>
          <a:prstGeom prst="roundRect">
            <a:avLst/>
          </a:prstGeom>
          <a:solidFill>
            <a:srgbClr val="EE7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9459" name="Title 1">
            <a:extLst>
              <a:ext uri="{FF2B5EF4-FFF2-40B4-BE49-F238E27FC236}">
                <a16:creationId xmlns:a16="http://schemas.microsoft.com/office/drawing/2014/main" id="{5DF8B907-7271-91FF-6941-26EEA5D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rgbClr val="E6589F"/>
                </a:solidFill>
                <a:latin typeface="Comic Sans MS" panose="030F0902030302020204" pitchFamily="66" charset="0"/>
              </a:rPr>
              <a:t>We can’t wait to see you!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5044EEE3-4FE1-9DC7-0DBD-C72D36A69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638" y="2149475"/>
            <a:ext cx="6772275" cy="3540125"/>
          </a:xfrm>
          <a:prstGeom prst="rect">
            <a:avLst/>
          </a:prstGeom>
          <a:solidFill>
            <a:srgbClr val="EE70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  <a:latin typeface="Comic Sans MS" panose="030F0902030302020204" pitchFamily="66" charset="0"/>
              </a:rPr>
              <a:t>We are super excited to be your teachers in August and we can’t wait to join you on your exciting adventures.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  <a:latin typeface="Comic Sans MS" panose="030F0902030302020204" pitchFamily="66" charset="0"/>
              </a:rPr>
              <a:t>Take care and have a relaxing summer,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  <a:latin typeface="Comic Sans MS" panose="030F0902030302020204" pitchFamily="66" charset="0"/>
              </a:rPr>
              <a:t>Miss Bradley and Mrs K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9E87F7B8-39E2-A0C7-E84B-AC5DF3B54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>
                <a:solidFill>
                  <a:srgbClr val="E6589F"/>
                </a:solidFill>
              </a:rPr>
              <a:t>Hello, I am Miss Bradley!</a:t>
            </a:r>
          </a:p>
        </p:txBody>
      </p:sp>
      <p:sp>
        <p:nvSpPr>
          <p:cNvPr id="10243" name="TextBox 3">
            <a:extLst>
              <a:ext uri="{FF2B5EF4-FFF2-40B4-BE49-F238E27FC236}">
                <a16:creationId xmlns:a16="http://schemas.microsoft.com/office/drawing/2014/main" id="{817B9182-FA4C-7FCA-9623-367A846C3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450" y="1347788"/>
            <a:ext cx="3840163" cy="4687437"/>
          </a:xfrm>
          <a:prstGeom prst="rect">
            <a:avLst/>
          </a:prstGeom>
          <a:solidFill>
            <a:srgbClr val="EE70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Hello P4!</a:t>
            </a:r>
            <a:endParaRPr lang="en-GB" b="0" i="0" u="none" strike="noStrike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pPr algn="ctr">
              <a:buNone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My name is Miss Bradley and I’m a brand new teacher at KPS! I feel so lucky that my very first class here is </a:t>
            </a:r>
            <a:r>
              <a:rPr lang="en-GB" b="0" i="1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you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! I’ve already heard how amazing P4 is, and I can’t wait to learn, laugh, and explore lots of new things together this year.</a:t>
            </a:r>
          </a:p>
          <a:p>
            <a:pPr algn="ctr">
              <a:buNone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I’ll be teaching you from Monday through to Thursday mornings, and I’ll be working closely with the lovely Mrs K – we’re both super excited for all the fun and learning ahead. Let’s make it a fantastic year!</a:t>
            </a:r>
          </a:p>
          <a:p>
            <a:pPr algn="ctr">
              <a:buNone/>
            </a:pPr>
            <a:endParaRPr lang="en-GB" sz="1600" b="0" i="0" u="none" strike="noStrike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</p:txBody>
      </p:sp>
      <p:pic>
        <p:nvPicPr>
          <p:cNvPr id="3" name="Picture 2" descr="A person taking a selfie&#10;&#10;Description automatically generated">
            <a:extLst>
              <a:ext uri="{FF2B5EF4-FFF2-40B4-BE49-F238E27FC236}">
                <a16:creationId xmlns:a16="http://schemas.microsoft.com/office/drawing/2014/main" id="{BAC33949-2DA7-BE33-BBED-10AC38090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1" y="1567198"/>
            <a:ext cx="3331689" cy="4248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lue">
            <a:extLst>
              <a:ext uri="{FF2B5EF4-FFF2-40B4-BE49-F238E27FC236}">
                <a16:creationId xmlns:a16="http://schemas.microsoft.com/office/drawing/2014/main" id="{39E7806E-FFEB-FD4D-B9DB-D32128CEC2A0}"/>
              </a:ext>
            </a:extLst>
          </p:cNvPr>
          <p:cNvSpPr/>
          <p:nvPr/>
        </p:nvSpPr>
        <p:spPr>
          <a:xfrm>
            <a:off x="4689475" y="4484688"/>
            <a:ext cx="3713163" cy="1052512"/>
          </a:xfrm>
          <a:prstGeom prst="roundRect">
            <a:avLst/>
          </a:prstGeom>
          <a:solidFill>
            <a:srgbClr val="4EB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Comic Sans MS" panose="030F0902030302020204" pitchFamily="66" charset="0"/>
              </a:rPr>
              <a:t>My favourite movies are Harry Potter and ALL of the Disney movies!</a:t>
            </a:r>
          </a:p>
        </p:txBody>
      </p:sp>
      <p:sp>
        <p:nvSpPr>
          <p:cNvPr id="23" name="Orange">
            <a:extLst>
              <a:ext uri="{FF2B5EF4-FFF2-40B4-BE49-F238E27FC236}">
                <a16:creationId xmlns:a16="http://schemas.microsoft.com/office/drawing/2014/main" id="{8CA4E9B6-E26A-507C-F96F-D2A00E844F3E}"/>
              </a:ext>
            </a:extLst>
          </p:cNvPr>
          <p:cNvSpPr/>
          <p:nvPr/>
        </p:nvSpPr>
        <p:spPr>
          <a:xfrm>
            <a:off x="4689475" y="3290888"/>
            <a:ext cx="3713163" cy="1052512"/>
          </a:xfrm>
          <a:prstGeom prst="roundRect">
            <a:avLst/>
          </a:prstGeom>
          <a:solidFill>
            <a:srgbClr val="EF8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Comic Sans MS" panose="030F0902030302020204" pitchFamily="66" charset="0"/>
              </a:rPr>
              <a:t>My favourite things to teach are numeracy and topic! But I cannot wait to teach some STEM lessons!</a:t>
            </a:r>
          </a:p>
        </p:txBody>
      </p:sp>
      <p:sp>
        <p:nvSpPr>
          <p:cNvPr id="22" name="Purple">
            <a:extLst>
              <a:ext uri="{FF2B5EF4-FFF2-40B4-BE49-F238E27FC236}">
                <a16:creationId xmlns:a16="http://schemas.microsoft.com/office/drawing/2014/main" id="{1707E2D0-B4AA-5625-1028-AA2B9933C636}"/>
              </a:ext>
            </a:extLst>
          </p:cNvPr>
          <p:cNvSpPr/>
          <p:nvPr/>
        </p:nvSpPr>
        <p:spPr>
          <a:xfrm>
            <a:off x="4689475" y="2119313"/>
            <a:ext cx="3713163" cy="1052512"/>
          </a:xfrm>
          <a:prstGeom prst="roundRect">
            <a:avLst/>
          </a:prstGeom>
          <a:solidFill>
            <a:srgbClr val="EE7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Comic Sans MS" panose="030F0902030302020204" pitchFamily="66" charset="0"/>
              </a:rPr>
              <a:t>My favourite colour is pink! </a:t>
            </a:r>
          </a:p>
        </p:txBody>
      </p:sp>
      <p:sp>
        <p:nvSpPr>
          <p:cNvPr id="21" name="Yellow">
            <a:extLst>
              <a:ext uri="{FF2B5EF4-FFF2-40B4-BE49-F238E27FC236}">
                <a16:creationId xmlns:a16="http://schemas.microsoft.com/office/drawing/2014/main" id="{D37B81B5-B8A4-1095-BB24-A5CD289277F1}"/>
              </a:ext>
            </a:extLst>
          </p:cNvPr>
          <p:cNvSpPr/>
          <p:nvPr/>
        </p:nvSpPr>
        <p:spPr>
          <a:xfrm>
            <a:off x="765175" y="4484688"/>
            <a:ext cx="3713163" cy="1052512"/>
          </a:xfrm>
          <a:prstGeom prst="roundRect">
            <a:avLst/>
          </a:prstGeom>
          <a:solidFill>
            <a:srgbClr val="FFE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Comic Sans MS" panose="030F0902030302020204" pitchFamily="66" charset="0"/>
              </a:rPr>
              <a:t>I love Disney and worked for Disney in Florida last summer!</a:t>
            </a:r>
          </a:p>
        </p:txBody>
      </p:sp>
      <p:sp>
        <p:nvSpPr>
          <p:cNvPr id="20" name="Green">
            <a:extLst>
              <a:ext uri="{FF2B5EF4-FFF2-40B4-BE49-F238E27FC236}">
                <a16:creationId xmlns:a16="http://schemas.microsoft.com/office/drawing/2014/main" id="{CB4B6EDA-F0D6-DCD1-3E55-50882970A7E2}"/>
              </a:ext>
            </a:extLst>
          </p:cNvPr>
          <p:cNvSpPr/>
          <p:nvPr/>
        </p:nvSpPr>
        <p:spPr>
          <a:xfrm>
            <a:off x="762000" y="3290888"/>
            <a:ext cx="3713163" cy="1052512"/>
          </a:xfrm>
          <a:prstGeom prst="roundRect">
            <a:avLst/>
          </a:prstGeom>
          <a:solidFill>
            <a:srgbClr val="87B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Comic Sans MS" panose="030F0902030302020204" pitchFamily="66" charset="0"/>
              </a:rPr>
              <a:t>I love keeping fit and going to the gym… but I equally love food, especially pizza and chocolate. </a:t>
            </a:r>
          </a:p>
        </p:txBody>
      </p:sp>
      <p:sp>
        <p:nvSpPr>
          <p:cNvPr id="19" name="Pink">
            <a:extLst>
              <a:ext uri="{FF2B5EF4-FFF2-40B4-BE49-F238E27FC236}">
                <a16:creationId xmlns:a16="http://schemas.microsoft.com/office/drawing/2014/main" id="{44D5A556-62AA-CF9C-9A89-5D9533D38E10}"/>
              </a:ext>
            </a:extLst>
          </p:cNvPr>
          <p:cNvSpPr/>
          <p:nvPr/>
        </p:nvSpPr>
        <p:spPr>
          <a:xfrm>
            <a:off x="779463" y="2119313"/>
            <a:ext cx="3711575" cy="10525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Comic Sans MS" panose="030F0902030302020204" pitchFamily="66" charset="0"/>
              </a:rPr>
              <a:t>I am an only child and live at home with my mum and dad!</a:t>
            </a:r>
          </a:p>
        </p:txBody>
      </p:sp>
      <p:sp>
        <p:nvSpPr>
          <p:cNvPr id="11272" name="Title 1">
            <a:extLst>
              <a:ext uri="{FF2B5EF4-FFF2-40B4-BE49-F238E27FC236}">
                <a16:creationId xmlns:a16="http://schemas.microsoft.com/office/drawing/2014/main" id="{CDA84656-BF32-273D-8F86-0E45A402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>
                <a:solidFill>
                  <a:srgbClr val="E6589F"/>
                </a:solidFill>
                <a:latin typeface="Comic Sans MS" panose="030F0902030302020204" pitchFamily="66" charset="0"/>
              </a:rPr>
              <a:t>Hello, I am Miss Bradley…</a:t>
            </a:r>
          </a:p>
        </p:txBody>
      </p:sp>
      <p:sp>
        <p:nvSpPr>
          <p:cNvPr id="11273" name="TextBox 2">
            <a:extLst>
              <a:ext uri="{FF2B5EF4-FFF2-40B4-BE49-F238E27FC236}">
                <a16:creationId xmlns:a16="http://schemas.microsoft.com/office/drawing/2014/main" id="{48A8F33B-27B0-E2D4-78E0-D3D5D9DBD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473200"/>
            <a:ext cx="7632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b="1">
                <a:solidFill>
                  <a:srgbClr val="E6589F"/>
                </a:solidFill>
                <a:latin typeface="Comic Sans MS" panose="030F0902030302020204" pitchFamily="66" charset="0"/>
              </a:rPr>
              <a:t>Click on the boxes below to reveal some fun facts about me</a:t>
            </a:r>
            <a:endParaRPr lang="en-US" altLang="en-US" b="1">
              <a:solidFill>
                <a:srgbClr val="E6589F"/>
              </a:solidFill>
              <a:latin typeface="Comic Sans MS" panose="030F09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b="1">
              <a:solidFill>
                <a:srgbClr val="E6589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D437B9-0EBB-0A72-FB08-6544743E4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2193925"/>
            <a:ext cx="39560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</a:p>
        </p:txBody>
      </p:sp>
      <p:pic>
        <p:nvPicPr>
          <p:cNvPr id="11276" name="Picture 12" descr="A person holding a badge&#10;&#10;Description automatically generated">
            <a:extLst>
              <a:ext uri="{FF2B5EF4-FFF2-40B4-BE49-F238E27FC236}">
                <a16:creationId xmlns:a16="http://schemas.microsoft.com/office/drawing/2014/main" id="{ADF5F80E-9F54-91DE-5519-50B7595E5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5256271"/>
            <a:ext cx="15367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FFF45EE6-4202-DB63-B9A9-7583D1268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3"/>
          <a:stretch/>
        </p:blipFill>
        <p:spPr bwMode="auto">
          <a:xfrm rot="5400000">
            <a:off x="-258045" y="757211"/>
            <a:ext cx="1430490" cy="168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Disney - The Dream of Walt Disney">
            <a:extLst>
              <a:ext uri="{FF2B5EF4-FFF2-40B4-BE49-F238E27FC236}">
                <a16:creationId xmlns:a16="http://schemas.microsoft.com/office/drawing/2014/main" id="{98BB9814-D2F4-6704-601E-1C2817271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056" y="5384800"/>
            <a:ext cx="2831438" cy="14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407" r="8831"/>
          <a:stretch/>
        </p:blipFill>
        <p:spPr>
          <a:xfrm flipV="1">
            <a:off x="373150" y="1347788"/>
            <a:ext cx="4594284" cy="3443381"/>
          </a:xfrm>
          <a:prstGeom prst="rect">
            <a:avLst/>
          </a:prstGeom>
        </p:spPr>
      </p:pic>
      <p:sp>
        <p:nvSpPr>
          <p:cNvPr id="12290" name="Title 1">
            <a:extLst>
              <a:ext uri="{FF2B5EF4-FFF2-40B4-BE49-F238E27FC236}">
                <a16:creationId xmlns:a16="http://schemas.microsoft.com/office/drawing/2014/main" id="{5B39974A-6753-1A02-C18A-B709C8BD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rgbClr val="E6589F"/>
                </a:solidFill>
              </a:rPr>
              <a:t>Hello, I am Mrs K!</a:t>
            </a:r>
          </a:p>
        </p:txBody>
      </p:sp>
      <p:sp>
        <p:nvSpPr>
          <p:cNvPr id="12291" name="TextBox 3">
            <a:extLst>
              <a:ext uri="{FF2B5EF4-FFF2-40B4-BE49-F238E27FC236}">
                <a16:creationId xmlns:a16="http://schemas.microsoft.com/office/drawing/2014/main" id="{8AE25DC3-8B34-8960-5BBF-1C89A9D43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450" y="1347788"/>
            <a:ext cx="3840163" cy="4185761"/>
          </a:xfrm>
          <a:prstGeom prst="rect">
            <a:avLst/>
          </a:prstGeom>
          <a:solidFill>
            <a:srgbClr val="EE70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Hello P4!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My name is Mrs K, I have been a teacher at KPS </a:t>
            </a:r>
            <a:r>
              <a:rPr lang="en-GB" altLang="en-US" dirty="0" smtClean="0">
                <a:solidFill>
                  <a:schemeClr val="tx1"/>
                </a:solidFill>
                <a:latin typeface="Comic Sans MS" panose="030F0902030302020204" pitchFamily="66" charset="0"/>
              </a:rPr>
              <a:t>since 2018 so </a:t>
            </a:r>
            <a:r>
              <a:rPr lang="en-GB" alt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I already know most of your faces- I might even have taught some of your brothers and sisters!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I am so excited to be working with Miss Bradley this year. I will be teaching you on Thursday afternoons and all day on Fridays. I can’t wait to get started!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b="1" dirty="0">
              <a:solidFill>
                <a:schemeClr val="tx1"/>
              </a:solidFill>
            </a:endParaRPr>
          </a:p>
        </p:txBody>
      </p:sp>
      <p:sp>
        <p:nvSpPr>
          <p:cNvPr id="3" name="Heart 2"/>
          <p:cNvSpPr/>
          <p:nvPr/>
        </p:nvSpPr>
        <p:spPr>
          <a:xfrm rot="20645426">
            <a:off x="550960" y="4416364"/>
            <a:ext cx="2572075" cy="199657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 rot="20329303">
            <a:off x="935660" y="4933386"/>
            <a:ext cx="1802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Mrs Hughes and I having fun at KPS Fest!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nk">
            <a:extLst>
              <a:ext uri="{FF2B5EF4-FFF2-40B4-BE49-F238E27FC236}">
                <a16:creationId xmlns:a16="http://schemas.microsoft.com/office/drawing/2014/main" id="{ADE0EEFF-384A-A6ED-4D5F-2757F8EDAFF8}"/>
              </a:ext>
            </a:extLst>
          </p:cNvPr>
          <p:cNvSpPr/>
          <p:nvPr/>
        </p:nvSpPr>
        <p:spPr>
          <a:xfrm>
            <a:off x="779463" y="2119313"/>
            <a:ext cx="3711575" cy="10525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4" name="Blue">
            <a:extLst>
              <a:ext uri="{FF2B5EF4-FFF2-40B4-BE49-F238E27FC236}">
                <a16:creationId xmlns:a16="http://schemas.microsoft.com/office/drawing/2014/main" id="{81CD0145-35E4-C342-2F61-9B3553EB67C4}"/>
              </a:ext>
            </a:extLst>
          </p:cNvPr>
          <p:cNvSpPr/>
          <p:nvPr/>
        </p:nvSpPr>
        <p:spPr>
          <a:xfrm>
            <a:off x="4689475" y="4484688"/>
            <a:ext cx="3713163" cy="1052512"/>
          </a:xfrm>
          <a:prstGeom prst="roundRect">
            <a:avLst/>
          </a:prstGeom>
          <a:solidFill>
            <a:srgbClr val="4EB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Orange">
            <a:extLst>
              <a:ext uri="{FF2B5EF4-FFF2-40B4-BE49-F238E27FC236}">
                <a16:creationId xmlns:a16="http://schemas.microsoft.com/office/drawing/2014/main" id="{C7251ECA-7D2E-E0CA-9AAB-86399253630A}"/>
              </a:ext>
            </a:extLst>
          </p:cNvPr>
          <p:cNvSpPr/>
          <p:nvPr/>
        </p:nvSpPr>
        <p:spPr>
          <a:xfrm>
            <a:off x="4689475" y="3290888"/>
            <a:ext cx="3713163" cy="1052512"/>
          </a:xfrm>
          <a:prstGeom prst="roundRect">
            <a:avLst/>
          </a:prstGeom>
          <a:solidFill>
            <a:srgbClr val="EF8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" name="Purple">
            <a:extLst>
              <a:ext uri="{FF2B5EF4-FFF2-40B4-BE49-F238E27FC236}">
                <a16:creationId xmlns:a16="http://schemas.microsoft.com/office/drawing/2014/main" id="{DB5B4968-38D4-2128-6094-85AAA8F46F76}"/>
              </a:ext>
            </a:extLst>
          </p:cNvPr>
          <p:cNvSpPr/>
          <p:nvPr/>
        </p:nvSpPr>
        <p:spPr>
          <a:xfrm>
            <a:off x="4689475" y="2119313"/>
            <a:ext cx="3713163" cy="1052512"/>
          </a:xfrm>
          <a:prstGeom prst="roundRect">
            <a:avLst/>
          </a:prstGeom>
          <a:solidFill>
            <a:srgbClr val="EE7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Yellow">
            <a:extLst>
              <a:ext uri="{FF2B5EF4-FFF2-40B4-BE49-F238E27FC236}">
                <a16:creationId xmlns:a16="http://schemas.microsoft.com/office/drawing/2014/main" id="{1AFD46A5-A806-8BE4-6011-AC636F0B8ECF}"/>
              </a:ext>
            </a:extLst>
          </p:cNvPr>
          <p:cNvSpPr/>
          <p:nvPr/>
        </p:nvSpPr>
        <p:spPr>
          <a:xfrm>
            <a:off x="765175" y="4484688"/>
            <a:ext cx="3713163" cy="1052512"/>
          </a:xfrm>
          <a:prstGeom prst="roundRect">
            <a:avLst/>
          </a:prstGeom>
          <a:solidFill>
            <a:srgbClr val="FFE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Green">
            <a:extLst>
              <a:ext uri="{FF2B5EF4-FFF2-40B4-BE49-F238E27FC236}">
                <a16:creationId xmlns:a16="http://schemas.microsoft.com/office/drawing/2014/main" id="{C72AA804-7044-13AB-D808-476356A70208}"/>
              </a:ext>
            </a:extLst>
          </p:cNvPr>
          <p:cNvSpPr/>
          <p:nvPr/>
        </p:nvSpPr>
        <p:spPr>
          <a:xfrm>
            <a:off x="762000" y="3290888"/>
            <a:ext cx="3713163" cy="1052512"/>
          </a:xfrm>
          <a:prstGeom prst="roundRect">
            <a:avLst/>
          </a:prstGeom>
          <a:solidFill>
            <a:srgbClr val="87B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320" name="Title 1">
            <a:extLst>
              <a:ext uri="{FF2B5EF4-FFF2-40B4-BE49-F238E27FC236}">
                <a16:creationId xmlns:a16="http://schemas.microsoft.com/office/drawing/2014/main" id="{03103D6C-CD7D-8501-3290-E574622B3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rgbClr val="E6589F"/>
                </a:solidFill>
                <a:latin typeface="Comic Sans MS" panose="030F0902030302020204" pitchFamily="66" charset="0"/>
              </a:rPr>
              <a:t>Hello, I am Mrs K…</a:t>
            </a:r>
          </a:p>
        </p:txBody>
      </p:sp>
      <p:sp>
        <p:nvSpPr>
          <p:cNvPr id="13321" name="TextBox 2">
            <a:extLst>
              <a:ext uri="{FF2B5EF4-FFF2-40B4-BE49-F238E27FC236}">
                <a16:creationId xmlns:a16="http://schemas.microsoft.com/office/drawing/2014/main" id="{5BA1AFB6-642B-7BE8-77F4-4EBD451F4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" y="1473200"/>
            <a:ext cx="7632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b="1" dirty="0" smtClean="0">
                <a:solidFill>
                  <a:srgbClr val="E6589F"/>
                </a:solidFill>
                <a:latin typeface="Comic Sans MS" panose="030F0902030302020204" pitchFamily="66" charset="0"/>
              </a:rPr>
              <a:t>Here are some fun </a:t>
            </a:r>
            <a:r>
              <a:rPr lang="en-AU" altLang="en-US" b="1" dirty="0">
                <a:solidFill>
                  <a:srgbClr val="E6589F"/>
                </a:solidFill>
                <a:latin typeface="Comic Sans MS" panose="030F0902030302020204" pitchFamily="66" charset="0"/>
              </a:rPr>
              <a:t>facts about </a:t>
            </a:r>
            <a:r>
              <a:rPr lang="en-AU" altLang="en-US" b="1" dirty="0" smtClean="0">
                <a:solidFill>
                  <a:srgbClr val="E6589F"/>
                </a:solidFill>
                <a:latin typeface="Comic Sans MS" panose="030F0902030302020204" pitchFamily="66" charset="0"/>
              </a:rPr>
              <a:t>me…</a:t>
            </a:r>
            <a:endParaRPr lang="en-US" altLang="en-US" b="1" dirty="0">
              <a:solidFill>
                <a:srgbClr val="E6589F"/>
              </a:solidFill>
              <a:latin typeface="Comic Sans MS" panose="030F09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b="1" dirty="0">
              <a:solidFill>
                <a:srgbClr val="E6589F"/>
              </a:solidFill>
            </a:endParaRPr>
          </a:p>
        </p:txBody>
      </p:sp>
      <p:sp>
        <p:nvSpPr>
          <p:cNvPr id="13323" name="TextBox 1">
            <a:extLst>
              <a:ext uri="{FF2B5EF4-FFF2-40B4-BE49-F238E27FC236}">
                <a16:creationId xmlns:a16="http://schemas.microsoft.com/office/drawing/2014/main" id="{A793D2D5-8576-980D-2567-5BAC7CEDF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417888"/>
            <a:ext cx="33067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dirty="0">
                <a:latin typeface="Comic Sans MS" panose="030F0902030302020204" pitchFamily="66" charset="0"/>
              </a:rPr>
              <a:t>I love reading and you might see me at the </a:t>
            </a:r>
            <a:r>
              <a:rPr lang="en-GB" altLang="en-US" dirty="0" err="1">
                <a:latin typeface="Comic Sans MS" panose="030F0902030302020204" pitchFamily="66" charset="0"/>
              </a:rPr>
              <a:t>Kilmacolm</a:t>
            </a:r>
            <a:r>
              <a:rPr lang="en-GB" altLang="en-US" dirty="0">
                <a:latin typeface="Comic Sans MS" panose="030F0902030302020204" pitchFamily="66" charset="0"/>
              </a:rPr>
              <a:t> Library!</a:t>
            </a:r>
          </a:p>
        </p:txBody>
      </p:sp>
      <p:sp>
        <p:nvSpPr>
          <p:cNvPr id="13324" name="TextBox 2">
            <a:extLst>
              <a:ext uri="{FF2B5EF4-FFF2-40B4-BE49-F238E27FC236}">
                <a16:creationId xmlns:a16="http://schemas.microsoft.com/office/drawing/2014/main" id="{1D2D4DF3-B423-3DEC-0BD0-2B708C278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608513"/>
            <a:ext cx="33067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dirty="0">
                <a:latin typeface="Comic Sans MS" panose="030F0902030302020204" pitchFamily="66" charset="0"/>
              </a:rPr>
              <a:t>I </a:t>
            </a:r>
            <a:r>
              <a:rPr lang="en-GB" altLang="en-US" dirty="0" smtClean="0">
                <a:latin typeface="Comic Sans MS" panose="030F0902030302020204" pitchFamily="66" charset="0"/>
              </a:rPr>
              <a:t>am dog daft</a:t>
            </a:r>
            <a:r>
              <a:rPr lang="en-GB" altLang="en-US" dirty="0" smtClean="0">
                <a:latin typeface="Comic Sans MS" panose="030F0902030302020204" pitchFamily="66" charset="0"/>
              </a:rPr>
              <a:t>! </a:t>
            </a:r>
            <a:r>
              <a:rPr lang="en-GB" altLang="en-US" dirty="0">
                <a:latin typeface="Comic Sans MS" panose="030F0902030302020204" pitchFamily="66" charset="0"/>
              </a:rPr>
              <a:t>I have two cute but crazy dogs called </a:t>
            </a:r>
            <a:r>
              <a:rPr lang="en-GB" altLang="en-US" dirty="0" err="1">
                <a:latin typeface="Comic Sans MS" panose="030F0902030302020204" pitchFamily="66" charset="0"/>
              </a:rPr>
              <a:t>Roly</a:t>
            </a:r>
            <a:r>
              <a:rPr lang="en-GB" altLang="en-US" dirty="0">
                <a:latin typeface="Comic Sans MS" panose="030F0902030302020204" pitchFamily="66" charset="0"/>
              </a:rPr>
              <a:t> and Phoebe. </a:t>
            </a:r>
          </a:p>
        </p:txBody>
      </p:sp>
      <p:sp>
        <p:nvSpPr>
          <p:cNvPr id="13325" name="TextBox 14">
            <a:extLst>
              <a:ext uri="{FF2B5EF4-FFF2-40B4-BE49-F238E27FC236}">
                <a16:creationId xmlns:a16="http://schemas.microsoft.com/office/drawing/2014/main" id="{3155A326-AE11-0BB0-1BA1-2BDF1270F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013" y="3417888"/>
            <a:ext cx="33147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>
                <a:latin typeface="Comic Sans MS" panose="030F0902030302020204" pitchFamily="66" charset="0"/>
              </a:rPr>
              <a:t>My favourite things to teach are reading skills, writing, art and topic. </a:t>
            </a:r>
          </a:p>
        </p:txBody>
      </p:sp>
      <p:sp>
        <p:nvSpPr>
          <p:cNvPr id="13326" name="TextBox 15">
            <a:extLst>
              <a:ext uri="{FF2B5EF4-FFF2-40B4-BE49-F238E27FC236}">
                <a16:creationId xmlns:a16="http://schemas.microsoft.com/office/drawing/2014/main" id="{D4EE3498-AC57-9611-6767-EFBAAC9D6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013" y="4608513"/>
            <a:ext cx="3314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>
                <a:latin typeface="Comic Sans MS" panose="030F0902030302020204" pitchFamily="66" charset="0"/>
              </a:rPr>
              <a:t>I love the movie Wicked and can’t wait to see Part 2! </a:t>
            </a:r>
          </a:p>
        </p:txBody>
      </p:sp>
      <p:pic>
        <p:nvPicPr>
          <p:cNvPr id="13327" name="Picture 4">
            <a:extLst>
              <a:ext uri="{FF2B5EF4-FFF2-40B4-BE49-F238E27FC236}">
                <a16:creationId xmlns:a16="http://schemas.microsoft.com/office/drawing/2014/main" id="{DAFF8993-D2A9-6373-893A-7E77E828E1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5380038"/>
            <a:ext cx="26384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8" name="TextBox 5">
            <a:extLst>
              <a:ext uri="{FF2B5EF4-FFF2-40B4-BE49-F238E27FC236}">
                <a16:creationId xmlns:a16="http://schemas.microsoft.com/office/drawing/2014/main" id="{CBB4AD58-7AA3-B8A8-4F59-8072B097D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413" y="2309813"/>
            <a:ext cx="32972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>
                <a:latin typeface="Comic Sans MS" panose="030F0902030302020204" pitchFamily="66" charset="0"/>
              </a:rPr>
              <a:t>My favourite colours are green and pink.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88" y="222249"/>
            <a:ext cx="1716446" cy="1508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140" y="316877"/>
            <a:ext cx="1716446" cy="1519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6673" y="2192414"/>
            <a:ext cx="3357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GB" altLang="en-US" sz="1400" dirty="0">
                <a:latin typeface="Comic Sans MS" panose="030F0902030302020204" pitchFamily="66" charset="0"/>
              </a:rPr>
              <a:t>I have 3 children. Eddie is 7 and Thea is 6, you probably know them! </a:t>
            </a:r>
          </a:p>
          <a:p>
            <a:pPr algn="ctr" eaLnBrk="1" hangingPunct="1"/>
            <a:r>
              <a:rPr lang="en-GB" altLang="en-US" sz="1400" dirty="0">
                <a:latin typeface="Comic Sans MS" panose="030F0902030302020204" pitchFamily="66" charset="0"/>
              </a:rPr>
              <a:t>Our big boy Jack is 18 and at University! </a:t>
            </a:r>
            <a:endParaRPr lang="en-GB" altLang="en-US" sz="1400" dirty="0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34072C0E-93CB-82BD-8A73-BDE7536C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4188" y="615950"/>
            <a:ext cx="9921876" cy="993775"/>
          </a:xfrm>
        </p:spPr>
        <p:txBody>
          <a:bodyPr/>
          <a:lstStyle/>
          <a:p>
            <a:pPr algn="ctr" eaLnBrk="1" hangingPunct="1"/>
            <a:r>
              <a:rPr lang="en-GB" altLang="en-US">
                <a:solidFill>
                  <a:srgbClr val="E6589F"/>
                </a:solidFill>
                <a:latin typeface="Comic Sans MS" panose="030F0902030302020204" pitchFamily="66" charset="0"/>
              </a:rPr>
              <a:t>Here is your classroom.</a:t>
            </a:r>
          </a:p>
        </p:txBody>
      </p:sp>
      <p:sp>
        <p:nvSpPr>
          <p:cNvPr id="14339" name="Title 1">
            <a:extLst>
              <a:ext uri="{FF2B5EF4-FFF2-40B4-BE49-F238E27FC236}">
                <a16:creationId xmlns:a16="http://schemas.microsoft.com/office/drawing/2014/main" id="{9F0EBDA8-E1AA-1885-632C-A8184D0250E3}"/>
              </a:ext>
            </a:extLst>
          </p:cNvPr>
          <p:cNvSpPr>
            <a:spLocks/>
          </p:cNvSpPr>
          <p:nvPr/>
        </p:nvSpPr>
        <p:spPr bwMode="auto">
          <a:xfrm>
            <a:off x="852488" y="5284788"/>
            <a:ext cx="724852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000" b="1">
              <a:solidFill>
                <a:srgbClr val="E6589F"/>
              </a:solidFill>
              <a:latin typeface="Comic Sans MS" panose="030F0902030302020204" pitchFamily="66" charset="0"/>
            </a:endParaRPr>
          </a:p>
        </p:txBody>
      </p:sp>
      <p:pic>
        <p:nvPicPr>
          <p:cNvPr id="14340" name="Picture 1">
            <a:extLst>
              <a:ext uri="{FF2B5EF4-FFF2-40B4-BE49-F238E27FC236}">
                <a16:creationId xmlns:a16="http://schemas.microsoft.com/office/drawing/2014/main" id="{9CACB4D7-5B9E-CEC5-F841-8E91E7C5E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1839913"/>
            <a:ext cx="490220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5BB18DFE-CB12-CDC7-94DE-334183934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750888"/>
            <a:ext cx="7796212" cy="993775"/>
          </a:xfrm>
        </p:spPr>
        <p:txBody>
          <a:bodyPr/>
          <a:lstStyle/>
          <a:p>
            <a:pPr algn="ctr" eaLnBrk="1" hangingPunct="1"/>
            <a:r>
              <a:rPr lang="en-GB" altLang="en-US" sz="3000">
                <a:solidFill>
                  <a:srgbClr val="E6589F"/>
                </a:solidFill>
                <a:latin typeface="Comic Sans MS" panose="030F0902030302020204" pitchFamily="66" charset="0"/>
              </a:rPr>
              <a:t>This is the way you will enter and exit your classroom…</a:t>
            </a:r>
          </a:p>
        </p:txBody>
      </p:sp>
      <p:pic>
        <p:nvPicPr>
          <p:cNvPr id="15363" name="Picture 1">
            <a:extLst>
              <a:ext uri="{FF2B5EF4-FFF2-40B4-BE49-F238E27FC236}">
                <a16:creationId xmlns:a16="http://schemas.microsoft.com/office/drawing/2014/main" id="{0CCBB213-04C2-D3D8-5F3D-A05B3CDFF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2106613"/>
            <a:ext cx="3160712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452125CF-005E-CED4-A953-F1C12618A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539750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>
                <a:solidFill>
                  <a:srgbClr val="E6589F"/>
                </a:solidFill>
                <a:latin typeface="Comic Sans MS" panose="030F0902030302020204" pitchFamily="66" charset="0"/>
              </a:rPr>
              <a:t>What to bring to school</a:t>
            </a: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C8A38EA9-8342-43BA-D388-0BB50B81D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350" y="1347788"/>
            <a:ext cx="1765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E6589F"/>
                </a:solidFill>
              </a:rPr>
              <a:t>You will need…</a:t>
            </a:r>
            <a:endParaRPr lang="en-US" altLang="en-US">
              <a:solidFill>
                <a:srgbClr val="E6589F"/>
              </a:solidFill>
            </a:endParaRPr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C3258C76-F53D-531C-2722-272E6859E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2311400"/>
            <a:ext cx="21717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>
            <a:extLst>
              <a:ext uri="{FF2B5EF4-FFF2-40B4-BE49-F238E27FC236}">
                <a16:creationId xmlns:a16="http://schemas.microsoft.com/office/drawing/2014/main" id="{401BACF1-7B61-4AAE-0760-914244296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2311400"/>
            <a:ext cx="2014537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5">
            <a:extLst>
              <a:ext uri="{FF2B5EF4-FFF2-40B4-BE49-F238E27FC236}">
                <a16:creationId xmlns:a16="http://schemas.microsoft.com/office/drawing/2014/main" id="{B4F97DE2-C2E8-62CC-55AD-A0BDEB9E7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088" y="1941513"/>
            <a:ext cx="301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E6589F"/>
                </a:solidFill>
                <a:latin typeface="Comic Sans MS" panose="030F0902030302020204" pitchFamily="66" charset="0"/>
              </a:rPr>
              <a:t>a filled water bottle	</a:t>
            </a:r>
            <a:r>
              <a:rPr lang="en-GB" altLang="en-US">
                <a:solidFill>
                  <a:schemeClr val="accent2"/>
                </a:solidFill>
                <a:latin typeface="Comic Sans MS" panose="030F0902030302020204" pitchFamily="66" charset="0"/>
              </a:rPr>
              <a:t> </a:t>
            </a:r>
            <a:endParaRPr lang="en-US" altLang="en-US">
              <a:solidFill>
                <a:schemeClr val="accent2"/>
              </a:solidFill>
              <a:latin typeface="Comic Sans MS" panose="030F0902030302020204" pitchFamily="66" charset="0"/>
            </a:endParaRPr>
          </a:p>
        </p:txBody>
      </p:sp>
      <p:sp>
        <p:nvSpPr>
          <p:cNvPr id="16391" name="Rectangle 6">
            <a:extLst>
              <a:ext uri="{FF2B5EF4-FFF2-40B4-BE49-F238E27FC236}">
                <a16:creationId xmlns:a16="http://schemas.microsoft.com/office/drawing/2014/main" id="{E57102EA-81CD-6CE9-C9D0-EB90DC3D5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150" y="1943100"/>
            <a:ext cx="981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E6589F"/>
                </a:solidFill>
                <a:latin typeface="Comic Sans MS" panose="030F0902030302020204" pitchFamily="66" charset="0"/>
              </a:rPr>
              <a:t>a snack</a:t>
            </a:r>
            <a:endParaRPr lang="en-US" altLang="en-US">
              <a:solidFill>
                <a:srgbClr val="E6589F"/>
              </a:solidFill>
              <a:latin typeface="Comic Sans MS" panose="030F0902030302020204" pitchFamily="66" charset="0"/>
            </a:endParaRPr>
          </a:p>
        </p:txBody>
      </p:sp>
      <p:sp>
        <p:nvSpPr>
          <p:cNvPr id="16392" name="Rectangle 7">
            <a:extLst>
              <a:ext uri="{FF2B5EF4-FFF2-40B4-BE49-F238E27FC236}">
                <a16:creationId xmlns:a16="http://schemas.microsoft.com/office/drawing/2014/main" id="{42026442-5442-207B-98F9-8375A18CD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3" y="4924425"/>
            <a:ext cx="7864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E6589F"/>
                </a:solidFill>
                <a:latin typeface="Comic Sans MS" panose="030F0902030302020204" pitchFamily="66" charset="0"/>
              </a:rPr>
              <a:t>You will also bring a packed lunch or order from the school menu</a:t>
            </a:r>
            <a:endParaRPr lang="en-US" altLang="en-US" sz="2000">
              <a:solidFill>
                <a:srgbClr val="E6589F"/>
              </a:solidFill>
              <a:latin typeface="Comic Sans MS" panose="030F0902030302020204" pitchFamily="66" charset="0"/>
            </a:endParaRPr>
          </a:p>
        </p:txBody>
      </p:sp>
      <p:sp>
        <p:nvSpPr>
          <p:cNvPr id="16393" name="Rectangle 8">
            <a:extLst>
              <a:ext uri="{FF2B5EF4-FFF2-40B4-BE49-F238E27FC236}">
                <a16:creationId xmlns:a16="http://schemas.microsoft.com/office/drawing/2014/main" id="{8DC46958-D43F-E55E-FDB2-8957BEF5F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25" y="3397250"/>
            <a:ext cx="539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accent2"/>
                </a:solidFill>
              </a:rPr>
              <a:t>and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2580F31C-E82D-3AE8-27CE-3BB93460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225" y="623888"/>
            <a:ext cx="6604000" cy="993775"/>
          </a:xfrm>
        </p:spPr>
        <p:txBody>
          <a:bodyPr/>
          <a:lstStyle/>
          <a:p>
            <a:pPr algn="ctr" eaLnBrk="1" hangingPunct="1"/>
            <a:r>
              <a:rPr lang="en-GB" altLang="en-US" sz="3200">
                <a:solidFill>
                  <a:srgbClr val="E6589F"/>
                </a:solidFill>
                <a:latin typeface="Comic Sans MS" panose="030F0902030302020204" pitchFamily="66" charset="0"/>
              </a:rPr>
              <a:t>Here are some subjects you will be exploring in school…</a:t>
            </a:r>
          </a:p>
        </p:txBody>
      </p:sp>
      <p:sp>
        <p:nvSpPr>
          <p:cNvPr id="4" name="Pink">
            <a:extLst>
              <a:ext uri="{FF2B5EF4-FFF2-40B4-BE49-F238E27FC236}">
                <a16:creationId xmlns:a16="http://schemas.microsoft.com/office/drawing/2014/main" id="{8C49A607-2117-A10D-2ACB-18E3ADCFDB31}"/>
              </a:ext>
            </a:extLst>
          </p:cNvPr>
          <p:cNvSpPr/>
          <p:nvPr/>
        </p:nvSpPr>
        <p:spPr>
          <a:xfrm>
            <a:off x="755650" y="2119313"/>
            <a:ext cx="3711575" cy="1050925"/>
          </a:xfrm>
          <a:prstGeom prst="roundRect">
            <a:avLst/>
          </a:prstGeom>
          <a:solidFill>
            <a:srgbClr val="EC7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Green">
            <a:extLst>
              <a:ext uri="{FF2B5EF4-FFF2-40B4-BE49-F238E27FC236}">
                <a16:creationId xmlns:a16="http://schemas.microsoft.com/office/drawing/2014/main" id="{6A1A4589-54BC-BE26-7E42-CA889B39A9F3}"/>
              </a:ext>
            </a:extLst>
          </p:cNvPr>
          <p:cNvSpPr/>
          <p:nvPr/>
        </p:nvSpPr>
        <p:spPr>
          <a:xfrm>
            <a:off x="755650" y="3290888"/>
            <a:ext cx="3711575" cy="1050925"/>
          </a:xfrm>
          <a:prstGeom prst="roundRect">
            <a:avLst/>
          </a:prstGeom>
          <a:solidFill>
            <a:srgbClr val="87B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Yellow">
            <a:extLst>
              <a:ext uri="{FF2B5EF4-FFF2-40B4-BE49-F238E27FC236}">
                <a16:creationId xmlns:a16="http://schemas.microsoft.com/office/drawing/2014/main" id="{77BE943F-639D-29DE-FAE9-AFF8094FADB6}"/>
              </a:ext>
            </a:extLst>
          </p:cNvPr>
          <p:cNvSpPr/>
          <p:nvPr/>
        </p:nvSpPr>
        <p:spPr>
          <a:xfrm>
            <a:off x="755650" y="4462463"/>
            <a:ext cx="3711575" cy="1052512"/>
          </a:xfrm>
          <a:prstGeom prst="roundRect">
            <a:avLst/>
          </a:prstGeom>
          <a:solidFill>
            <a:srgbClr val="FFE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Purple">
            <a:extLst>
              <a:ext uri="{FF2B5EF4-FFF2-40B4-BE49-F238E27FC236}">
                <a16:creationId xmlns:a16="http://schemas.microsoft.com/office/drawing/2014/main" id="{BE49008B-D607-0C62-5D80-4125B20924BD}"/>
              </a:ext>
            </a:extLst>
          </p:cNvPr>
          <p:cNvSpPr/>
          <p:nvPr/>
        </p:nvSpPr>
        <p:spPr>
          <a:xfrm>
            <a:off x="4681538" y="2119313"/>
            <a:ext cx="3711575" cy="1050925"/>
          </a:xfrm>
          <a:prstGeom prst="roundRect">
            <a:avLst/>
          </a:prstGeom>
          <a:solidFill>
            <a:srgbClr val="A77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Orange">
            <a:extLst>
              <a:ext uri="{FF2B5EF4-FFF2-40B4-BE49-F238E27FC236}">
                <a16:creationId xmlns:a16="http://schemas.microsoft.com/office/drawing/2014/main" id="{F55EE45F-B739-FF58-2DB1-86885E0221C5}"/>
              </a:ext>
            </a:extLst>
          </p:cNvPr>
          <p:cNvSpPr/>
          <p:nvPr/>
        </p:nvSpPr>
        <p:spPr>
          <a:xfrm>
            <a:off x="4676775" y="3290888"/>
            <a:ext cx="3711575" cy="1050925"/>
          </a:xfrm>
          <a:prstGeom prst="roundRect">
            <a:avLst/>
          </a:prstGeom>
          <a:solidFill>
            <a:srgbClr val="EF8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Blue">
            <a:extLst>
              <a:ext uri="{FF2B5EF4-FFF2-40B4-BE49-F238E27FC236}">
                <a16:creationId xmlns:a16="http://schemas.microsoft.com/office/drawing/2014/main" id="{B72F85F8-A49E-DA10-65E5-D3206E8D62C9}"/>
              </a:ext>
            </a:extLst>
          </p:cNvPr>
          <p:cNvSpPr/>
          <p:nvPr/>
        </p:nvSpPr>
        <p:spPr>
          <a:xfrm>
            <a:off x="4681538" y="4462463"/>
            <a:ext cx="3711575" cy="1052512"/>
          </a:xfrm>
          <a:prstGeom prst="roundRect">
            <a:avLst/>
          </a:prstGeom>
          <a:solidFill>
            <a:srgbClr val="4EB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D03852-F97E-5B9F-E545-52570D4C3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25" y="2459038"/>
            <a:ext cx="307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Comic Sans MS" panose="030F0902030302020204" pitchFamily="66" charset="0"/>
              </a:rPr>
              <a:t>Numeracy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4771D8-1CA9-F095-F8A8-9480809DE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25" y="3630613"/>
            <a:ext cx="30702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Comic Sans MS" panose="030F0902030302020204" pitchFamily="66" charset="0"/>
              </a:rPr>
              <a:t>Literacy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52CD03-C088-68EA-C60D-81BE826A2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4732338"/>
            <a:ext cx="2408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Comic Sans MS" panose="030F0902030302020204" pitchFamily="66" charset="0"/>
              </a:rPr>
              <a:t>STEM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9409CE-1ECD-FEF8-168B-4CC41FBC0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363" y="2459038"/>
            <a:ext cx="299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Comic Sans MS" panose="030F0902030302020204" pitchFamily="66" charset="0"/>
              </a:rPr>
              <a:t>Health &amp; Wellbeing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D23D66-408F-05BC-A92F-BA33E9473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8088" y="3630613"/>
            <a:ext cx="30797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Comic Sans MS" panose="030F0902030302020204" pitchFamily="66" charset="0"/>
              </a:rPr>
              <a:t>Outdoor Learning/Topic</a:t>
            </a:r>
            <a:endParaRPr lang="en-GB" altLang="en-US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90D0C-AB39-63D3-0B97-FBAA4AAE4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4732338"/>
            <a:ext cx="2895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Comic Sans MS" panose="030F0902030302020204" pitchFamily="66" charset="0"/>
              </a:rPr>
              <a:t>Expressive Arts</a:t>
            </a:r>
            <a:endParaRPr lang="en-GB" altLang="en-US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17423" name="Picture 6">
            <a:extLst>
              <a:ext uri="{FF2B5EF4-FFF2-40B4-BE49-F238E27FC236}">
                <a16:creationId xmlns:a16="http://schemas.microsoft.com/office/drawing/2014/main" id="{30D7A7E3-306C-DCC7-3628-D8FD75418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5270500"/>
            <a:ext cx="1316037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2088</TotalTime>
  <Words>544</Words>
  <Application>Microsoft Office PowerPoint</Application>
  <PresentationFormat>On-screen Show (4:3)</PresentationFormat>
  <Paragraphs>59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Comic Sans MS</vt:lpstr>
      <vt:lpstr>Sassoon Infant Rg</vt:lpstr>
      <vt:lpstr>Twinkl</vt:lpstr>
      <vt:lpstr>Twinkl SemiBold</vt:lpstr>
      <vt:lpstr>Office Theme</vt:lpstr>
      <vt:lpstr>PowerPoint Presentation</vt:lpstr>
      <vt:lpstr>Hello, I am Miss Bradley!</vt:lpstr>
      <vt:lpstr>Hello, I am Miss Bradley…</vt:lpstr>
      <vt:lpstr>Hello, I am Mrs K!</vt:lpstr>
      <vt:lpstr>Hello, I am Mrs K…</vt:lpstr>
      <vt:lpstr>Here is your classroom.</vt:lpstr>
      <vt:lpstr>This is the way you will enter and exit your classroom…</vt:lpstr>
      <vt:lpstr>What to bring to school</vt:lpstr>
      <vt:lpstr>Here are some subjects you will be exploring in school…</vt:lpstr>
      <vt:lpstr>Find us on Twitter!</vt:lpstr>
      <vt:lpstr>We can’t wait to see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Stephanie Barr</cp:lastModifiedBy>
  <cp:revision>198</cp:revision>
  <dcterms:created xsi:type="dcterms:W3CDTF">2014-10-01T16:09:27Z</dcterms:created>
  <dcterms:modified xsi:type="dcterms:W3CDTF">2025-06-16T12:15:54Z</dcterms:modified>
</cp:coreProperties>
</file>