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Twinkl"/>
        <a:ea typeface="Twinkl"/>
        <a:cs typeface="Twinkl"/>
        <a:sym typeface="Twink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DDB"/>
          </a:solidFill>
        </a:fill>
      </a:tcStyle>
    </a:wholeTbl>
    <a:band2H>
      <a:tcTxStyle b="def" i="def"/>
      <a:tcStyle>
        <a:tcBdr/>
        <a:fill>
          <a:solidFill>
            <a:srgbClr val="FAE8EE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lastRow>
    <a:firstRow>
      <a:tcTxStyle b="on" i="off">
        <a:font>
          <a:latin typeface="Twinkl"/>
          <a:ea typeface="Twinkl"/>
          <a:cs typeface="Twink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firstCol>
    <a:lastRow>
      <a:tcTxStyle b="on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inkl"/>
          <a:ea typeface="Twinkl"/>
          <a:cs typeface="Twinkl"/>
        </a:font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3287" y="6196012"/>
            <a:ext cx="576263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"/>
          <p:cNvGrpSpPr/>
          <p:nvPr/>
        </p:nvGrpSpPr>
        <p:grpSpPr>
          <a:xfrm>
            <a:off x="457200" y="438150"/>
            <a:ext cx="8220075" cy="5957888"/>
            <a:chOff x="0" y="0"/>
            <a:chExt cx="8220075" cy="5957887"/>
          </a:xfrm>
        </p:grpSpPr>
        <p:sp>
          <p:nvSpPr>
            <p:cNvPr id="30" name="Rounded Rectangle"/>
            <p:cNvSpPr/>
            <p:nvPr/>
          </p:nvSpPr>
          <p:spPr>
            <a:xfrm>
              <a:off x="0" y="0"/>
              <a:ext cx="8220075" cy="5957888"/>
            </a:xfrm>
            <a:prstGeom prst="roundRect">
              <a:avLst>
                <a:gd name="adj" fmla="val 2648"/>
              </a:avLst>
            </a:prstGeom>
            <a:solidFill>
              <a:srgbClr val="FFFFFF">
                <a:alpha val="90194"/>
              </a:srgbClr>
            </a:solidFill>
            <a:ln w="25400" cap="rnd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" name="Text"/>
            <p:cNvSpPr txBox="1"/>
            <p:nvPr/>
          </p:nvSpPr>
          <p:spPr>
            <a:xfrm>
              <a:off x="46339" y="2831623"/>
              <a:ext cx="8127397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2437" y="5734050"/>
            <a:ext cx="576263" cy="58102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"/>
          <p:cNvGrpSpPr/>
          <p:nvPr/>
        </p:nvGrpSpPr>
        <p:grpSpPr>
          <a:xfrm>
            <a:off x="457200" y="438150"/>
            <a:ext cx="8220075" cy="5957888"/>
            <a:chOff x="0" y="0"/>
            <a:chExt cx="8220075" cy="5957887"/>
          </a:xfrm>
        </p:grpSpPr>
        <p:sp>
          <p:nvSpPr>
            <p:cNvPr id="43" name="Rounded Rectangle"/>
            <p:cNvSpPr/>
            <p:nvPr/>
          </p:nvSpPr>
          <p:spPr>
            <a:xfrm>
              <a:off x="0" y="0"/>
              <a:ext cx="8220075" cy="5957888"/>
            </a:xfrm>
            <a:prstGeom prst="roundRect">
              <a:avLst>
                <a:gd name="adj" fmla="val 2648"/>
              </a:avLst>
            </a:prstGeom>
            <a:solidFill>
              <a:srgbClr val="FFFFFF">
                <a:alpha val="90194"/>
              </a:srgbClr>
            </a:solidFill>
            <a:ln w="25400" cap="rnd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" name="Text"/>
            <p:cNvSpPr txBox="1"/>
            <p:nvPr/>
          </p:nvSpPr>
          <p:spPr>
            <a:xfrm>
              <a:off x="46339" y="2831623"/>
              <a:ext cx="8127397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"/>
          <p:cNvGrpSpPr/>
          <p:nvPr/>
        </p:nvGrpSpPr>
        <p:grpSpPr>
          <a:xfrm>
            <a:off x="503237" y="2930525"/>
            <a:ext cx="8137526" cy="3414713"/>
            <a:chOff x="0" y="0"/>
            <a:chExt cx="8137525" cy="3414712"/>
          </a:xfrm>
        </p:grpSpPr>
        <p:sp>
          <p:nvSpPr>
            <p:cNvPr id="53" name="Rounded Rectangle"/>
            <p:cNvSpPr/>
            <p:nvPr/>
          </p:nvSpPr>
          <p:spPr>
            <a:xfrm>
              <a:off x="0" y="0"/>
              <a:ext cx="8137525" cy="3414713"/>
            </a:xfrm>
            <a:prstGeom prst="roundRect">
              <a:avLst>
                <a:gd name="adj" fmla="val 6407"/>
              </a:avLst>
            </a:prstGeom>
            <a:solidFill>
              <a:srgbClr val="FFF9E7"/>
            </a:solidFill>
            <a:ln w="25400" cap="rnd">
              <a:solidFill>
                <a:srgbClr val="FEFBD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" name="Text"/>
            <p:cNvSpPr txBox="1"/>
            <p:nvPr/>
          </p:nvSpPr>
          <p:spPr>
            <a:xfrm>
              <a:off x="64026" y="1560036"/>
              <a:ext cx="8009473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58" name="Group"/>
          <p:cNvGrpSpPr/>
          <p:nvPr/>
        </p:nvGrpSpPr>
        <p:grpSpPr>
          <a:xfrm>
            <a:off x="503237" y="512762"/>
            <a:ext cx="8137526" cy="2192338"/>
            <a:chOff x="0" y="0"/>
            <a:chExt cx="8137525" cy="2192337"/>
          </a:xfrm>
        </p:grpSpPr>
        <p:sp>
          <p:nvSpPr>
            <p:cNvPr id="56" name="Rounded Rectangle"/>
            <p:cNvSpPr/>
            <p:nvPr/>
          </p:nvSpPr>
          <p:spPr>
            <a:xfrm>
              <a:off x="0" y="0"/>
              <a:ext cx="8137525" cy="2192338"/>
            </a:xfrm>
            <a:prstGeom prst="roundRect">
              <a:avLst>
                <a:gd name="adj" fmla="val 6407"/>
              </a:avLst>
            </a:prstGeom>
            <a:solidFill>
              <a:srgbClr val="FFF9E7"/>
            </a:solidFill>
            <a:ln w="25400" cap="rnd">
              <a:solidFill>
                <a:srgbClr val="FEFBD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" name="Text"/>
            <p:cNvSpPr txBox="1"/>
            <p:nvPr/>
          </p:nvSpPr>
          <p:spPr>
            <a:xfrm>
              <a:off x="41106" y="948848"/>
              <a:ext cx="8055313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59" name="Success Criteria"/>
          <p:cNvSpPr txBox="1"/>
          <p:nvPr/>
        </p:nvSpPr>
        <p:spPr>
          <a:xfrm>
            <a:off x="628650" y="3068637"/>
            <a:ext cx="788670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b="1" sz="3600"/>
            </a:lvl1pPr>
          </a:lstStyle>
          <a:p>
            <a:pPr/>
            <a:r>
              <a:t>Success Criteria</a:t>
            </a:r>
          </a:p>
        </p:txBody>
      </p:sp>
      <p:sp>
        <p:nvSpPr>
          <p:cNvPr id="60" name="Aim"/>
          <p:cNvSpPr txBox="1"/>
          <p:nvPr/>
        </p:nvSpPr>
        <p:spPr>
          <a:xfrm>
            <a:off x="628650" y="731837"/>
            <a:ext cx="788670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b="1" sz="3600"/>
            </a:lvl1pPr>
          </a:lstStyle>
          <a:p>
            <a:pPr/>
            <a:r>
              <a:t>Aim</a:t>
            </a:r>
          </a:p>
        </p:txBody>
      </p:sp>
      <p:sp>
        <p:nvSpPr>
          <p:cNvPr id="61" name="Statement 1 Lorem ipsum dolor sit amet, consectetur adipiscing elit.…"/>
          <p:cNvSpPr txBox="1"/>
          <p:nvPr/>
        </p:nvSpPr>
        <p:spPr>
          <a:xfrm>
            <a:off x="628650" y="3467100"/>
            <a:ext cx="7886700" cy="129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t>Statement 1 Lorem ipsum dolor sit amet, consectetur adipiscing elit.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t>Statement 2</a:t>
            </a:r>
          </a:p>
          <a:p>
            <a:pPr lvl="1" marL="6858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/>
            </a:pPr>
            <a:r>
              <a:t>Sub statement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3287" y="6196012"/>
            <a:ext cx="576263" cy="58102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90537" y="695325"/>
            <a:ext cx="8162926" cy="115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2000" tIns="252000" rIns="252000" bIns="2520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90537" y="1957387"/>
            <a:ext cx="8162926" cy="438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2000" tIns="252000" rIns="252000" bIns="2520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5pPr>
      <a:lvl6pPr marL="0" marR="0" indent="45720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6pPr>
      <a:lvl7pPr marL="0" marR="0" indent="91440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7pPr>
      <a:lvl8pPr marL="0" marR="0" indent="137160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8pPr>
      <a:lvl9pPr marL="0" marR="0" indent="182880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3pPr>
      <a:lvl4pPr marL="1600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4pPr>
      <a:lvl5pPr marL="20574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"/>
          <p:cNvGrpSpPr/>
          <p:nvPr/>
        </p:nvGrpSpPr>
        <p:grpSpPr>
          <a:xfrm>
            <a:off x="336550" y="3130550"/>
            <a:ext cx="8548688" cy="3079750"/>
            <a:chOff x="0" y="0"/>
            <a:chExt cx="8548687" cy="3079750"/>
          </a:xfrm>
        </p:grpSpPr>
        <p:sp>
          <p:nvSpPr>
            <p:cNvPr id="81" name="Rounded Rectangle"/>
            <p:cNvSpPr/>
            <p:nvPr/>
          </p:nvSpPr>
          <p:spPr>
            <a:xfrm>
              <a:off x="0" y="0"/>
              <a:ext cx="8548688" cy="3079750"/>
            </a:xfrm>
            <a:prstGeom prst="roundRect">
              <a:avLst>
                <a:gd name="adj" fmla="val 6995"/>
              </a:avLst>
            </a:prstGeom>
            <a:solidFill>
              <a:srgbClr val="EE70A8"/>
            </a:solidFill>
            <a:ln w="381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/>
              </a:pPr>
            </a:p>
          </p:txBody>
        </p:sp>
        <p:sp>
          <p:nvSpPr>
            <p:cNvPr id="82" name="Welcome to...…"/>
            <p:cNvSpPr txBox="1"/>
            <p:nvPr/>
          </p:nvSpPr>
          <p:spPr>
            <a:xfrm>
              <a:off x="63163" y="319404"/>
              <a:ext cx="8422362" cy="2440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000"/>
              </a:pPr>
              <a:r>
                <a:t>Welcome to...</a:t>
              </a:r>
            </a:p>
            <a:p>
              <a:pPr algn="ctr">
                <a:defRPr sz="1000"/>
              </a:pPr>
            </a:p>
            <a:p>
              <a:pPr algn="ctr">
                <a:defRPr sz="5000"/>
              </a:pPr>
              <a:r>
                <a:t>Primary 1</a:t>
              </a:r>
            </a:p>
            <a:p>
              <a:pPr algn="ctr">
                <a:defRPr sz="2000"/>
              </a:pPr>
              <a:r>
                <a:t>with </a:t>
              </a:r>
            </a:p>
            <a:p>
              <a:pPr algn="ctr">
                <a:defRPr sz="4400"/>
              </a:pPr>
              <a:r>
                <a:t>Mrs O!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ounded Rectangle"/>
          <p:cNvSpPr/>
          <p:nvPr/>
        </p:nvSpPr>
        <p:spPr>
          <a:xfrm>
            <a:off x="739775" y="1804987"/>
            <a:ext cx="7632700" cy="4043363"/>
          </a:xfrm>
          <a:prstGeom prst="roundRect">
            <a:avLst>
              <a:gd name="adj" fmla="val 16667"/>
            </a:avLst>
          </a:prstGeom>
          <a:solidFill>
            <a:srgbClr val="EE70A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6" name="Find us on Twitter!"/>
          <p:cNvSpPr txBox="1"/>
          <p:nvPr>
            <p:ph type="title" idx="4294967295"/>
          </p:nvPr>
        </p:nvSpPr>
        <p:spPr>
          <a:xfrm>
            <a:off x="1318492" y="635867"/>
            <a:ext cx="6507016" cy="896791"/>
          </a:xfrm>
          <a:prstGeom prst="rect">
            <a:avLst/>
          </a:prstGeom>
        </p:spPr>
        <p:txBody>
          <a:bodyPr/>
          <a:lstStyle>
            <a:lvl1pPr defTabSz="795527">
              <a:defRPr sz="2784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Find us on Twitter!</a:t>
            </a:r>
          </a:p>
        </p:txBody>
      </p:sp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312" y="5270500"/>
            <a:ext cx="1316038" cy="152082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@MrsO’Donnell_KPS…"/>
          <p:cNvSpPr txBox="1"/>
          <p:nvPr/>
        </p:nvSpPr>
        <p:spPr>
          <a:xfrm>
            <a:off x="1163637" y="2932112"/>
            <a:ext cx="6784976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/>
            </a:pPr>
            <a:r>
              <a:t>@MrsO’Donnell_KPS</a:t>
            </a:r>
          </a:p>
          <a:p>
            <a:pPr algn="ctr">
              <a:defRPr sz="4800"/>
            </a:pPr>
            <a:r>
              <a:t>@KilmacolmPS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ounded Rectangle"/>
          <p:cNvSpPr/>
          <p:nvPr/>
        </p:nvSpPr>
        <p:spPr>
          <a:xfrm>
            <a:off x="860425" y="1682750"/>
            <a:ext cx="7632700" cy="4043363"/>
          </a:xfrm>
          <a:prstGeom prst="roundRect">
            <a:avLst>
              <a:gd name="adj" fmla="val 16667"/>
            </a:avLst>
          </a:prstGeom>
          <a:solidFill>
            <a:srgbClr val="EE70A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I can’t wait to see you!"/>
          <p:cNvSpPr txBox="1"/>
          <p:nvPr>
            <p:ph type="title" idx="4294967295"/>
          </p:nvPr>
        </p:nvSpPr>
        <p:spPr>
          <a:xfrm>
            <a:off x="505692" y="527917"/>
            <a:ext cx="8123091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I can’t wait to see you!</a:t>
            </a:r>
          </a:p>
        </p:txBody>
      </p:sp>
      <p:sp>
        <p:nvSpPr>
          <p:cNvPr id="152" name="I am super excited to be your teacher in August and I can’t wait to join you on your magical adventures.…"/>
          <p:cNvSpPr txBox="1"/>
          <p:nvPr/>
        </p:nvSpPr>
        <p:spPr>
          <a:xfrm>
            <a:off x="1290637" y="2149475"/>
            <a:ext cx="6772276" cy="3152140"/>
          </a:xfrm>
          <a:prstGeom prst="rect">
            <a:avLst/>
          </a:prstGeom>
          <a:solidFill>
            <a:srgbClr val="EE70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/>
            </a:pPr>
            <a:r>
              <a:t>I am super excited to be your teacher in August and I can’t wait to join you on your magical adventures.</a:t>
            </a:r>
          </a:p>
          <a:p>
            <a:pPr algn="ctr">
              <a:defRPr sz="2800"/>
            </a:pPr>
          </a:p>
          <a:p>
            <a:pPr algn="ctr">
              <a:defRPr sz="2800"/>
            </a:pPr>
            <a:r>
              <a:t>Take care and have a relaxing summer,</a:t>
            </a:r>
          </a:p>
          <a:p>
            <a:pPr algn="ctr">
              <a:defRPr sz="2800"/>
            </a:pPr>
          </a:p>
          <a:p>
            <a:pPr algn="ctr">
              <a:defRPr sz="2800"/>
            </a:pPr>
            <a:r>
              <a:t>Mrs O’Donnell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4376" t="21835" r="29930" b="16171"/>
          <a:stretch>
            <a:fillRect/>
          </a:stretch>
        </p:blipFill>
        <p:spPr>
          <a:xfrm>
            <a:off x="430212" y="346075"/>
            <a:ext cx="8304214" cy="6138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Hello, I am Mrs O!"/>
          <p:cNvSpPr txBox="1"/>
          <p:nvPr>
            <p:ph type="title" idx="4294967295"/>
          </p:nvPr>
        </p:nvSpPr>
        <p:spPr>
          <a:xfrm>
            <a:off x="505692" y="527917"/>
            <a:ext cx="8123091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Hello, I am Mrs O!</a:t>
            </a:r>
          </a:p>
        </p:txBody>
      </p:sp>
      <p:sp>
        <p:nvSpPr>
          <p:cNvPr id="86" name="Hello Primary 1, I am Mrs O’Donnell and I am the lucky lady who is going to be your teacher this year!…"/>
          <p:cNvSpPr txBox="1"/>
          <p:nvPr/>
        </p:nvSpPr>
        <p:spPr>
          <a:xfrm>
            <a:off x="4362450" y="1347787"/>
            <a:ext cx="3552825" cy="4422141"/>
          </a:xfrm>
          <a:prstGeom prst="rect">
            <a:avLst/>
          </a:prstGeom>
          <a:solidFill>
            <a:srgbClr val="EE70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400"/>
            </a:pPr>
            <a:r>
              <a:t>Hello Primary 1, I am Mrs O’Donnell and I am the lucky lady who is going to be your teacher this year!</a:t>
            </a:r>
          </a:p>
          <a:p>
            <a:pPr algn="ctr">
              <a:defRPr b="1" sz="800"/>
            </a:pPr>
          </a:p>
          <a:p>
            <a:pPr algn="ctr">
              <a:defRPr b="1" sz="1400"/>
            </a:pPr>
            <a:r>
              <a:t>I am so excited to join you on your new adventure and am sure that you will have the most magical time!</a:t>
            </a:r>
          </a:p>
          <a:p>
            <a:pPr algn="ctr">
              <a:defRPr b="1" sz="900"/>
            </a:pPr>
          </a:p>
          <a:p>
            <a:pPr algn="ctr">
              <a:defRPr b="1" sz="1400"/>
            </a:pPr>
            <a:r>
              <a:t>I live with my husband Barry and my two children, Holly and Ben. </a:t>
            </a:r>
          </a:p>
          <a:p>
            <a:pPr algn="ctr">
              <a:defRPr b="1" sz="800"/>
            </a:pPr>
          </a:p>
          <a:p>
            <a:pPr algn="ctr">
              <a:defRPr b="1" sz="1400"/>
            </a:pPr>
            <a:r>
              <a:t>I also have a little fur baby and he is called Murray!</a:t>
            </a:r>
          </a:p>
          <a:p>
            <a:pPr algn="ctr">
              <a:defRPr b="1" sz="1400"/>
            </a:pPr>
          </a:p>
          <a:p>
            <a:pPr algn="ctr">
              <a:defRPr b="1" sz="1400"/>
            </a:pPr>
          </a:p>
          <a:p>
            <a:pPr algn="ctr">
              <a:defRPr b="1" sz="1400"/>
            </a:pPr>
          </a:p>
          <a:p>
            <a:pPr algn="ctr">
              <a:defRPr b="1" sz="1400"/>
            </a:pPr>
          </a:p>
          <a:p>
            <a:pPr algn="ctr">
              <a:defRPr b="1" sz="1400"/>
            </a:pPr>
          </a:p>
          <a:p>
            <a:pPr algn="ctr">
              <a:defRPr b="1" sz="1400"/>
            </a:pPr>
          </a:p>
          <a:p>
            <a:pPr>
              <a:defRPr b="1" sz="1600"/>
            </a:pPr>
          </a:p>
        </p:txBody>
      </p:sp>
      <p:pic>
        <p:nvPicPr>
          <p:cNvPr id="8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0850" y="4040187"/>
            <a:ext cx="1214438" cy="16192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0006" t="22424" r="32829" b="40028"/>
          <a:stretch>
            <a:fillRect/>
          </a:stretch>
        </p:blipFill>
        <p:spPr>
          <a:xfrm>
            <a:off x="904874" y="1411287"/>
            <a:ext cx="3232152" cy="4352926"/>
          </a:xfrm>
          <a:prstGeom prst="rect">
            <a:avLst/>
          </a:prstGeom>
          <a:ln w="76200">
            <a:solidFill>
              <a:srgbClr val="E6589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"/>
          <p:cNvSpPr/>
          <p:nvPr/>
        </p:nvSpPr>
        <p:spPr>
          <a:xfrm>
            <a:off x="4689475" y="4484687"/>
            <a:ext cx="3713163" cy="1052513"/>
          </a:xfrm>
          <a:prstGeom prst="roundRect">
            <a:avLst>
              <a:gd name="adj" fmla="val 16667"/>
            </a:avLst>
          </a:prstGeom>
          <a:solidFill>
            <a:srgbClr val="4EB1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" name="Rounded Rectangle"/>
          <p:cNvSpPr/>
          <p:nvPr/>
        </p:nvSpPr>
        <p:spPr>
          <a:xfrm>
            <a:off x="4689475" y="3290887"/>
            <a:ext cx="3713163" cy="1052513"/>
          </a:xfrm>
          <a:prstGeom prst="roundRect">
            <a:avLst>
              <a:gd name="adj" fmla="val 16667"/>
            </a:avLst>
          </a:prstGeom>
          <a:solidFill>
            <a:srgbClr val="EF821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" name="Rounded Rectangle"/>
          <p:cNvSpPr/>
          <p:nvPr/>
        </p:nvSpPr>
        <p:spPr>
          <a:xfrm>
            <a:off x="4689475" y="2119312"/>
            <a:ext cx="3713163" cy="1052513"/>
          </a:xfrm>
          <a:prstGeom prst="roundRect">
            <a:avLst>
              <a:gd name="adj" fmla="val 16667"/>
            </a:avLst>
          </a:prstGeom>
          <a:solidFill>
            <a:srgbClr val="EE70A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" name="Rounded Rectangle"/>
          <p:cNvSpPr/>
          <p:nvPr/>
        </p:nvSpPr>
        <p:spPr>
          <a:xfrm>
            <a:off x="765175" y="4484687"/>
            <a:ext cx="3713163" cy="1052513"/>
          </a:xfrm>
          <a:prstGeom prst="roundRect">
            <a:avLst>
              <a:gd name="adj" fmla="val 16667"/>
            </a:avLst>
          </a:prstGeom>
          <a:solidFill>
            <a:srgbClr val="FFE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" name="Rounded Rectangle"/>
          <p:cNvSpPr/>
          <p:nvPr/>
        </p:nvSpPr>
        <p:spPr>
          <a:xfrm>
            <a:off x="762000" y="3290887"/>
            <a:ext cx="3713163" cy="1052513"/>
          </a:xfrm>
          <a:prstGeom prst="roundRect">
            <a:avLst>
              <a:gd name="adj" fmla="val 16667"/>
            </a:avLst>
          </a:prstGeom>
          <a:solidFill>
            <a:srgbClr val="87BE2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" name="Rounded Rectangle"/>
          <p:cNvSpPr/>
          <p:nvPr/>
        </p:nvSpPr>
        <p:spPr>
          <a:xfrm>
            <a:off x="779462" y="2119312"/>
            <a:ext cx="3711576" cy="1052513"/>
          </a:xfrm>
          <a:prstGeom prst="roundRect">
            <a:avLst>
              <a:gd name="adj" fmla="val 16667"/>
            </a:avLst>
          </a:prstGeom>
          <a:solidFill>
            <a:srgbClr val="BF95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6" name="Hello, I am Mrs O’Donnell!"/>
          <p:cNvSpPr txBox="1"/>
          <p:nvPr>
            <p:ph type="title" idx="4294967295"/>
          </p:nvPr>
        </p:nvSpPr>
        <p:spPr>
          <a:xfrm>
            <a:off x="505692" y="527917"/>
            <a:ext cx="8123091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Hello, I am Mrs O’Donnell!</a:t>
            </a:r>
          </a:p>
        </p:txBody>
      </p:sp>
      <p:sp>
        <p:nvSpPr>
          <p:cNvPr id="97" name="Click on the boxes below to reveal some fun facts about me"/>
          <p:cNvSpPr txBox="1"/>
          <p:nvPr/>
        </p:nvSpPr>
        <p:spPr>
          <a:xfrm>
            <a:off x="755650" y="1473200"/>
            <a:ext cx="763270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E6589F"/>
                </a:solidFill>
              </a:defRPr>
            </a:lvl1pPr>
          </a:lstStyle>
          <a:p>
            <a:pPr/>
            <a:r>
              <a:t>Click on the boxes below to reveal some fun facts about me</a:t>
            </a:r>
          </a:p>
        </p:txBody>
      </p:sp>
      <p:sp>
        <p:nvSpPr>
          <p:cNvPr id="98" name="I love spending time with my husband, big girl Holly and little boy Ben in Millport with our friends!"/>
          <p:cNvSpPr txBox="1"/>
          <p:nvPr/>
        </p:nvSpPr>
        <p:spPr>
          <a:xfrm>
            <a:off x="654050" y="2193925"/>
            <a:ext cx="3956050" cy="85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700"/>
            </a:lvl1pPr>
          </a:lstStyle>
          <a:p>
            <a:pPr/>
            <a:r>
              <a:t>I love spending time with my husband, big girl Holly and little boy Ben in Millport with our friends!</a:t>
            </a:r>
          </a:p>
        </p:txBody>
      </p:sp>
      <p:sp>
        <p:nvSpPr>
          <p:cNvPr id="99" name="I have a cute little doggy called Murray and he is 3. He is a cockapoo and is very energetic!"/>
          <p:cNvSpPr txBox="1"/>
          <p:nvPr/>
        </p:nvSpPr>
        <p:spPr>
          <a:xfrm>
            <a:off x="922337" y="3367087"/>
            <a:ext cx="349567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I have a cute little doggy called Murray and he is 3. He is a cockapoo and is very energetic!</a:t>
            </a:r>
          </a:p>
        </p:txBody>
      </p:sp>
      <p:sp>
        <p:nvSpPr>
          <p:cNvPr id="100" name="I am obsessed with Disney and sing Disney songs to anyone who will listen!"/>
          <p:cNvSpPr txBox="1"/>
          <p:nvPr/>
        </p:nvSpPr>
        <p:spPr>
          <a:xfrm>
            <a:off x="1082675" y="4543425"/>
            <a:ext cx="3189288" cy="120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I am obsessed with Disney and sing Disney songs to anyone who will listen!</a:t>
            </a:r>
          </a:p>
        </p:txBody>
      </p:sp>
      <p:sp>
        <p:nvSpPr>
          <p:cNvPr id="101" name="My favourite colour is pink!"/>
          <p:cNvSpPr txBox="1"/>
          <p:nvPr/>
        </p:nvSpPr>
        <p:spPr>
          <a:xfrm>
            <a:off x="5059362" y="2466975"/>
            <a:ext cx="299720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My favourite colour is pink!</a:t>
            </a:r>
          </a:p>
        </p:txBody>
      </p:sp>
      <p:sp>
        <p:nvSpPr>
          <p:cNvPr id="102" name="I like to have fun and can be a bit silly sometimes!"/>
          <p:cNvSpPr txBox="1"/>
          <p:nvPr/>
        </p:nvSpPr>
        <p:spPr>
          <a:xfrm>
            <a:off x="5006974" y="3529012"/>
            <a:ext cx="307816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I like to have fun and can be a bit silly sometimes!</a:t>
            </a:r>
          </a:p>
        </p:txBody>
      </p:sp>
      <p:sp>
        <p:nvSpPr>
          <p:cNvPr id="103" name="I enjoy eating lots of different types of food!"/>
          <p:cNvSpPr txBox="1"/>
          <p:nvPr/>
        </p:nvSpPr>
        <p:spPr>
          <a:xfrm>
            <a:off x="5097462" y="4687887"/>
            <a:ext cx="28956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I enjoy eating lots of different types of food!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3"/>
      <p:bldP build="whole" bldLvl="1" animBg="1" rev="0" advAuto="0" spid="102" grpId="5"/>
      <p:bldP build="whole" bldLvl="1" animBg="1" rev="0" advAuto="0" spid="98" grpId="1"/>
      <p:bldP build="whole" bldLvl="1" animBg="1" rev="0" advAuto="0" spid="99" grpId="2"/>
      <p:bldP build="whole" bldLvl="1" animBg="1" rev="0" advAuto="0" spid="101" grpId="4"/>
      <p:bldP build="whole" bldLvl="1" animBg="1" rev="0" advAuto="0" spid="103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Here is your classroom."/>
          <p:cNvSpPr txBox="1"/>
          <p:nvPr>
            <p:ph type="title" idx="4294967295"/>
          </p:nvPr>
        </p:nvSpPr>
        <p:spPr>
          <a:xfrm>
            <a:off x="-435696" y="664442"/>
            <a:ext cx="9824892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Here is your classroom.</a:t>
            </a:r>
          </a:p>
        </p:txBody>
      </p:sp>
      <p:sp>
        <p:nvSpPr>
          <p:cNvPr id="106" name="It will look a little different when you start school and it will be more colourful!"/>
          <p:cNvSpPr txBox="1"/>
          <p:nvPr/>
        </p:nvSpPr>
        <p:spPr>
          <a:xfrm>
            <a:off x="880552" y="5240115"/>
            <a:ext cx="7192396" cy="108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2000" tIns="252000" rIns="252000" bIns="252000" anchor="ctr">
            <a:spAutoFit/>
          </a:bodyPr>
          <a:lstStyle>
            <a:lvl1pPr algn="ctr">
              <a:lnSpc>
                <a:spcPct val="90000"/>
              </a:lnSpc>
              <a:defRPr b="1" sz="200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It will look a little different when you start school and it will be more colourful!</a:t>
            </a:r>
          </a:p>
        </p:txBody>
      </p:sp>
      <p:pic>
        <p:nvPicPr>
          <p:cNvPr id="1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50" y="1593850"/>
            <a:ext cx="4800600" cy="3600450"/>
          </a:xfrm>
          <a:prstGeom prst="rect">
            <a:avLst/>
          </a:prstGeom>
          <a:ln w="76200">
            <a:solidFill>
              <a:srgbClr val="E6589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his is the way you will enter and exit your classroom…"/>
          <p:cNvSpPr txBox="1"/>
          <p:nvPr>
            <p:ph type="title" idx="4294967295"/>
          </p:nvPr>
        </p:nvSpPr>
        <p:spPr>
          <a:xfrm>
            <a:off x="767629" y="799380"/>
            <a:ext cx="7699229" cy="896790"/>
          </a:xfrm>
          <a:prstGeom prst="rect">
            <a:avLst/>
          </a:prstGeom>
        </p:spPr>
        <p:txBody>
          <a:bodyPr/>
          <a:lstStyle>
            <a:lvl1pPr defTabSz="484631">
              <a:defRPr sz="212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This is the way you will enter and exit your classroom…</a:t>
            </a:r>
          </a:p>
        </p:txBody>
      </p:sp>
      <p:pic>
        <p:nvPicPr>
          <p:cNvPr id="110" name="Image preview" descr="Image previe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325" y="2038350"/>
            <a:ext cx="2838450" cy="3786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Hand washing"/>
          <p:cNvSpPr txBox="1"/>
          <p:nvPr>
            <p:ph type="title" idx="4294967295"/>
          </p:nvPr>
        </p:nvSpPr>
        <p:spPr>
          <a:xfrm>
            <a:off x="510454" y="588242"/>
            <a:ext cx="8123092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Hand washing</a:t>
            </a:r>
          </a:p>
        </p:txBody>
      </p:sp>
      <p:sp>
        <p:nvSpPr>
          <p:cNvPr id="113" name="You will wash your hands when you come into school and regularly throughout the day"/>
          <p:cNvSpPr txBox="1"/>
          <p:nvPr/>
        </p:nvSpPr>
        <p:spPr>
          <a:xfrm>
            <a:off x="2152650" y="1533525"/>
            <a:ext cx="483870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E6589F"/>
                </a:solidFill>
              </a:defRPr>
            </a:lvl1pPr>
          </a:lstStyle>
          <a:p>
            <a:pPr/>
            <a:r>
              <a:t>You will wash your hands when you come into school and regularly throughout the day</a:t>
            </a:r>
          </a:p>
        </p:txBody>
      </p:sp>
      <p:pic>
        <p:nvPicPr>
          <p:cNvPr id="114" name="Image preview" descr="Image previe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8950" y="2327275"/>
            <a:ext cx="2878138" cy="3836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What to bring to school"/>
          <p:cNvSpPr txBox="1"/>
          <p:nvPr>
            <p:ph type="title" idx="4294967295"/>
          </p:nvPr>
        </p:nvSpPr>
        <p:spPr>
          <a:xfrm>
            <a:off x="510454" y="588242"/>
            <a:ext cx="8123092" cy="896791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What to bring to school</a:t>
            </a:r>
          </a:p>
        </p:txBody>
      </p:sp>
      <p:sp>
        <p:nvSpPr>
          <p:cNvPr id="117" name="You will need…"/>
          <p:cNvSpPr txBox="1"/>
          <p:nvPr/>
        </p:nvSpPr>
        <p:spPr>
          <a:xfrm>
            <a:off x="3736238" y="1347787"/>
            <a:ext cx="167152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E6589F"/>
                </a:solidFill>
              </a:defRPr>
            </a:lvl1pPr>
          </a:lstStyle>
          <a:p>
            <a:pPr/>
            <a:r>
              <a:t>You will need…</a:t>
            </a:r>
          </a:p>
        </p:txBody>
      </p:sp>
      <p:pic>
        <p:nvPicPr>
          <p:cNvPr id="1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087" y="2311400"/>
            <a:ext cx="2171701" cy="217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2212" y="2311400"/>
            <a:ext cx="2014538" cy="20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a filled water bottle"/>
          <p:cNvSpPr txBox="1"/>
          <p:nvPr/>
        </p:nvSpPr>
        <p:spPr>
          <a:xfrm>
            <a:off x="1970087" y="1941512"/>
            <a:ext cx="291085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E6589F"/>
                </a:solidFill>
              </a:defRPr>
            </a:pPr>
            <a:r>
              <a:t>a filled water bottle	</a:t>
            </a:r>
            <a:r>
              <a:rPr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1" name="a snack"/>
          <p:cNvSpPr txBox="1"/>
          <p:nvPr/>
        </p:nvSpPr>
        <p:spPr>
          <a:xfrm>
            <a:off x="5562706" y="1943100"/>
            <a:ext cx="891963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E6589F"/>
                </a:solidFill>
              </a:defRPr>
            </a:lvl1pPr>
          </a:lstStyle>
          <a:p>
            <a:pPr/>
            <a:r>
              <a:t>a snack</a:t>
            </a:r>
          </a:p>
        </p:txBody>
      </p:sp>
      <p:sp>
        <p:nvSpPr>
          <p:cNvPr id="122" name="You will also bring a packed lunch or order from the school menu"/>
          <p:cNvSpPr txBox="1"/>
          <p:nvPr/>
        </p:nvSpPr>
        <p:spPr>
          <a:xfrm>
            <a:off x="518152" y="4924425"/>
            <a:ext cx="8107696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200">
                <a:solidFill>
                  <a:srgbClr val="E6589F"/>
                </a:solidFill>
              </a:defRPr>
            </a:lvl1pPr>
          </a:lstStyle>
          <a:p>
            <a:pPr/>
            <a:r>
              <a:t>You will also bring a packed lunch or order from the school menu</a:t>
            </a:r>
          </a:p>
        </p:txBody>
      </p:sp>
      <p:sp>
        <p:nvSpPr>
          <p:cNvPr id="123" name="and"/>
          <p:cNvSpPr txBox="1"/>
          <p:nvPr/>
        </p:nvSpPr>
        <p:spPr>
          <a:xfrm>
            <a:off x="4302125" y="3397249"/>
            <a:ext cx="4855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reak times"/>
          <p:cNvSpPr txBox="1"/>
          <p:nvPr>
            <p:ph type="title" idx="4294967295"/>
          </p:nvPr>
        </p:nvSpPr>
        <p:spPr>
          <a:xfrm>
            <a:off x="510454" y="504105"/>
            <a:ext cx="8123092" cy="896790"/>
          </a:xfrm>
          <a:prstGeom prst="rect">
            <a:avLst/>
          </a:prstGeom>
        </p:spPr>
        <p:txBody>
          <a:bodyPr/>
          <a:lstStyle>
            <a:lvl1pPr defTabSz="630936">
              <a:defRPr sz="2760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Break times</a:t>
            </a:r>
          </a:p>
        </p:txBody>
      </p:sp>
      <p:sp>
        <p:nvSpPr>
          <p:cNvPr id="126" name="To ensure 2m social distancing, we will have staggered breaks at playtime and lunchtime"/>
          <p:cNvSpPr txBox="1"/>
          <p:nvPr/>
        </p:nvSpPr>
        <p:spPr>
          <a:xfrm>
            <a:off x="1743075" y="1209675"/>
            <a:ext cx="554355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E6589F"/>
                </a:solidFill>
              </a:defRPr>
            </a:lvl1pPr>
          </a:lstStyle>
          <a:p>
            <a:pPr/>
            <a:r>
              <a:t>To ensure 2m social distancing, we will have staggered breaks at playtime and lunchtime</a:t>
            </a:r>
          </a:p>
        </p:txBody>
      </p:sp>
      <p:pic>
        <p:nvPicPr>
          <p:cNvPr id="127" name="An empty road&#10;&#10;Description automatically generated" descr="An empty roadDescription automatically generate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375" y="1952625"/>
            <a:ext cx="5429250" cy="210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A picture containing sport, game, outdoor, holding&#10;&#10;Description automatically generated" descr="A picture containing sport, game, outdoor, holdingDescription automatically generate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375" y="4149725"/>
            <a:ext cx="5429250" cy="2151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ere are some subjects you will be exploring at home and in school…"/>
          <p:cNvSpPr txBox="1"/>
          <p:nvPr>
            <p:ph type="title" idx="4294967295"/>
          </p:nvPr>
        </p:nvSpPr>
        <p:spPr>
          <a:xfrm>
            <a:off x="1213717" y="672380"/>
            <a:ext cx="6507016" cy="896790"/>
          </a:xfrm>
          <a:prstGeom prst="rect">
            <a:avLst/>
          </a:prstGeom>
        </p:spPr>
        <p:txBody>
          <a:bodyPr/>
          <a:lstStyle>
            <a:lvl1pPr defTabSz="402336">
              <a:defRPr sz="1408">
                <a:solidFill>
                  <a:srgbClr val="E6589F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Here are some subjects you will be exploring at home and in school…</a:t>
            </a:r>
          </a:p>
        </p:txBody>
      </p:sp>
      <p:sp>
        <p:nvSpPr>
          <p:cNvPr id="131" name="Rounded Rectangle"/>
          <p:cNvSpPr/>
          <p:nvPr/>
        </p:nvSpPr>
        <p:spPr>
          <a:xfrm>
            <a:off x="755650" y="2119312"/>
            <a:ext cx="3711575" cy="1050926"/>
          </a:xfrm>
          <a:prstGeom prst="roundRect">
            <a:avLst>
              <a:gd name="adj" fmla="val 16667"/>
            </a:avLst>
          </a:prstGeom>
          <a:solidFill>
            <a:srgbClr val="EC73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" name="Rounded Rectangle"/>
          <p:cNvSpPr/>
          <p:nvPr/>
        </p:nvSpPr>
        <p:spPr>
          <a:xfrm>
            <a:off x="755650" y="3290887"/>
            <a:ext cx="3711575" cy="1050926"/>
          </a:xfrm>
          <a:prstGeom prst="roundRect">
            <a:avLst>
              <a:gd name="adj" fmla="val 16667"/>
            </a:avLst>
          </a:prstGeom>
          <a:solidFill>
            <a:srgbClr val="87BE2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" name="Rounded Rectangle"/>
          <p:cNvSpPr/>
          <p:nvPr/>
        </p:nvSpPr>
        <p:spPr>
          <a:xfrm>
            <a:off x="755650" y="4462462"/>
            <a:ext cx="3711575" cy="1052513"/>
          </a:xfrm>
          <a:prstGeom prst="roundRect">
            <a:avLst>
              <a:gd name="adj" fmla="val 16667"/>
            </a:avLst>
          </a:prstGeom>
          <a:solidFill>
            <a:srgbClr val="FFE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" name="Rounded Rectangle"/>
          <p:cNvSpPr/>
          <p:nvPr/>
        </p:nvSpPr>
        <p:spPr>
          <a:xfrm>
            <a:off x="4681537" y="2119312"/>
            <a:ext cx="3711576" cy="1050926"/>
          </a:xfrm>
          <a:prstGeom prst="roundRect">
            <a:avLst>
              <a:gd name="adj" fmla="val 16667"/>
            </a:avLst>
          </a:prstGeom>
          <a:solidFill>
            <a:srgbClr val="A772A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Rounded Rectangle"/>
          <p:cNvSpPr/>
          <p:nvPr/>
        </p:nvSpPr>
        <p:spPr>
          <a:xfrm>
            <a:off x="4676775" y="3290887"/>
            <a:ext cx="3711575" cy="1050926"/>
          </a:xfrm>
          <a:prstGeom prst="roundRect">
            <a:avLst>
              <a:gd name="adj" fmla="val 16667"/>
            </a:avLst>
          </a:prstGeom>
          <a:solidFill>
            <a:srgbClr val="EF821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Rounded Rectangle"/>
          <p:cNvSpPr/>
          <p:nvPr/>
        </p:nvSpPr>
        <p:spPr>
          <a:xfrm>
            <a:off x="4681537" y="4462462"/>
            <a:ext cx="3711576" cy="1052513"/>
          </a:xfrm>
          <a:prstGeom prst="roundRect">
            <a:avLst>
              <a:gd name="adj" fmla="val 16667"/>
            </a:avLst>
          </a:prstGeom>
          <a:solidFill>
            <a:srgbClr val="4EB1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Numeracy"/>
          <p:cNvSpPr txBox="1"/>
          <p:nvPr/>
        </p:nvSpPr>
        <p:spPr>
          <a:xfrm>
            <a:off x="1076325" y="2459037"/>
            <a:ext cx="307022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Numeracy</a:t>
            </a:r>
          </a:p>
        </p:txBody>
      </p:sp>
      <p:sp>
        <p:nvSpPr>
          <p:cNvPr id="138" name="Writing"/>
          <p:cNvSpPr txBox="1"/>
          <p:nvPr/>
        </p:nvSpPr>
        <p:spPr>
          <a:xfrm>
            <a:off x="1076325" y="3630612"/>
            <a:ext cx="307022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Writing</a:t>
            </a:r>
          </a:p>
        </p:txBody>
      </p:sp>
      <p:sp>
        <p:nvSpPr>
          <p:cNvPr id="139" name="Reading"/>
          <p:cNvSpPr txBox="1"/>
          <p:nvPr/>
        </p:nvSpPr>
        <p:spPr>
          <a:xfrm>
            <a:off x="1406525" y="4732337"/>
            <a:ext cx="24082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Reading</a:t>
            </a:r>
          </a:p>
        </p:txBody>
      </p:sp>
      <p:sp>
        <p:nvSpPr>
          <p:cNvPr id="140" name="Health &amp; Wellbeing"/>
          <p:cNvSpPr txBox="1"/>
          <p:nvPr/>
        </p:nvSpPr>
        <p:spPr>
          <a:xfrm>
            <a:off x="5059362" y="2459037"/>
            <a:ext cx="29972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Health &amp; Wellbeing</a:t>
            </a:r>
          </a:p>
        </p:txBody>
      </p:sp>
      <p:sp>
        <p:nvSpPr>
          <p:cNvPr id="141" name="Outdoor Learning"/>
          <p:cNvSpPr txBox="1"/>
          <p:nvPr/>
        </p:nvSpPr>
        <p:spPr>
          <a:xfrm>
            <a:off x="5018087" y="3630612"/>
            <a:ext cx="30797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Outdoor Learning</a:t>
            </a:r>
          </a:p>
        </p:txBody>
      </p:sp>
      <p:sp>
        <p:nvSpPr>
          <p:cNvPr id="142" name="Spelling"/>
          <p:cNvSpPr txBox="1"/>
          <p:nvPr/>
        </p:nvSpPr>
        <p:spPr>
          <a:xfrm>
            <a:off x="5110162" y="4732337"/>
            <a:ext cx="28956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/>
            <a:r>
              <a:t>Spelling</a:t>
            </a:r>
          </a:p>
        </p:txBody>
      </p:sp>
      <p:pic>
        <p:nvPicPr>
          <p:cNvPr id="1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312" y="5270500"/>
            <a:ext cx="1316038" cy="1520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3"/>
      <p:bldP build="whole" bldLvl="1" animBg="1" rev="0" advAuto="0" spid="138" grpId="2"/>
      <p:bldP build="whole" bldLvl="1" animBg="1" rev="0" advAuto="0" spid="137" grpId="1"/>
      <p:bldP build="whole" bldLvl="1" animBg="1" rev="0" advAuto="0" spid="140" grpId="4"/>
      <p:bldP build="whole" bldLvl="1" animBg="1" rev="0" advAuto="0" spid="141" grpId="5"/>
      <p:bldP build="whole" bldLvl="1" animBg="1" rev="0" advAuto="0" spid="142" grpId="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E34192"/>
      </a:accent1>
      <a:accent2>
        <a:srgbClr val="EB86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Twinkl"/>
            <a:ea typeface="Twinkl"/>
            <a:cs typeface="Twinkl"/>
            <a:sym typeface="Twink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Twinkl"/>
            <a:ea typeface="Twinkl"/>
            <a:cs typeface="Twinkl"/>
            <a:sym typeface="Twink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4192"/>
      </a:accent1>
      <a:accent2>
        <a:srgbClr val="EB86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Twinkl"/>
            <a:ea typeface="Twinkl"/>
            <a:cs typeface="Twinkl"/>
            <a:sym typeface="Twink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Twinkl"/>
            <a:ea typeface="Twinkl"/>
            <a:cs typeface="Twinkl"/>
            <a:sym typeface="Twink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