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C1C1C"/>
        </a:solidFill>
        <a:effectLst/>
        <a:uFillTx/>
        <a:latin typeface="Twinkl"/>
        <a:ea typeface="Twinkl"/>
        <a:cs typeface="Twinkl"/>
        <a:sym typeface="Twink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DDB"/>
          </a:solidFill>
        </a:fill>
      </a:tcStyle>
    </a:wholeTbl>
    <a:band2H>
      <a:tcTxStyle/>
      <a:tcStyle>
        <a:tcBdr/>
        <a:fill>
          <a:solidFill>
            <a:srgbClr val="FAE8EE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C1C1C"/>
              </a:solidFill>
              <a:prstDash val="solid"/>
              <a:round/>
            </a:ln>
          </a:top>
          <a:bottom>
            <a:ln w="254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C1C1C"/>
              </a:solidFill>
              <a:prstDash val="solid"/>
              <a:round/>
            </a:ln>
          </a:top>
          <a:bottom>
            <a:ln w="254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C1C1C"/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C1C1C"/>
          </a:solidFill>
        </a:fill>
      </a:tcStyle>
    </a:lastRow>
    <a:firstRow>
      <a:tcTxStyle b="on" i="off">
        <a:font>
          <a:latin typeface="Twinkl"/>
          <a:ea typeface="Twinkl"/>
          <a:cs typeface="Twink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C1C1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12700" cap="flat">
              <a:solidFill>
                <a:srgbClr val="1C1C1C"/>
              </a:solidFill>
              <a:prstDash val="solid"/>
              <a:round/>
            </a:ln>
          </a:top>
          <a:bottom>
            <a:ln w="127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solidFill>
            <a:srgbClr val="1C1C1C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12700" cap="flat">
              <a:solidFill>
                <a:srgbClr val="1C1C1C"/>
              </a:solidFill>
              <a:prstDash val="solid"/>
              <a:round/>
            </a:ln>
          </a:top>
          <a:bottom>
            <a:ln w="127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solidFill>
            <a:srgbClr val="1C1C1C">
              <a:alpha val="20000"/>
            </a:srgbClr>
          </a:solidFill>
        </a:fill>
      </a:tcStyle>
    </a:firstCol>
    <a:lastRow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50800" cap="flat">
              <a:solidFill>
                <a:srgbClr val="1C1C1C"/>
              </a:solidFill>
              <a:prstDash val="solid"/>
              <a:round/>
            </a:ln>
          </a:top>
          <a:bottom>
            <a:ln w="127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winkl"/>
          <a:ea typeface="Twinkl"/>
          <a:cs typeface="Twinkl"/>
        </a:font>
        <a:srgbClr val="1C1C1C"/>
      </a:tcTxStyle>
      <a:tcStyle>
        <a:tcBdr>
          <a:left>
            <a:ln w="12700" cap="flat">
              <a:solidFill>
                <a:srgbClr val="1C1C1C"/>
              </a:solidFill>
              <a:prstDash val="solid"/>
              <a:round/>
            </a:ln>
          </a:left>
          <a:right>
            <a:ln w="12700" cap="flat">
              <a:solidFill>
                <a:srgbClr val="1C1C1C"/>
              </a:solidFill>
              <a:prstDash val="solid"/>
              <a:round/>
            </a:ln>
          </a:right>
          <a:top>
            <a:ln w="12700" cap="flat">
              <a:solidFill>
                <a:srgbClr val="1C1C1C"/>
              </a:solidFill>
              <a:prstDash val="solid"/>
              <a:round/>
            </a:ln>
          </a:top>
          <a:bottom>
            <a:ln w="25400" cap="flat">
              <a:solidFill>
                <a:srgbClr val="1C1C1C"/>
              </a:solidFill>
              <a:prstDash val="solid"/>
              <a:round/>
            </a:ln>
          </a:bottom>
          <a:insideH>
            <a:ln w="12700" cap="flat">
              <a:solidFill>
                <a:srgbClr val="1C1C1C"/>
              </a:solidFill>
              <a:prstDash val="solid"/>
              <a:round/>
            </a:ln>
          </a:insideH>
          <a:insideV>
            <a:ln w="12700" cap="flat">
              <a:solidFill>
                <a:srgbClr val="1C1C1C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3287" y="6196012"/>
            <a:ext cx="576263" cy="581026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"/>
          <p:cNvGrpSpPr/>
          <p:nvPr/>
        </p:nvGrpSpPr>
        <p:grpSpPr>
          <a:xfrm>
            <a:off x="457200" y="438150"/>
            <a:ext cx="8220075" cy="5957888"/>
            <a:chOff x="0" y="0"/>
            <a:chExt cx="8220075" cy="5957887"/>
          </a:xfrm>
        </p:grpSpPr>
        <p:sp>
          <p:nvSpPr>
            <p:cNvPr id="30" name="Rounded Rectangle"/>
            <p:cNvSpPr/>
            <p:nvPr/>
          </p:nvSpPr>
          <p:spPr>
            <a:xfrm>
              <a:off x="0" y="0"/>
              <a:ext cx="8220075" cy="5957888"/>
            </a:xfrm>
            <a:prstGeom prst="roundRect">
              <a:avLst>
                <a:gd name="adj" fmla="val 2648"/>
              </a:avLst>
            </a:prstGeom>
            <a:solidFill>
              <a:srgbClr val="FFFFFF">
                <a:alpha val="90194"/>
              </a:srgbClr>
            </a:solidFill>
            <a:ln w="25400" cap="rnd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Text"/>
            <p:cNvSpPr txBox="1"/>
            <p:nvPr/>
          </p:nvSpPr>
          <p:spPr>
            <a:xfrm>
              <a:off x="46339" y="2831623"/>
              <a:ext cx="812739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3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2437" y="5734050"/>
            <a:ext cx="576263" cy="581025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"/>
          <p:cNvGrpSpPr/>
          <p:nvPr/>
        </p:nvGrpSpPr>
        <p:grpSpPr>
          <a:xfrm>
            <a:off x="457200" y="438150"/>
            <a:ext cx="8220075" cy="5957888"/>
            <a:chOff x="0" y="0"/>
            <a:chExt cx="8220075" cy="5957887"/>
          </a:xfrm>
        </p:grpSpPr>
        <p:sp>
          <p:nvSpPr>
            <p:cNvPr id="43" name="Rounded Rectangle"/>
            <p:cNvSpPr/>
            <p:nvPr/>
          </p:nvSpPr>
          <p:spPr>
            <a:xfrm>
              <a:off x="0" y="0"/>
              <a:ext cx="8220075" cy="5957888"/>
            </a:xfrm>
            <a:prstGeom prst="roundRect">
              <a:avLst>
                <a:gd name="adj" fmla="val 2648"/>
              </a:avLst>
            </a:prstGeom>
            <a:solidFill>
              <a:srgbClr val="FFFFFF">
                <a:alpha val="90194"/>
              </a:srgbClr>
            </a:solidFill>
            <a:ln w="25400" cap="rnd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4" name="Text"/>
            <p:cNvSpPr txBox="1"/>
            <p:nvPr/>
          </p:nvSpPr>
          <p:spPr>
            <a:xfrm>
              <a:off x="46339" y="2831623"/>
              <a:ext cx="8127397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"/>
          <p:cNvGrpSpPr/>
          <p:nvPr/>
        </p:nvGrpSpPr>
        <p:grpSpPr>
          <a:xfrm>
            <a:off x="503237" y="2930525"/>
            <a:ext cx="8137526" cy="3414713"/>
            <a:chOff x="0" y="0"/>
            <a:chExt cx="8137525" cy="3414712"/>
          </a:xfrm>
        </p:grpSpPr>
        <p:sp>
          <p:nvSpPr>
            <p:cNvPr id="53" name="Rounded Rectangle"/>
            <p:cNvSpPr/>
            <p:nvPr/>
          </p:nvSpPr>
          <p:spPr>
            <a:xfrm>
              <a:off x="0" y="0"/>
              <a:ext cx="8137525" cy="3414713"/>
            </a:xfrm>
            <a:prstGeom prst="roundRect">
              <a:avLst>
                <a:gd name="adj" fmla="val 6407"/>
              </a:avLst>
            </a:prstGeom>
            <a:solidFill>
              <a:srgbClr val="FFF9E7"/>
            </a:solidFill>
            <a:ln w="25400" cap="rnd">
              <a:solidFill>
                <a:srgbClr val="FEFBD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4" name="Text"/>
            <p:cNvSpPr txBox="1"/>
            <p:nvPr/>
          </p:nvSpPr>
          <p:spPr>
            <a:xfrm>
              <a:off x="64026" y="1560036"/>
              <a:ext cx="800947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grpSp>
        <p:nvGrpSpPr>
          <p:cNvPr id="58" name="Group"/>
          <p:cNvGrpSpPr/>
          <p:nvPr/>
        </p:nvGrpSpPr>
        <p:grpSpPr>
          <a:xfrm>
            <a:off x="503237" y="512762"/>
            <a:ext cx="8137526" cy="2192338"/>
            <a:chOff x="0" y="0"/>
            <a:chExt cx="8137525" cy="2192337"/>
          </a:xfrm>
        </p:grpSpPr>
        <p:sp>
          <p:nvSpPr>
            <p:cNvPr id="56" name="Rounded Rectangle"/>
            <p:cNvSpPr/>
            <p:nvPr/>
          </p:nvSpPr>
          <p:spPr>
            <a:xfrm>
              <a:off x="0" y="0"/>
              <a:ext cx="8137525" cy="2192338"/>
            </a:xfrm>
            <a:prstGeom prst="roundRect">
              <a:avLst>
                <a:gd name="adj" fmla="val 6407"/>
              </a:avLst>
            </a:prstGeom>
            <a:solidFill>
              <a:srgbClr val="FFF9E7"/>
            </a:solidFill>
            <a:ln w="25400" cap="rnd">
              <a:solidFill>
                <a:srgbClr val="FEFBD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3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7" name="Text"/>
            <p:cNvSpPr txBox="1"/>
            <p:nvPr/>
          </p:nvSpPr>
          <p:spPr>
            <a:xfrm>
              <a:off x="41106" y="948848"/>
              <a:ext cx="8055313" cy="294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300">
                  <a:solidFill>
                    <a:srgbClr val="FFFFFF"/>
                  </a:solidFill>
                </a:defRPr>
              </a:lvl1pPr>
            </a:lstStyle>
            <a:p>
              <a:r>
                <a:t> </a:t>
              </a:r>
            </a:p>
          </p:txBody>
        </p:sp>
      </p:grpSp>
      <p:sp>
        <p:nvSpPr>
          <p:cNvPr id="59" name="Success Criteria"/>
          <p:cNvSpPr txBox="1"/>
          <p:nvPr/>
        </p:nvSpPr>
        <p:spPr>
          <a:xfrm>
            <a:off x="628650" y="3068637"/>
            <a:ext cx="788670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3600" b="1"/>
            </a:lvl1pPr>
          </a:lstStyle>
          <a:p>
            <a:r>
              <a:t>Success Criteria</a:t>
            </a:r>
          </a:p>
        </p:txBody>
      </p:sp>
      <p:sp>
        <p:nvSpPr>
          <p:cNvPr id="60" name="Aim"/>
          <p:cNvSpPr txBox="1"/>
          <p:nvPr/>
        </p:nvSpPr>
        <p:spPr>
          <a:xfrm>
            <a:off x="628650" y="731837"/>
            <a:ext cx="7886700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defRPr sz="3600" b="1"/>
            </a:lvl1pPr>
          </a:lstStyle>
          <a:p>
            <a:r>
              <a:t>Aim</a:t>
            </a:r>
          </a:p>
        </p:txBody>
      </p:sp>
      <p:sp>
        <p:nvSpPr>
          <p:cNvPr id="61" name="Statement 1 Lorem ipsum dolor sit amet, consectetur adipiscing elit.…"/>
          <p:cNvSpPr txBox="1"/>
          <p:nvPr/>
        </p:nvSpPr>
        <p:spPr>
          <a:xfrm>
            <a:off x="628650" y="3467100"/>
            <a:ext cx="7886700" cy="1294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Statement 1 Lorem ipsum dolor sit amet, consectetur adipiscing elit.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</a:pPr>
            <a:r>
              <a:t>Statement 2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SzPct val="100000"/>
              <a:buFont typeface="Arial"/>
              <a:buChar char="•"/>
              <a:defRPr sz="1600"/>
            </a:pPr>
            <a:r>
              <a:t>Sub statement</a:t>
            </a:r>
          </a:p>
        </p:txBody>
      </p:sp>
      <p:sp>
        <p:nvSpPr>
          <p:cNvPr id="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23287" y="6196012"/>
            <a:ext cx="576263" cy="581026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90537" y="695325"/>
            <a:ext cx="8162926" cy="115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0" tIns="252000" rIns="252000" bIns="2520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90537" y="1957387"/>
            <a:ext cx="8162926" cy="4387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0" tIns="252000" rIns="252000" bIns="2520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5pPr>
      <a:lvl6pPr marL="0" marR="0" indent="4572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6pPr>
      <a:lvl7pPr marL="0" marR="0" indent="9144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7pPr>
      <a:lvl8pPr marL="0" marR="0" indent="13716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8pPr>
      <a:lvl9pPr marL="0" marR="0" indent="182880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"/>
        <a:tabLst/>
        <a:defRPr sz="1800" b="0" i="0" u="none" strike="noStrike" cap="none" spc="0" baseline="0">
          <a:ln>
            <a:noFill/>
          </a:ln>
          <a:solidFill>
            <a:srgbClr val="1C1C1C"/>
          </a:solidFill>
          <a:uFillTx/>
          <a:latin typeface="Twinkl"/>
          <a:ea typeface="Twinkl"/>
          <a:cs typeface="Twinkl"/>
          <a:sym typeface="Twink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wink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"/>
          <p:cNvGrpSpPr/>
          <p:nvPr/>
        </p:nvGrpSpPr>
        <p:grpSpPr>
          <a:xfrm>
            <a:off x="336550" y="3130550"/>
            <a:ext cx="8548688" cy="3079750"/>
            <a:chOff x="0" y="0"/>
            <a:chExt cx="8548687" cy="3079750"/>
          </a:xfrm>
        </p:grpSpPr>
        <p:sp>
          <p:nvSpPr>
            <p:cNvPr id="81" name="Rounded Rectangle"/>
            <p:cNvSpPr/>
            <p:nvPr/>
          </p:nvSpPr>
          <p:spPr>
            <a:xfrm>
              <a:off x="0" y="0"/>
              <a:ext cx="8548688" cy="3079750"/>
            </a:xfrm>
            <a:prstGeom prst="roundRect">
              <a:avLst>
                <a:gd name="adj" fmla="val 6995"/>
              </a:avLst>
            </a:prstGeom>
            <a:solidFill>
              <a:srgbClr val="EF8218"/>
            </a:solidFill>
            <a:ln w="381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4400"/>
              </a:pPr>
              <a:endParaRPr/>
            </a:p>
          </p:txBody>
        </p:sp>
        <p:sp>
          <p:nvSpPr>
            <p:cNvPr id="82" name="Welcome to...…"/>
            <p:cNvSpPr txBox="1"/>
            <p:nvPr/>
          </p:nvSpPr>
          <p:spPr>
            <a:xfrm>
              <a:off x="63163" y="319404"/>
              <a:ext cx="8422362" cy="2440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3000"/>
              </a:pPr>
              <a:r>
                <a:rPr dirty="0"/>
                <a:t>Welcome to...</a:t>
              </a:r>
            </a:p>
            <a:p>
              <a:pPr algn="ctr">
                <a:defRPr sz="1000"/>
              </a:pPr>
              <a:endParaRPr dirty="0"/>
            </a:p>
            <a:p>
              <a:pPr algn="ctr">
                <a:defRPr sz="5000"/>
              </a:pPr>
              <a:r>
                <a:rPr dirty="0"/>
                <a:t>Primary </a:t>
              </a:r>
              <a:r>
                <a:rPr lang="en-GB" dirty="0"/>
                <a:t>6</a:t>
              </a:r>
              <a:endParaRPr dirty="0"/>
            </a:p>
            <a:p>
              <a:pPr algn="ctr">
                <a:defRPr sz="2000"/>
              </a:pPr>
              <a:r>
                <a:rPr dirty="0"/>
                <a:t>with </a:t>
              </a:r>
            </a:p>
            <a:p>
              <a:pPr algn="ctr">
                <a:defRPr sz="4400"/>
              </a:pPr>
              <a:r>
                <a:rPr dirty="0" err="1"/>
                <a:t>Mrs</a:t>
              </a:r>
              <a:r>
                <a:rPr dirty="0"/>
                <a:t> </a:t>
              </a:r>
              <a:r>
                <a:rPr lang="en-GB" dirty="0" smtClean="0"/>
                <a:t>Gemmell and Mrs </a:t>
              </a:r>
              <a:r>
                <a:rPr lang="en-GB" dirty="0" err="1" smtClean="0"/>
                <a:t>McKeegan</a:t>
              </a:r>
              <a:endParaRPr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Break times"/>
          <p:cNvSpPr txBox="1">
            <a:spLocks noGrp="1"/>
          </p:cNvSpPr>
          <p:nvPr>
            <p:ph type="title" idx="4294967295"/>
          </p:nvPr>
        </p:nvSpPr>
        <p:spPr>
          <a:xfrm>
            <a:off x="510454" y="504105"/>
            <a:ext cx="8123092" cy="896790"/>
          </a:xfrm>
          <a:prstGeom prst="rect">
            <a:avLst/>
          </a:prstGeom>
        </p:spPr>
        <p:txBody>
          <a:bodyPr/>
          <a:lstStyle>
            <a:lvl1pPr defTabSz="630936">
              <a:defRPr sz="2760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t>Break times</a:t>
            </a:r>
          </a:p>
        </p:txBody>
      </p:sp>
      <p:sp>
        <p:nvSpPr>
          <p:cNvPr id="124" name="To ensure 2m social distancing, we will have staggered breaks at playtime and lunchtime"/>
          <p:cNvSpPr txBox="1"/>
          <p:nvPr/>
        </p:nvSpPr>
        <p:spPr>
          <a:xfrm>
            <a:off x="1743075" y="1209675"/>
            <a:ext cx="55435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GB" dirty="0" smtClean="0"/>
              <a:t>You will enjoy break times in the school playground and on the MUGA.</a:t>
            </a:r>
            <a:endParaRPr dirty="0"/>
          </a:p>
        </p:txBody>
      </p:sp>
      <p:pic>
        <p:nvPicPr>
          <p:cNvPr id="125" name="An empty road&#10;&#10;Description automatically generated" descr="An empty roadDescription automatically generat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7375" y="1952625"/>
            <a:ext cx="5429250" cy="2100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A picture containing sport, game, outdoor, holding&#10;&#10;Description automatically generated" descr="A picture containing sport, game, outdoor, holdingDescription automatically generate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57375" y="4149725"/>
            <a:ext cx="5429250" cy="2151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Here are some subjects you will be exploring in school…"/>
          <p:cNvSpPr txBox="1">
            <a:spLocks noGrp="1"/>
          </p:cNvSpPr>
          <p:nvPr>
            <p:ph type="title" idx="4294967295"/>
          </p:nvPr>
        </p:nvSpPr>
        <p:spPr>
          <a:xfrm>
            <a:off x="1213717" y="672380"/>
            <a:ext cx="6507016" cy="896790"/>
          </a:xfrm>
          <a:prstGeom prst="rect">
            <a:avLst/>
          </a:prstGeom>
        </p:spPr>
        <p:txBody>
          <a:bodyPr/>
          <a:lstStyle>
            <a:lvl1pPr defTabSz="493776">
              <a:defRPr sz="1728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t>Here are some subjects you will be exploring in school…</a:t>
            </a:r>
          </a:p>
        </p:txBody>
      </p:sp>
      <p:sp>
        <p:nvSpPr>
          <p:cNvPr id="129" name="Rounded Rectangle"/>
          <p:cNvSpPr/>
          <p:nvPr/>
        </p:nvSpPr>
        <p:spPr>
          <a:xfrm>
            <a:off x="755650" y="2119312"/>
            <a:ext cx="3711575" cy="1050926"/>
          </a:xfrm>
          <a:prstGeom prst="roundRect">
            <a:avLst>
              <a:gd name="adj" fmla="val 16667"/>
            </a:avLst>
          </a:prstGeom>
          <a:solidFill>
            <a:srgbClr val="EC73A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Rounded Rectangle"/>
          <p:cNvSpPr/>
          <p:nvPr/>
        </p:nvSpPr>
        <p:spPr>
          <a:xfrm>
            <a:off x="755650" y="3290887"/>
            <a:ext cx="3711575" cy="1050926"/>
          </a:xfrm>
          <a:prstGeom prst="roundRect">
            <a:avLst>
              <a:gd name="adj" fmla="val 16667"/>
            </a:avLst>
          </a:prstGeom>
          <a:solidFill>
            <a:srgbClr val="87BE2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Rounded Rectangle"/>
          <p:cNvSpPr/>
          <p:nvPr/>
        </p:nvSpPr>
        <p:spPr>
          <a:xfrm>
            <a:off x="755650" y="4462462"/>
            <a:ext cx="3711575" cy="1052513"/>
          </a:xfrm>
          <a:prstGeom prst="roundRect">
            <a:avLst>
              <a:gd name="adj" fmla="val 16667"/>
            </a:avLst>
          </a:prstGeom>
          <a:solidFill>
            <a:srgbClr val="FFE00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Rounded Rectangle"/>
          <p:cNvSpPr/>
          <p:nvPr/>
        </p:nvSpPr>
        <p:spPr>
          <a:xfrm>
            <a:off x="4681537" y="2119312"/>
            <a:ext cx="3711576" cy="1050926"/>
          </a:xfrm>
          <a:prstGeom prst="roundRect">
            <a:avLst>
              <a:gd name="adj" fmla="val 16667"/>
            </a:avLst>
          </a:prstGeom>
          <a:solidFill>
            <a:srgbClr val="A772A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Rounded Rectangle"/>
          <p:cNvSpPr/>
          <p:nvPr/>
        </p:nvSpPr>
        <p:spPr>
          <a:xfrm>
            <a:off x="4676775" y="3290887"/>
            <a:ext cx="3711575" cy="1050926"/>
          </a:xfrm>
          <a:prstGeom prst="roundRect">
            <a:avLst>
              <a:gd name="adj" fmla="val 16667"/>
            </a:avLst>
          </a:prstGeom>
          <a:solidFill>
            <a:srgbClr val="EF82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Rounded Rectangle"/>
          <p:cNvSpPr/>
          <p:nvPr/>
        </p:nvSpPr>
        <p:spPr>
          <a:xfrm>
            <a:off x="4681537" y="4462462"/>
            <a:ext cx="3711576" cy="1052513"/>
          </a:xfrm>
          <a:prstGeom prst="roundRect">
            <a:avLst>
              <a:gd name="adj" fmla="val 16667"/>
            </a:avLst>
          </a:prstGeom>
          <a:solidFill>
            <a:srgbClr val="4EB1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Numeracy"/>
          <p:cNvSpPr txBox="1"/>
          <p:nvPr/>
        </p:nvSpPr>
        <p:spPr>
          <a:xfrm>
            <a:off x="1076325" y="2459037"/>
            <a:ext cx="30702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Numeracy</a:t>
            </a:r>
          </a:p>
        </p:txBody>
      </p:sp>
      <p:sp>
        <p:nvSpPr>
          <p:cNvPr id="136" name="Writing"/>
          <p:cNvSpPr txBox="1"/>
          <p:nvPr/>
        </p:nvSpPr>
        <p:spPr>
          <a:xfrm>
            <a:off x="1076325" y="3630612"/>
            <a:ext cx="30702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Writing</a:t>
            </a:r>
          </a:p>
        </p:txBody>
      </p:sp>
      <p:sp>
        <p:nvSpPr>
          <p:cNvPr id="137" name="Reading"/>
          <p:cNvSpPr txBox="1"/>
          <p:nvPr/>
        </p:nvSpPr>
        <p:spPr>
          <a:xfrm>
            <a:off x="1406525" y="4732337"/>
            <a:ext cx="240823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Reading</a:t>
            </a:r>
          </a:p>
        </p:txBody>
      </p:sp>
      <p:sp>
        <p:nvSpPr>
          <p:cNvPr id="138" name="Health &amp; Wellbeing"/>
          <p:cNvSpPr txBox="1"/>
          <p:nvPr/>
        </p:nvSpPr>
        <p:spPr>
          <a:xfrm>
            <a:off x="5059362" y="2459037"/>
            <a:ext cx="29972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Health &amp; Wellbeing</a:t>
            </a:r>
          </a:p>
        </p:txBody>
      </p:sp>
      <p:sp>
        <p:nvSpPr>
          <p:cNvPr id="139" name="Outdoor Learning"/>
          <p:cNvSpPr txBox="1"/>
          <p:nvPr/>
        </p:nvSpPr>
        <p:spPr>
          <a:xfrm>
            <a:off x="5018087" y="3630612"/>
            <a:ext cx="307975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Outdoor Learning</a:t>
            </a:r>
          </a:p>
        </p:txBody>
      </p:sp>
      <p:sp>
        <p:nvSpPr>
          <p:cNvPr id="140" name="Spelling"/>
          <p:cNvSpPr txBox="1"/>
          <p:nvPr/>
        </p:nvSpPr>
        <p:spPr>
          <a:xfrm>
            <a:off x="5110162" y="4732337"/>
            <a:ext cx="289560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/>
            </a:lvl1pPr>
          </a:lstStyle>
          <a:p>
            <a:r>
              <a:t>Spelling</a:t>
            </a:r>
          </a:p>
        </p:txBody>
      </p:sp>
      <p:pic>
        <p:nvPicPr>
          <p:cNvPr id="1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2312" y="5270500"/>
            <a:ext cx="1316038" cy="1520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animBg="1" advAuto="0"/>
      <p:bldP spid="137" grpId="3" animBg="1" advAuto="0"/>
      <p:bldP spid="138" grpId="4" animBg="1" advAuto="0"/>
      <p:bldP spid="139" grpId="5" animBg="1" advAuto="0"/>
      <p:bldP spid="140" grpId="6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"/>
          <p:cNvSpPr/>
          <p:nvPr/>
        </p:nvSpPr>
        <p:spPr>
          <a:xfrm>
            <a:off x="739775" y="1804987"/>
            <a:ext cx="7632700" cy="4043363"/>
          </a:xfrm>
          <a:prstGeom prst="roundRect">
            <a:avLst>
              <a:gd name="adj" fmla="val 16667"/>
            </a:avLst>
          </a:prstGeom>
          <a:solidFill>
            <a:srgbClr val="F586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4" name="Find me on Twitter!"/>
          <p:cNvSpPr txBox="1">
            <a:spLocks noGrp="1"/>
          </p:cNvSpPr>
          <p:nvPr>
            <p:ph type="title" idx="4294967295"/>
          </p:nvPr>
        </p:nvSpPr>
        <p:spPr>
          <a:xfrm>
            <a:off x="1318492" y="635867"/>
            <a:ext cx="6507016" cy="896791"/>
          </a:xfrm>
          <a:prstGeom prst="rect">
            <a:avLst/>
          </a:prstGeom>
        </p:spPr>
        <p:txBody>
          <a:bodyPr/>
          <a:lstStyle>
            <a:lvl1pPr defTabSz="795527">
              <a:defRPr sz="2784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t>Find me on Twitter!</a:t>
            </a:r>
          </a:p>
        </p:txBody>
      </p:sp>
      <p:pic>
        <p:nvPicPr>
          <p:cNvPr id="1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72312" y="5270500"/>
            <a:ext cx="1316038" cy="152082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@MrsNicholson_KPS…"/>
          <p:cNvSpPr txBox="1"/>
          <p:nvPr/>
        </p:nvSpPr>
        <p:spPr>
          <a:xfrm>
            <a:off x="1179512" y="2460625"/>
            <a:ext cx="6784976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/>
            </a:pPr>
            <a:endParaRPr dirty="0"/>
          </a:p>
          <a:p>
            <a:pPr algn="ctr">
              <a:defRPr sz="3400"/>
            </a:pPr>
            <a:r>
              <a:rPr dirty="0"/>
              <a:t>@</a:t>
            </a:r>
            <a:r>
              <a:rPr dirty="0" err="1" smtClean="0"/>
              <a:t>Mrs</a:t>
            </a:r>
            <a:r>
              <a:rPr lang="en-GB" dirty="0" err="1" smtClean="0"/>
              <a:t>Gemmell</a:t>
            </a:r>
            <a:r>
              <a:rPr dirty="0" smtClean="0"/>
              <a:t>_KPS</a:t>
            </a:r>
            <a:endParaRPr dirty="0"/>
          </a:p>
          <a:p>
            <a:pPr algn="ctr">
              <a:defRPr sz="3400"/>
            </a:pPr>
            <a:endParaRPr dirty="0"/>
          </a:p>
          <a:p>
            <a:pPr algn="ctr">
              <a:defRPr sz="3400"/>
            </a:pPr>
            <a:r>
              <a:rPr dirty="0"/>
              <a:t>@</a:t>
            </a:r>
            <a:r>
              <a:rPr dirty="0" err="1"/>
              <a:t>KilmacolmPS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"/>
          <p:cNvSpPr/>
          <p:nvPr/>
        </p:nvSpPr>
        <p:spPr>
          <a:xfrm>
            <a:off x="860425" y="2082800"/>
            <a:ext cx="7632700" cy="4043363"/>
          </a:xfrm>
          <a:prstGeom prst="roundRect">
            <a:avLst>
              <a:gd name="adj" fmla="val 16667"/>
            </a:avLst>
          </a:prstGeom>
          <a:solidFill>
            <a:srgbClr val="F586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9" name="I can’t wait to see you!"/>
          <p:cNvSpPr txBox="1">
            <a:spLocks noGrp="1"/>
          </p:cNvSpPr>
          <p:nvPr>
            <p:ph type="title" idx="4294967295"/>
          </p:nvPr>
        </p:nvSpPr>
        <p:spPr>
          <a:xfrm>
            <a:off x="505692" y="527917"/>
            <a:ext cx="8123091" cy="896791"/>
          </a:xfrm>
          <a:prstGeom prst="rect">
            <a:avLst/>
          </a:prstGeom>
        </p:spPr>
        <p:txBody>
          <a:bodyPr/>
          <a:lstStyle>
            <a:lvl1pPr defTabSz="466344">
              <a:defRPr sz="2754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t>I can’t wait to see you!</a:t>
            </a:r>
          </a:p>
        </p:txBody>
      </p:sp>
      <p:sp>
        <p:nvSpPr>
          <p:cNvPr id="150" name="I hope you have a lovely summer and I am really looking forward to seeing you all in August.…"/>
          <p:cNvSpPr txBox="1"/>
          <p:nvPr/>
        </p:nvSpPr>
        <p:spPr>
          <a:xfrm>
            <a:off x="1290637" y="2549525"/>
            <a:ext cx="6772276" cy="315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/>
            </a:pPr>
            <a:r>
              <a:rPr lang="en-GB" dirty="0" smtClean="0"/>
              <a:t>We</a:t>
            </a:r>
            <a:r>
              <a:rPr dirty="0" smtClean="0"/>
              <a:t> </a:t>
            </a:r>
            <a:r>
              <a:rPr dirty="0"/>
              <a:t>hope you have a lovely </a:t>
            </a:r>
            <a:r>
              <a:rPr dirty="0" smtClean="0"/>
              <a:t>summer</a:t>
            </a:r>
            <a:r>
              <a:rPr lang="en-GB" dirty="0" smtClean="0"/>
              <a:t>. We</a:t>
            </a:r>
            <a:r>
              <a:rPr dirty="0" smtClean="0"/>
              <a:t> a</a:t>
            </a:r>
            <a:r>
              <a:rPr lang="en-GB" dirty="0" smtClean="0"/>
              <a:t>re</a:t>
            </a:r>
            <a:r>
              <a:rPr dirty="0" smtClean="0"/>
              <a:t> </a:t>
            </a:r>
            <a:r>
              <a:rPr dirty="0"/>
              <a:t>really looking forward to seeing you all in August.</a:t>
            </a:r>
          </a:p>
          <a:p>
            <a:pPr algn="ctr">
              <a:defRPr sz="2800"/>
            </a:pPr>
            <a:endParaRPr dirty="0"/>
          </a:p>
          <a:p>
            <a:pPr algn="ctr">
              <a:defRPr sz="2800"/>
            </a:pPr>
            <a:r>
              <a:rPr dirty="0"/>
              <a:t>Take care!</a:t>
            </a:r>
          </a:p>
          <a:p>
            <a:pPr algn="ctr">
              <a:defRPr sz="2800"/>
            </a:pPr>
            <a:endParaRPr dirty="0"/>
          </a:p>
          <a:p>
            <a:pPr algn="ctr">
              <a:defRPr sz="2800"/>
            </a:pPr>
            <a:r>
              <a:rPr dirty="0" err="1"/>
              <a:t>Mrs</a:t>
            </a:r>
            <a:r>
              <a:rPr dirty="0"/>
              <a:t> </a:t>
            </a:r>
            <a:r>
              <a:rPr lang="en-GB" dirty="0" smtClean="0"/>
              <a:t>Gemmell and Mrs </a:t>
            </a:r>
            <a:r>
              <a:rPr lang="en-GB" dirty="0" err="1" smtClean="0"/>
              <a:t>McKeegan</a:t>
            </a:r>
            <a:r>
              <a:rPr dirty="0" smtClean="0"/>
              <a:t> </a:t>
            </a:r>
            <a:endParaRPr dirty="0">
              <a:latin typeface="Wingdings"/>
              <a:ea typeface="Wingdings"/>
              <a:cs typeface="Wingdings"/>
              <a:sym typeface="Wingding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4376" t="21835" r="29930" b="16171"/>
          <a:stretch>
            <a:fillRect/>
          </a:stretch>
        </p:blipFill>
        <p:spPr>
          <a:xfrm>
            <a:off x="430212" y="346075"/>
            <a:ext cx="8304214" cy="6138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Hello, I am Mrs Nicholson!"/>
          <p:cNvSpPr txBox="1">
            <a:spLocks noGrp="1"/>
          </p:cNvSpPr>
          <p:nvPr>
            <p:ph type="title" idx="4294967295"/>
          </p:nvPr>
        </p:nvSpPr>
        <p:spPr>
          <a:xfrm>
            <a:off x="505692" y="386630"/>
            <a:ext cx="8123091" cy="896790"/>
          </a:xfrm>
          <a:prstGeom prst="rect">
            <a:avLst/>
          </a:prstGeom>
        </p:spPr>
        <p:txBody>
          <a:bodyPr/>
          <a:lstStyle>
            <a:lvl1pPr defTabSz="704087">
              <a:defRPr sz="2772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rPr dirty="0"/>
              <a:t>Hello, </a:t>
            </a:r>
            <a:r>
              <a:rPr lang="en-GB" dirty="0" smtClean="0"/>
              <a:t>I am Mrs Gemmell</a:t>
            </a:r>
            <a:r>
              <a:rPr dirty="0" smtClean="0"/>
              <a:t>!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849" y="1283420"/>
            <a:ext cx="3544775" cy="472437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"/>
          <p:cNvSpPr/>
          <p:nvPr/>
        </p:nvSpPr>
        <p:spPr>
          <a:xfrm>
            <a:off x="4689475" y="4484687"/>
            <a:ext cx="3713163" cy="1052513"/>
          </a:xfrm>
          <a:prstGeom prst="roundRect">
            <a:avLst>
              <a:gd name="adj" fmla="val 16667"/>
            </a:avLst>
          </a:prstGeom>
          <a:solidFill>
            <a:srgbClr val="4EB1E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0" name="Rounded Rectangle"/>
          <p:cNvSpPr/>
          <p:nvPr/>
        </p:nvSpPr>
        <p:spPr>
          <a:xfrm>
            <a:off x="4689475" y="3290887"/>
            <a:ext cx="3713163" cy="1052513"/>
          </a:xfrm>
          <a:prstGeom prst="roundRect">
            <a:avLst>
              <a:gd name="adj" fmla="val 16667"/>
            </a:avLst>
          </a:prstGeom>
          <a:solidFill>
            <a:srgbClr val="EF8218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1" name="Rounded Rectangle"/>
          <p:cNvSpPr/>
          <p:nvPr/>
        </p:nvSpPr>
        <p:spPr>
          <a:xfrm>
            <a:off x="4689475" y="2119312"/>
            <a:ext cx="3713163" cy="1052513"/>
          </a:xfrm>
          <a:prstGeom prst="roundRect">
            <a:avLst>
              <a:gd name="adj" fmla="val 16667"/>
            </a:avLst>
          </a:prstGeom>
          <a:solidFill>
            <a:srgbClr val="A772A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2" name="Rounded Rectangle"/>
          <p:cNvSpPr/>
          <p:nvPr/>
        </p:nvSpPr>
        <p:spPr>
          <a:xfrm>
            <a:off x="765175" y="4484687"/>
            <a:ext cx="3713163" cy="1052513"/>
          </a:xfrm>
          <a:prstGeom prst="roundRect">
            <a:avLst>
              <a:gd name="adj" fmla="val 16667"/>
            </a:avLst>
          </a:prstGeom>
          <a:solidFill>
            <a:srgbClr val="FFE00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Rounded Rectangle"/>
          <p:cNvSpPr/>
          <p:nvPr/>
        </p:nvSpPr>
        <p:spPr>
          <a:xfrm>
            <a:off x="762000" y="3290887"/>
            <a:ext cx="3713163" cy="1052513"/>
          </a:xfrm>
          <a:prstGeom prst="roundRect">
            <a:avLst>
              <a:gd name="adj" fmla="val 16667"/>
            </a:avLst>
          </a:prstGeom>
          <a:solidFill>
            <a:srgbClr val="87BE2D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Rounded Rectangle"/>
          <p:cNvSpPr/>
          <p:nvPr/>
        </p:nvSpPr>
        <p:spPr>
          <a:xfrm>
            <a:off x="779462" y="2119312"/>
            <a:ext cx="3711576" cy="1052513"/>
          </a:xfrm>
          <a:prstGeom prst="roundRect">
            <a:avLst>
              <a:gd name="adj" fmla="val 16667"/>
            </a:avLst>
          </a:prstGeom>
          <a:solidFill>
            <a:srgbClr val="EC73A7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" name="Hello, I am Mrs Nicholson!"/>
          <p:cNvSpPr txBox="1">
            <a:spLocks noGrp="1"/>
          </p:cNvSpPr>
          <p:nvPr>
            <p:ph type="title" idx="4294967295"/>
          </p:nvPr>
        </p:nvSpPr>
        <p:spPr>
          <a:xfrm>
            <a:off x="505692" y="527917"/>
            <a:ext cx="8123091" cy="896791"/>
          </a:xfrm>
          <a:prstGeom prst="rect">
            <a:avLst/>
          </a:prstGeom>
        </p:spPr>
        <p:txBody>
          <a:bodyPr/>
          <a:lstStyle>
            <a:lvl1pPr defTabSz="630936">
              <a:defRPr sz="2760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rPr lang="en-GB" dirty="0" smtClean="0"/>
              <a:t>A little bit about</a:t>
            </a:r>
            <a:r>
              <a:rPr dirty="0" smtClean="0"/>
              <a:t> </a:t>
            </a:r>
            <a:r>
              <a:rPr dirty="0" err="1"/>
              <a:t>Mrs</a:t>
            </a:r>
            <a:r>
              <a:rPr dirty="0"/>
              <a:t> </a:t>
            </a:r>
            <a:r>
              <a:rPr lang="en-GB" dirty="0" err="1" smtClean="0"/>
              <a:t>Gemmell</a:t>
            </a:r>
            <a:r>
              <a:rPr dirty="0" smtClean="0"/>
              <a:t>!</a:t>
            </a:r>
            <a:endParaRPr dirty="0"/>
          </a:p>
        </p:txBody>
      </p:sp>
      <p:sp>
        <p:nvSpPr>
          <p:cNvPr id="96" name="Click on the boxes below to reveal some fun facts about me"/>
          <p:cNvSpPr txBox="1"/>
          <p:nvPr/>
        </p:nvSpPr>
        <p:spPr>
          <a:xfrm>
            <a:off x="755650" y="1473200"/>
            <a:ext cx="76327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t>Click on the boxes below to reveal some fun facts about me</a:t>
            </a:r>
          </a:p>
        </p:txBody>
      </p:sp>
      <p:sp>
        <p:nvSpPr>
          <p:cNvPr id="97" name="I love reading, walking and camping!"/>
          <p:cNvSpPr txBox="1"/>
          <p:nvPr/>
        </p:nvSpPr>
        <p:spPr>
          <a:xfrm>
            <a:off x="1042987" y="2292350"/>
            <a:ext cx="307022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dirty="0"/>
              <a:t>I </a:t>
            </a:r>
            <a:r>
              <a:rPr lang="en-GB" dirty="0" smtClean="0"/>
              <a:t>really love swimming</a:t>
            </a:r>
            <a:r>
              <a:rPr dirty="0" smtClean="0"/>
              <a:t>!  </a:t>
            </a:r>
            <a:endParaRPr dirty="0"/>
          </a:p>
        </p:txBody>
      </p:sp>
      <p:sp>
        <p:nvSpPr>
          <p:cNvPr id="98" name="I love spending time with my husband and my two children."/>
          <p:cNvSpPr txBox="1"/>
          <p:nvPr/>
        </p:nvSpPr>
        <p:spPr>
          <a:xfrm>
            <a:off x="1082675" y="3338512"/>
            <a:ext cx="3070225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dirty="0"/>
              <a:t>I love spending time with my husband and my </a:t>
            </a:r>
            <a:r>
              <a:rPr dirty="0" smtClean="0"/>
              <a:t>t</a:t>
            </a:r>
            <a:r>
              <a:rPr lang="en-GB" dirty="0" err="1" smtClean="0"/>
              <a:t>hree</a:t>
            </a:r>
            <a:r>
              <a:rPr dirty="0" smtClean="0"/>
              <a:t> </a:t>
            </a:r>
            <a:r>
              <a:rPr dirty="0"/>
              <a:t>children. </a:t>
            </a:r>
          </a:p>
        </p:txBody>
      </p:sp>
      <p:sp>
        <p:nvSpPr>
          <p:cNvPr id="99" name="I love travelling, seeing new places and having fun at a beach!"/>
          <p:cNvSpPr txBox="1"/>
          <p:nvPr/>
        </p:nvSpPr>
        <p:spPr>
          <a:xfrm>
            <a:off x="1042987" y="4595812"/>
            <a:ext cx="306387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t>I love travelling, seeing new places and having fun at a beach! </a:t>
            </a:r>
          </a:p>
        </p:txBody>
      </p:sp>
      <p:sp>
        <p:nvSpPr>
          <p:cNvPr id="100" name="My favourite colour is purple!"/>
          <p:cNvSpPr txBox="1"/>
          <p:nvPr/>
        </p:nvSpPr>
        <p:spPr>
          <a:xfrm>
            <a:off x="5059362" y="2308225"/>
            <a:ext cx="29972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lang="en-GB" dirty="0" smtClean="0"/>
              <a:t>I love spending time outdoors</a:t>
            </a:r>
            <a:r>
              <a:rPr dirty="0" smtClean="0"/>
              <a:t>!</a:t>
            </a:r>
            <a:endParaRPr dirty="0"/>
          </a:p>
        </p:txBody>
      </p:sp>
      <p:sp>
        <p:nvSpPr>
          <p:cNvPr id="101" name="I wear contact lenses!"/>
          <p:cNvSpPr txBox="1"/>
          <p:nvPr/>
        </p:nvSpPr>
        <p:spPr>
          <a:xfrm>
            <a:off x="5019674" y="3616325"/>
            <a:ext cx="307816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lang="en-GB" dirty="0" smtClean="0"/>
              <a:t>My favourite food is sandwiches</a:t>
            </a:r>
            <a:r>
              <a:rPr dirty="0" smtClean="0"/>
              <a:t>!</a:t>
            </a:r>
            <a:endParaRPr dirty="0"/>
          </a:p>
        </p:txBody>
      </p:sp>
      <p:sp>
        <p:nvSpPr>
          <p:cNvPr id="102" name="I love a good cup of tea!"/>
          <p:cNvSpPr txBox="1"/>
          <p:nvPr/>
        </p:nvSpPr>
        <p:spPr>
          <a:xfrm>
            <a:off x="5089525" y="4826000"/>
            <a:ext cx="2895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r>
              <a:rPr lang="en-GB" dirty="0" smtClean="0"/>
              <a:t>My favourite colour is blue!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1" animBg="1" advAuto="0"/>
      <p:bldP spid="98" grpId="2" animBg="1" advAuto="0"/>
      <p:bldP spid="99" grpId="3" animBg="1" advAuto="0"/>
      <p:bldP spid="100" grpId="4" animBg="1" advAuto="0"/>
      <p:bldP spid="101" grpId="5" animBg="1" advAuto="0"/>
      <p:bldP spid="102" grpId="6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516" y="1222094"/>
            <a:ext cx="1749704" cy="4865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4271" y="503086"/>
            <a:ext cx="4737003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02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"/>
          <p:cNvSpPr/>
          <p:nvPr/>
        </p:nvSpPr>
        <p:spPr>
          <a:xfrm>
            <a:off x="4689475" y="4484687"/>
            <a:ext cx="3807755" cy="1247041"/>
          </a:xfrm>
          <a:prstGeom prst="roundRect">
            <a:avLst>
              <a:gd name="adj" fmla="val 16667"/>
            </a:avLst>
          </a:prstGeom>
          <a:solidFill>
            <a:srgbClr val="4EB1E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winkl"/>
                <a:ea typeface="Twinkl"/>
                <a:cs typeface="Twinkl"/>
                <a:sym typeface="Twinkl"/>
              </a:defRPr>
            </a:pPr>
            <a:endParaRPr/>
          </a:p>
        </p:txBody>
      </p:sp>
      <p:sp>
        <p:nvSpPr>
          <p:cNvPr id="5" name="Rounded Rectangle"/>
          <p:cNvSpPr/>
          <p:nvPr/>
        </p:nvSpPr>
        <p:spPr>
          <a:xfrm>
            <a:off x="4689475" y="3290887"/>
            <a:ext cx="3713163" cy="1052514"/>
          </a:xfrm>
          <a:prstGeom prst="roundRect">
            <a:avLst>
              <a:gd name="adj" fmla="val 16667"/>
            </a:avLst>
          </a:prstGeom>
          <a:solidFill>
            <a:srgbClr val="EF821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winkl"/>
                <a:ea typeface="Twinkl"/>
                <a:cs typeface="Twinkl"/>
                <a:sym typeface="Twinkl"/>
              </a:defRPr>
            </a:pPr>
            <a:endParaRPr/>
          </a:p>
        </p:txBody>
      </p:sp>
      <p:sp>
        <p:nvSpPr>
          <p:cNvPr id="6" name="Rounded Rectangle"/>
          <p:cNvSpPr/>
          <p:nvPr/>
        </p:nvSpPr>
        <p:spPr>
          <a:xfrm>
            <a:off x="4689475" y="2119311"/>
            <a:ext cx="3713163" cy="1052514"/>
          </a:xfrm>
          <a:prstGeom prst="roundRect">
            <a:avLst>
              <a:gd name="adj" fmla="val 16667"/>
            </a:avLst>
          </a:prstGeom>
          <a:solidFill>
            <a:srgbClr val="A772A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winkl"/>
                <a:ea typeface="Twinkl"/>
                <a:cs typeface="Twinkl"/>
                <a:sym typeface="Twinkl"/>
              </a:defRPr>
            </a:pPr>
            <a:endParaRPr/>
          </a:p>
        </p:txBody>
      </p:sp>
      <p:sp>
        <p:nvSpPr>
          <p:cNvPr id="7" name="Rounded Rectangle"/>
          <p:cNvSpPr/>
          <p:nvPr/>
        </p:nvSpPr>
        <p:spPr>
          <a:xfrm>
            <a:off x="765175" y="4484687"/>
            <a:ext cx="3713163" cy="1052514"/>
          </a:xfrm>
          <a:prstGeom prst="roundRect">
            <a:avLst>
              <a:gd name="adj" fmla="val 16667"/>
            </a:avLst>
          </a:prstGeom>
          <a:solidFill>
            <a:srgbClr val="FFE00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winkl"/>
                <a:ea typeface="Twinkl"/>
                <a:cs typeface="Twinkl"/>
                <a:sym typeface="Twinkl"/>
              </a:defRPr>
            </a:pPr>
            <a:endParaRPr/>
          </a:p>
        </p:txBody>
      </p:sp>
      <p:sp>
        <p:nvSpPr>
          <p:cNvPr id="8" name="Rounded Rectangle"/>
          <p:cNvSpPr/>
          <p:nvPr/>
        </p:nvSpPr>
        <p:spPr>
          <a:xfrm>
            <a:off x="762000" y="3290887"/>
            <a:ext cx="3713163" cy="1052514"/>
          </a:xfrm>
          <a:prstGeom prst="roundRect">
            <a:avLst>
              <a:gd name="adj" fmla="val 16667"/>
            </a:avLst>
          </a:prstGeom>
          <a:solidFill>
            <a:srgbClr val="87BE2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winkl"/>
                <a:ea typeface="Twinkl"/>
                <a:cs typeface="Twinkl"/>
                <a:sym typeface="Twinkl"/>
              </a:defRPr>
            </a:pPr>
            <a:endParaRPr/>
          </a:p>
        </p:txBody>
      </p:sp>
      <p:sp>
        <p:nvSpPr>
          <p:cNvPr id="9" name="Rounded Rectangle"/>
          <p:cNvSpPr/>
          <p:nvPr/>
        </p:nvSpPr>
        <p:spPr>
          <a:xfrm>
            <a:off x="779462" y="2119312"/>
            <a:ext cx="3695702" cy="1052514"/>
          </a:xfrm>
          <a:prstGeom prst="roundRect">
            <a:avLst>
              <a:gd name="adj" fmla="val 16667"/>
            </a:avLst>
          </a:prstGeom>
          <a:solidFill>
            <a:srgbClr val="EC73A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Twinkl"/>
                <a:ea typeface="Twinkl"/>
                <a:cs typeface="Twinkl"/>
                <a:sym typeface="Twinkl"/>
              </a:defRPr>
            </a:pPr>
            <a:endParaRPr/>
          </a:p>
        </p:txBody>
      </p:sp>
      <p:sp>
        <p:nvSpPr>
          <p:cNvPr id="10" name="Hello, I am Mrs Nicholson!"/>
          <p:cNvSpPr txBox="1">
            <a:spLocks/>
          </p:cNvSpPr>
          <p:nvPr/>
        </p:nvSpPr>
        <p:spPr>
          <a:xfrm>
            <a:off x="505692" y="527917"/>
            <a:ext cx="8123091" cy="89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2000" tIns="252000" rIns="252000" bIns="252000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1pPr>
            <a:lvl2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2pPr>
            <a:lvl3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3pPr>
            <a:lvl4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4pPr>
            <a:lvl5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5pPr>
            <a:lvl6pPr marL="0" marR="0" indent="45720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6pPr>
            <a:lvl7pPr marL="0" marR="0" indent="91440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7pPr>
            <a:lvl8pPr marL="0" marR="0" indent="137160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8pPr>
            <a:lvl9pPr marL="0" marR="0" indent="182880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1C1C1C"/>
                </a:solidFill>
                <a:uFillTx/>
                <a:latin typeface="Twinkl"/>
                <a:ea typeface="Twinkl"/>
                <a:cs typeface="Twinkl"/>
                <a:sym typeface="Twinkl"/>
              </a:defRPr>
            </a:lvl9pPr>
          </a:lstStyle>
          <a:p>
            <a:pPr defTabSz="630936" hangingPunct="1">
              <a:defRPr sz="2700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pPr>
            <a:r>
              <a:rPr lang="en-GB" sz="2700" smtClean="0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rPr>
              <a:t>Hello, I am Mrs McKeegan!</a:t>
            </a:r>
            <a:endParaRPr lang="en-GB" sz="2700">
              <a:solidFill>
                <a:schemeClr val="accent2"/>
              </a:solidFill>
              <a:latin typeface="Twinkl SemiBold"/>
              <a:ea typeface="Twinkl SemiBold"/>
              <a:cs typeface="Twinkl SemiBold"/>
              <a:sym typeface="Twinkl SemiBold"/>
            </a:endParaRPr>
          </a:p>
        </p:txBody>
      </p:sp>
      <p:sp>
        <p:nvSpPr>
          <p:cNvPr id="11" name="Click on the boxes below to reveal some fun facts about me"/>
          <p:cNvSpPr txBox="1"/>
          <p:nvPr/>
        </p:nvSpPr>
        <p:spPr>
          <a:xfrm>
            <a:off x="755650" y="1473199"/>
            <a:ext cx="7632700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chemeClr val="accent2"/>
                </a:solidFill>
                <a:latin typeface="Twinkl"/>
                <a:ea typeface="Twinkl"/>
                <a:cs typeface="Twinkl"/>
                <a:sym typeface="Twinkl"/>
              </a:defRPr>
            </a:lvl1pPr>
          </a:lstStyle>
          <a:p>
            <a:r>
              <a:t>Click on the boxes below to reveal some fun facts about me</a:t>
            </a:r>
          </a:p>
        </p:txBody>
      </p:sp>
      <p:sp>
        <p:nvSpPr>
          <p:cNvPr id="12" name="I love reading, walking and camping!"/>
          <p:cNvSpPr txBox="1"/>
          <p:nvPr/>
        </p:nvSpPr>
        <p:spPr>
          <a:xfrm>
            <a:off x="779461" y="2185966"/>
            <a:ext cx="369570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>
                <a:latin typeface="Twinkl"/>
                <a:ea typeface="Twinkl"/>
                <a:cs typeface="Twinkl"/>
                <a:sym typeface="Twinkl"/>
              </a:defRPr>
            </a:pPr>
            <a:r>
              <a:rPr dirty="0"/>
              <a:t>I am married to Kenny and have two boys, Finlay who is </a:t>
            </a:r>
            <a:r>
              <a:rPr dirty="0" smtClean="0"/>
              <a:t>1</a:t>
            </a:r>
            <a:r>
              <a:rPr lang="en-GB" dirty="0" smtClean="0"/>
              <a:t>4</a:t>
            </a:r>
            <a:r>
              <a:rPr dirty="0" smtClean="0"/>
              <a:t> </a:t>
            </a:r>
            <a:r>
              <a:rPr dirty="0"/>
              <a:t>and Murray who is </a:t>
            </a:r>
            <a:r>
              <a:rPr dirty="0" smtClean="0"/>
              <a:t>1</a:t>
            </a:r>
            <a:r>
              <a:rPr lang="en-GB" dirty="0"/>
              <a:t>1</a:t>
            </a:r>
            <a:r>
              <a:rPr dirty="0" smtClean="0"/>
              <a:t> </a:t>
            </a:r>
            <a:r>
              <a:rPr dirty="0"/>
              <a:t>years old.</a:t>
            </a:r>
          </a:p>
        </p:txBody>
      </p:sp>
      <p:sp>
        <p:nvSpPr>
          <p:cNvPr id="13" name="I love spending time with my husband and my two children."/>
          <p:cNvSpPr txBox="1"/>
          <p:nvPr/>
        </p:nvSpPr>
        <p:spPr>
          <a:xfrm>
            <a:off x="1083467" y="3416148"/>
            <a:ext cx="30702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Twinkl"/>
                <a:ea typeface="Twinkl"/>
                <a:cs typeface="Twinkl"/>
                <a:sym typeface="Twinkl"/>
              </a:defRPr>
            </a:lvl1pPr>
          </a:lstStyle>
          <a:p>
            <a:r>
              <a:rPr lang="en-GB" dirty="0" smtClean="0"/>
              <a:t>My favourite colour is </a:t>
            </a:r>
            <a:r>
              <a:rPr lang="en-GB" dirty="0" smtClean="0"/>
              <a:t>red.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14" name="I love travelling, seeing new places and having fun at a beach!"/>
          <p:cNvSpPr txBox="1"/>
          <p:nvPr/>
        </p:nvSpPr>
        <p:spPr>
          <a:xfrm>
            <a:off x="1042986" y="4522782"/>
            <a:ext cx="3314526" cy="929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Twinkl"/>
                <a:ea typeface="Twinkl"/>
                <a:cs typeface="Twinkl"/>
                <a:sym typeface="Twinkl"/>
              </a:defRPr>
            </a:pPr>
            <a:r>
              <a:t>I love spending time with my friends and family which usually involves lots of laughter! </a:t>
            </a:r>
          </a:p>
        </p:txBody>
      </p:sp>
      <p:sp>
        <p:nvSpPr>
          <p:cNvPr id="15" name="My favourite colour is purple!"/>
          <p:cNvSpPr txBox="1"/>
          <p:nvPr/>
        </p:nvSpPr>
        <p:spPr>
          <a:xfrm>
            <a:off x="5047453" y="2441094"/>
            <a:ext cx="2997202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Twinkl"/>
                <a:ea typeface="Twinkl"/>
                <a:cs typeface="Twinkl"/>
                <a:sym typeface="Twinkl"/>
              </a:defRPr>
            </a:lvl1pPr>
          </a:lstStyle>
          <a:p>
            <a:r>
              <a:t>I absolutely LOVE shopping!</a:t>
            </a:r>
          </a:p>
        </p:txBody>
      </p:sp>
      <p:sp>
        <p:nvSpPr>
          <p:cNvPr id="16" name="I wear contact lenses!"/>
          <p:cNvSpPr txBox="1"/>
          <p:nvPr/>
        </p:nvSpPr>
        <p:spPr>
          <a:xfrm>
            <a:off x="4730308" y="3313112"/>
            <a:ext cx="365804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>
                <a:latin typeface="Twinkl"/>
                <a:ea typeface="Twinkl"/>
                <a:cs typeface="Twinkl"/>
                <a:sym typeface="Twinkl"/>
              </a:defRPr>
            </a:pPr>
            <a:r>
              <a:rPr dirty="0"/>
              <a:t>I </a:t>
            </a:r>
            <a:r>
              <a:rPr dirty="0" smtClean="0"/>
              <a:t>know a song to help you learn just about anything and if I don’t then I will make one up!</a:t>
            </a:r>
            <a:endParaRPr dirty="0"/>
          </a:p>
        </p:txBody>
      </p:sp>
      <p:sp>
        <p:nvSpPr>
          <p:cNvPr id="17" name="I love a good cup of tea!"/>
          <p:cNvSpPr txBox="1"/>
          <p:nvPr/>
        </p:nvSpPr>
        <p:spPr>
          <a:xfrm>
            <a:off x="4931567" y="4522782"/>
            <a:ext cx="3228976" cy="1209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>
                <a:latin typeface="Twinkl"/>
                <a:ea typeface="Twinkl"/>
                <a:cs typeface="Twinkl"/>
                <a:sym typeface="Twinkl"/>
              </a:defRPr>
            </a:pPr>
            <a:r>
              <a:t>I have been teaching in KPS for over 20 years and I have even taught some of your parents!</a:t>
            </a:r>
          </a:p>
        </p:txBody>
      </p:sp>
    </p:spTree>
    <p:extLst>
      <p:ext uri="{BB962C8B-B14F-4D97-AF65-F5344CB8AC3E}">
        <p14:creationId xmlns:p14="http://schemas.microsoft.com/office/powerpoint/2010/main" val="2290142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Here is Mrs Nicholson’s  P2/1 Classroom!"/>
          <p:cNvSpPr txBox="1">
            <a:spLocks noGrp="1"/>
          </p:cNvSpPr>
          <p:nvPr>
            <p:ph type="title" idx="4294967295"/>
          </p:nvPr>
        </p:nvSpPr>
        <p:spPr>
          <a:xfrm>
            <a:off x="-435696" y="664442"/>
            <a:ext cx="9824892" cy="89679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365760">
              <a:defRPr sz="1600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pPr>
            <a:r>
              <a:rPr sz="1800" dirty="0"/>
              <a:t>Here is </a:t>
            </a:r>
            <a:r>
              <a:rPr lang="en-GB" sz="1800" dirty="0" smtClean="0"/>
              <a:t>our</a:t>
            </a:r>
            <a:r>
              <a:rPr sz="1800" dirty="0" smtClean="0"/>
              <a:t> </a:t>
            </a:r>
            <a:r>
              <a:rPr sz="1800" dirty="0"/>
              <a:t/>
            </a:r>
            <a:br>
              <a:rPr sz="1800" dirty="0"/>
            </a:br>
            <a:r>
              <a:rPr sz="1800" dirty="0" smtClean="0"/>
              <a:t>P</a:t>
            </a:r>
            <a:r>
              <a:rPr lang="en-GB" sz="1800" dirty="0"/>
              <a:t>6</a:t>
            </a:r>
            <a:r>
              <a:rPr sz="1800" dirty="0" smtClean="0"/>
              <a:t> </a:t>
            </a:r>
            <a:r>
              <a:rPr sz="1800" dirty="0"/>
              <a:t>Classroom!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82" y="1661531"/>
            <a:ext cx="5018049" cy="40591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Here are the entrances and exits for Mrs Nicholson’s P2/1 classroom…"/>
          <p:cNvSpPr txBox="1">
            <a:spLocks noGrp="1"/>
          </p:cNvSpPr>
          <p:nvPr>
            <p:ph type="title" idx="4294967295"/>
          </p:nvPr>
        </p:nvSpPr>
        <p:spPr>
          <a:xfrm>
            <a:off x="767629" y="799380"/>
            <a:ext cx="7699229" cy="896790"/>
          </a:xfrm>
          <a:prstGeom prst="rect">
            <a:avLst/>
          </a:prstGeom>
        </p:spPr>
        <p:txBody>
          <a:bodyPr/>
          <a:lstStyle>
            <a:lvl1pPr defTabSz="384047">
              <a:defRPr sz="1679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rPr dirty="0"/>
              <a:t>Here are the entrances and exits for </a:t>
            </a:r>
            <a:r>
              <a:rPr lang="en-GB" dirty="0" smtClean="0"/>
              <a:t>the P6 </a:t>
            </a:r>
            <a:r>
              <a:rPr dirty="0" smtClean="0"/>
              <a:t> </a:t>
            </a:r>
            <a:r>
              <a:rPr dirty="0"/>
              <a:t>classroom…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126" y="1447473"/>
            <a:ext cx="4694663" cy="487540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Hand washing"/>
          <p:cNvSpPr txBox="1">
            <a:spLocks noGrp="1"/>
          </p:cNvSpPr>
          <p:nvPr>
            <p:ph type="title" idx="4294967295"/>
          </p:nvPr>
        </p:nvSpPr>
        <p:spPr>
          <a:xfrm>
            <a:off x="510454" y="588242"/>
            <a:ext cx="8123092" cy="896791"/>
          </a:xfrm>
          <a:prstGeom prst="rect">
            <a:avLst/>
          </a:prstGeom>
        </p:spPr>
        <p:txBody>
          <a:bodyPr/>
          <a:lstStyle>
            <a:lvl1pPr defTabSz="630936">
              <a:defRPr sz="2760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t>Hand washing</a:t>
            </a:r>
          </a:p>
        </p:txBody>
      </p:sp>
      <p:sp>
        <p:nvSpPr>
          <p:cNvPr id="111" name="You will wash your hands when you come into school and regularly throughout the day"/>
          <p:cNvSpPr txBox="1"/>
          <p:nvPr/>
        </p:nvSpPr>
        <p:spPr>
          <a:xfrm>
            <a:off x="2152650" y="1533525"/>
            <a:ext cx="483870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dirty="0"/>
              <a:t>You will wash your hands when you come into school and regularly throughout the </a:t>
            </a:r>
            <a:r>
              <a:rPr dirty="0" smtClean="0"/>
              <a:t>day</a:t>
            </a:r>
            <a:r>
              <a:rPr lang="en-GB" dirty="0" smtClean="0"/>
              <a:t>.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673" y="2341590"/>
            <a:ext cx="5174166" cy="394357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What to bring to school"/>
          <p:cNvSpPr txBox="1">
            <a:spLocks noGrp="1"/>
          </p:cNvSpPr>
          <p:nvPr>
            <p:ph type="title" idx="4294967295"/>
          </p:nvPr>
        </p:nvSpPr>
        <p:spPr>
          <a:xfrm>
            <a:off x="510454" y="588242"/>
            <a:ext cx="8123092" cy="896791"/>
          </a:xfrm>
          <a:prstGeom prst="rect">
            <a:avLst/>
          </a:prstGeom>
        </p:spPr>
        <p:txBody>
          <a:bodyPr/>
          <a:lstStyle>
            <a:lvl1pPr defTabSz="630936">
              <a:defRPr sz="2760">
                <a:solidFill>
                  <a:schemeClr val="accent2"/>
                </a:solidFill>
                <a:latin typeface="Twinkl SemiBold"/>
                <a:ea typeface="Twinkl SemiBold"/>
                <a:cs typeface="Twinkl SemiBold"/>
                <a:sym typeface="Twinkl SemiBold"/>
              </a:defRPr>
            </a:lvl1pPr>
          </a:lstStyle>
          <a:p>
            <a:r>
              <a:t>What to bring to school</a:t>
            </a:r>
          </a:p>
        </p:txBody>
      </p:sp>
      <p:sp>
        <p:nvSpPr>
          <p:cNvPr id="115" name="You will need…"/>
          <p:cNvSpPr txBox="1"/>
          <p:nvPr/>
        </p:nvSpPr>
        <p:spPr>
          <a:xfrm>
            <a:off x="3736238" y="1347787"/>
            <a:ext cx="167152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t>You will need…</a:t>
            </a:r>
          </a:p>
        </p:txBody>
      </p:sp>
      <p:pic>
        <p:nvPicPr>
          <p:cNvPr id="1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0087" y="2311400"/>
            <a:ext cx="2171701" cy="217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02212" y="2311400"/>
            <a:ext cx="2014538" cy="2014538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a filled water bottle"/>
          <p:cNvSpPr txBox="1"/>
          <p:nvPr/>
        </p:nvSpPr>
        <p:spPr>
          <a:xfrm>
            <a:off x="2101850" y="1941512"/>
            <a:ext cx="291085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a filled water bottle	 </a:t>
            </a:r>
          </a:p>
        </p:txBody>
      </p:sp>
      <p:sp>
        <p:nvSpPr>
          <p:cNvPr id="119" name="a snack"/>
          <p:cNvSpPr txBox="1"/>
          <p:nvPr/>
        </p:nvSpPr>
        <p:spPr>
          <a:xfrm>
            <a:off x="5562706" y="1943100"/>
            <a:ext cx="89196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t>a snack</a:t>
            </a:r>
          </a:p>
        </p:txBody>
      </p:sp>
      <p:sp>
        <p:nvSpPr>
          <p:cNvPr id="120" name="You will also bring a packed lunch or order from the school menu"/>
          <p:cNvSpPr txBox="1"/>
          <p:nvPr/>
        </p:nvSpPr>
        <p:spPr>
          <a:xfrm>
            <a:off x="427758" y="4924425"/>
            <a:ext cx="828848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200">
                <a:solidFill>
                  <a:schemeClr val="accent2"/>
                </a:solidFill>
              </a:defRPr>
            </a:lvl1pPr>
          </a:lstStyle>
          <a:p>
            <a:r>
              <a:rPr dirty="0"/>
              <a:t>You will also bring a packed lunch or order from the school </a:t>
            </a:r>
            <a:r>
              <a:rPr dirty="0" smtClean="0"/>
              <a:t>menu</a:t>
            </a:r>
            <a:r>
              <a:rPr lang="en-GB" dirty="0" smtClean="0"/>
              <a:t>.</a:t>
            </a:r>
            <a:endParaRPr dirty="0"/>
          </a:p>
        </p:txBody>
      </p:sp>
      <p:sp>
        <p:nvSpPr>
          <p:cNvPr id="121" name="and"/>
          <p:cNvSpPr txBox="1"/>
          <p:nvPr/>
        </p:nvSpPr>
        <p:spPr>
          <a:xfrm>
            <a:off x="4302125" y="3397249"/>
            <a:ext cx="4855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and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1C1C1C"/>
      </a:dk1>
      <a:lt1>
        <a:srgbClr val="FFFFFF"/>
      </a:lt1>
      <a:dk2>
        <a:srgbClr val="A7A7A7"/>
      </a:dk2>
      <a:lt2>
        <a:srgbClr val="535353"/>
      </a:lt2>
      <a:accent1>
        <a:srgbClr val="E34192"/>
      </a:accent1>
      <a:accent2>
        <a:srgbClr val="EB86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34192"/>
      </a:accent1>
      <a:accent2>
        <a:srgbClr val="EB86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C1C1C"/>
            </a:solidFill>
            <a:effectLst/>
            <a:uFillTx/>
            <a:latin typeface="Twinkl"/>
            <a:ea typeface="Twinkl"/>
            <a:cs typeface="Twinkl"/>
            <a:sym typeface="Twink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351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Twinkl</vt:lpstr>
      <vt:lpstr>Twinkl SemiBold</vt:lpstr>
      <vt:lpstr>Wingdings</vt:lpstr>
      <vt:lpstr>Office Theme</vt:lpstr>
      <vt:lpstr>PowerPoint Presentation</vt:lpstr>
      <vt:lpstr>Hello, I am Mrs Gemmell!</vt:lpstr>
      <vt:lpstr>A little bit about Mrs Gemmell!</vt:lpstr>
      <vt:lpstr>PowerPoint Presentation</vt:lpstr>
      <vt:lpstr>PowerPoint Presentation</vt:lpstr>
      <vt:lpstr>Here is our  P6 Classroom!</vt:lpstr>
      <vt:lpstr>Here are the entrances and exits for the P6  classroom…</vt:lpstr>
      <vt:lpstr>Hand washing</vt:lpstr>
      <vt:lpstr>What to bring to school</vt:lpstr>
      <vt:lpstr>Break times</vt:lpstr>
      <vt:lpstr>Here are some subjects you will be exploring in school…</vt:lpstr>
      <vt:lpstr>Find me on Twitter!</vt:lpstr>
      <vt:lpstr>I can’t wait to see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Davidson</dc:creator>
  <cp:lastModifiedBy>Alison Gemmell</cp:lastModifiedBy>
  <cp:revision>26</cp:revision>
  <dcterms:modified xsi:type="dcterms:W3CDTF">2023-06-21T09:28:26Z</dcterms:modified>
</cp:coreProperties>
</file>