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8" r:id="rId3"/>
    <p:sldId id="260" r:id="rId4"/>
    <p:sldId id="262" r:id="rId5"/>
    <p:sldId id="263" r:id="rId6"/>
    <p:sldId id="264" r:id="rId7"/>
    <p:sldId id="267" r:id="rId8"/>
    <p:sldId id="269" r:id="rId9"/>
    <p:sldId id="270" r:id="rId10"/>
    <p:sldId id="272"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05BD3-3E44-405F-8591-DEEA9A644A21}" type="datetimeFigureOut">
              <a:rPr lang="en-GB" smtClean="0"/>
              <a:t>20/06/2023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E5F3-B670-4C37-A362-FDA2192C82A9}" type="slidenum">
              <a:rPr lang="en-GB" smtClean="0"/>
              <a:t>‹#›</a:t>
            </a:fld>
            <a:endParaRPr lang="en-GB"/>
          </a:p>
        </p:txBody>
      </p:sp>
    </p:spTree>
    <p:extLst>
      <p:ext uri="{BB962C8B-B14F-4D97-AF65-F5344CB8AC3E}">
        <p14:creationId xmlns:p14="http://schemas.microsoft.com/office/powerpoint/2010/main" val="14674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6FD024-34EE-4546-882E-3B45F2E81FF6}" type="datetimeFigureOut">
              <a:rPr lang="en-GB" smtClean="0"/>
              <a:t>20/06/2023</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55F4AA23-F1E8-43C6-B87A-49BAB2A22D04}"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87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FD024-34EE-4546-882E-3B45F2E81FF6}"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4AA23-F1E8-43C6-B87A-49BAB2A22D04}"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946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FD024-34EE-4546-882E-3B45F2E81FF6}"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4AA23-F1E8-43C6-B87A-49BAB2A22D04}"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050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FD024-34EE-4546-882E-3B45F2E81FF6}"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4AA23-F1E8-43C6-B87A-49BAB2A22D04}"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1148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FD024-34EE-4546-882E-3B45F2E81FF6}" type="datetimeFigureOut">
              <a:rPr lang="en-GB" smtClean="0"/>
              <a:t>20/06/2023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F4AA23-F1E8-43C6-B87A-49BAB2A22D04}"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052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6FD024-34EE-4546-882E-3B45F2E81FF6}"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F4AA23-F1E8-43C6-B87A-49BAB2A22D04}"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408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6FD024-34EE-4546-882E-3B45F2E81FF6}" type="datetimeFigureOut">
              <a:rPr lang="en-GB" smtClean="0"/>
              <a:t>20/06/2023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F4AA23-F1E8-43C6-B87A-49BAB2A22D04}"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837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6FD024-34EE-4546-882E-3B45F2E81FF6}" type="datetimeFigureOut">
              <a:rPr lang="en-GB" smtClean="0"/>
              <a:t>20/06/2023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F4AA23-F1E8-43C6-B87A-49BAB2A22D04}"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884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FD024-34EE-4546-882E-3B45F2E81FF6}" type="datetimeFigureOut">
              <a:rPr lang="en-GB" smtClean="0"/>
              <a:t>20/06/2023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F4AA23-F1E8-43C6-B87A-49BAB2A22D04}" type="slidenum">
              <a:rPr lang="en-GB" smtClean="0"/>
              <a:t>‹#›</a:t>
            </a:fld>
            <a:endParaRPr lang="en-GB"/>
          </a:p>
        </p:txBody>
      </p:sp>
    </p:spTree>
    <p:extLst>
      <p:ext uri="{BB962C8B-B14F-4D97-AF65-F5344CB8AC3E}">
        <p14:creationId xmlns:p14="http://schemas.microsoft.com/office/powerpoint/2010/main" val="66597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6FD024-34EE-4546-882E-3B45F2E81FF6}" type="datetimeFigureOut">
              <a:rPr lang="en-GB" smtClean="0"/>
              <a:t>20/06/2023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F4AA23-F1E8-43C6-B87A-49BAB2A22D04}"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204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76FD024-34EE-4546-882E-3B45F2E81FF6}" type="datetimeFigureOut">
              <a:rPr lang="en-GB" smtClean="0"/>
              <a:t>20/06/2023</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55F4AA23-F1E8-43C6-B87A-49BAB2A22D04}"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093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76FD024-34EE-4546-882E-3B45F2E81FF6}" type="datetimeFigureOut">
              <a:rPr lang="en-GB" smtClean="0"/>
              <a:t>20/06/2023</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5F4AA23-F1E8-43C6-B87A-49BAB2A22D04}"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624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cid:0DD7DE76-C31D-4B8F-A91E-67A04C41B25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60B71149-EF12-409B-9E8F-12D4AD678E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6C566F3-C07E-4D3A-BBEB-E92FCDC708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Rectangle 5">
            <a:extLst>
              <a:ext uri="{FF2B5EF4-FFF2-40B4-BE49-F238E27FC236}">
                <a16:creationId xmlns:a16="http://schemas.microsoft.com/office/drawing/2014/main" id="{C78F7D05-787B-44DC-B056-229A5E26DF9B}"/>
              </a:ext>
            </a:extLst>
          </p:cNvPr>
          <p:cNvSpPr/>
          <p:nvPr/>
        </p:nvSpPr>
        <p:spPr>
          <a:xfrm>
            <a:off x="1444467" y="802298"/>
            <a:ext cx="5541503" cy="2541431"/>
          </a:xfrm>
          <a:prstGeom prst="rect">
            <a:avLst/>
          </a:prstGeom>
        </p:spPr>
        <p:txBody>
          <a:bodyPr vert="horz" lIns="91440" tIns="45720" rIns="91440" bIns="0" rtlCol="0" anchor="b">
            <a:normAutofit/>
          </a:bodyPr>
          <a:lstStyle/>
          <a:p>
            <a:pPr algn="ctr" defTabSz="914400">
              <a:lnSpc>
                <a:spcPct val="90000"/>
              </a:lnSpc>
              <a:spcBef>
                <a:spcPct val="0"/>
              </a:spcBef>
              <a:spcAft>
                <a:spcPts val="600"/>
              </a:spcAft>
            </a:pPr>
            <a:r>
              <a:rPr lang="en-US" sz="7200" b="1" cap="all" spc="0" dirty="0">
                <a:ln w="22225">
                  <a:solidFill>
                    <a:schemeClr val="accent2"/>
                  </a:solidFill>
                  <a:prstDash val="solid"/>
                </a:ln>
                <a:solidFill>
                  <a:schemeClr val="accent1">
                    <a:lumMod val="50000"/>
                  </a:schemeClr>
                </a:solidFill>
                <a:latin typeface="+mj-lt"/>
                <a:ea typeface="+mj-ea"/>
                <a:cs typeface="+mj-cs"/>
              </a:rPr>
              <a:t>Welcome to  </a:t>
            </a:r>
            <a:r>
              <a:rPr lang="en-US" sz="7200" b="1" cap="all" spc="0" dirty="0" smtClean="0">
                <a:ln w="22225">
                  <a:solidFill>
                    <a:schemeClr val="accent2"/>
                  </a:solidFill>
                  <a:prstDash val="solid"/>
                </a:ln>
                <a:solidFill>
                  <a:schemeClr val="accent1">
                    <a:lumMod val="50000"/>
                  </a:schemeClr>
                </a:solidFill>
                <a:latin typeface="+mj-lt"/>
                <a:ea typeface="+mj-ea"/>
                <a:cs typeface="+mj-cs"/>
              </a:rPr>
              <a:t>P3</a:t>
            </a:r>
            <a:endParaRPr lang="en-US" sz="7200" b="1" cap="all" spc="0" dirty="0">
              <a:ln w="22225">
                <a:solidFill>
                  <a:schemeClr val="accent2"/>
                </a:solidFill>
                <a:prstDash val="solid"/>
              </a:ln>
              <a:solidFill>
                <a:schemeClr val="accent1">
                  <a:lumMod val="50000"/>
                </a:schemeClr>
              </a:solidFill>
              <a:latin typeface="+mj-lt"/>
              <a:ea typeface="+mj-ea"/>
              <a:cs typeface="+mj-cs"/>
            </a:endParaRPr>
          </a:p>
        </p:txBody>
      </p:sp>
      <p:pic>
        <p:nvPicPr>
          <p:cNvPr id="1038" name="Picture 14" descr="Image result for clipart school">
            <a:extLst>
              <a:ext uri="{FF2B5EF4-FFF2-40B4-BE49-F238E27FC236}">
                <a16:creationId xmlns:a16="http://schemas.microsoft.com/office/drawing/2014/main" id="{4F623C06-4DC5-44BC-8C85-06146EAD51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3204" y="481108"/>
            <a:ext cx="3775616" cy="2491907"/>
          </a:xfrm>
          <a:prstGeom prst="rect">
            <a:avLst/>
          </a:prstGeom>
          <a:noFill/>
          <a:extLst>
            <a:ext uri="{909E8E84-426E-40DD-AFC4-6F175D3DCCD1}">
              <a14:hiddenFill xmlns:a14="http://schemas.microsoft.com/office/drawing/2010/main">
                <a:solidFill>
                  <a:srgbClr val="FFFFFF"/>
                </a:solidFill>
              </a14:hiddenFill>
            </a:ext>
          </a:extLst>
        </p:spPr>
      </p:pic>
      <p:cxnSp>
        <p:nvCxnSpPr>
          <p:cNvPr id="89" name="Straight Connector 88">
            <a:extLst>
              <a:ext uri="{FF2B5EF4-FFF2-40B4-BE49-F238E27FC236}">
                <a16:creationId xmlns:a16="http://schemas.microsoft.com/office/drawing/2014/main" id="{D4628083-088A-4340-9F78-79BB3B772B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2924"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40" name="Picture 16" descr="See the source image">
            <a:extLst>
              <a:ext uri="{FF2B5EF4-FFF2-40B4-BE49-F238E27FC236}">
                <a16:creationId xmlns:a16="http://schemas.microsoft.com/office/drawing/2014/main" id="{FC8C5960-DC55-4F55-88C4-948C5526DA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73593" y="3758029"/>
            <a:ext cx="4074836" cy="1253012"/>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219E7FDC-6797-4817-820D-2594ED9389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3" name="Straight Connector 92">
            <a:extLst>
              <a:ext uri="{FF2B5EF4-FFF2-40B4-BE49-F238E27FC236}">
                <a16:creationId xmlns:a16="http://schemas.microsoft.com/office/drawing/2014/main" id="{C9DF5848-4888-4C68-B050-02B3D1032A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62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8302D0-A056-461E-A672-F66317023F93}"/>
              </a:ext>
            </a:extLst>
          </p:cNvPr>
          <p:cNvSpPr/>
          <p:nvPr/>
        </p:nvSpPr>
        <p:spPr>
          <a:xfrm>
            <a:off x="3095981" y="433685"/>
            <a:ext cx="5218993" cy="1200329"/>
          </a:xfrm>
          <a:prstGeom prst="rect">
            <a:avLst/>
          </a:prstGeom>
          <a:noFill/>
        </p:spPr>
        <p:txBody>
          <a:bodyPr wrap="non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Top Trumps</a:t>
            </a:r>
          </a:p>
        </p:txBody>
      </p:sp>
      <p:sp>
        <p:nvSpPr>
          <p:cNvPr id="7" name="TextBox 6">
            <a:extLst>
              <a:ext uri="{FF2B5EF4-FFF2-40B4-BE49-F238E27FC236}">
                <a16:creationId xmlns:a16="http://schemas.microsoft.com/office/drawing/2014/main" id="{4CFC3934-10EC-4D65-A030-841D1FBC39FD}"/>
              </a:ext>
            </a:extLst>
          </p:cNvPr>
          <p:cNvSpPr txBox="1"/>
          <p:nvPr/>
        </p:nvSpPr>
        <p:spPr>
          <a:xfrm>
            <a:off x="304800" y="1924734"/>
            <a:ext cx="5962650" cy="4062651"/>
          </a:xfrm>
          <a:prstGeom prst="rect">
            <a:avLst/>
          </a:prstGeom>
          <a:noFill/>
          <a:ln>
            <a:solidFill>
              <a:schemeClr val="tx1"/>
            </a:solidFill>
          </a:ln>
        </p:spPr>
        <p:txBody>
          <a:bodyPr wrap="square" rtlCol="0">
            <a:spAutoFit/>
          </a:bodyPr>
          <a:lstStyle/>
          <a:p>
            <a:r>
              <a:rPr lang="en-GB" sz="2000" b="1" dirty="0"/>
              <a:t>Can you think about some awesome facts to include on your own Top Trump card?</a:t>
            </a:r>
          </a:p>
          <a:p>
            <a:endParaRPr lang="en-GB" sz="2000" dirty="0"/>
          </a:p>
          <a:p>
            <a:r>
              <a:rPr lang="en-GB" sz="2000" dirty="0"/>
              <a:t>On the first day we will be creating a class set of Top Trump cards that we will display on the wall. This will help us to get to know you even better! Over the summer have a think about what facts you would like to share with us.</a:t>
            </a:r>
          </a:p>
          <a:p>
            <a:r>
              <a:rPr lang="en-GB" sz="2000" dirty="0"/>
              <a:t>You might want to think about:</a:t>
            </a:r>
          </a:p>
          <a:p>
            <a:pPr marL="285750" indent="-285750">
              <a:buFont typeface="Arial" panose="020B0604020202020204" pitchFamily="34" charset="0"/>
              <a:buChar char="•"/>
            </a:pPr>
            <a:r>
              <a:rPr lang="en-GB" sz="2000" dirty="0"/>
              <a:t>Likes/dislikes</a:t>
            </a:r>
          </a:p>
          <a:p>
            <a:pPr marL="285750" indent="-285750">
              <a:buFont typeface="Arial" panose="020B0604020202020204" pitchFamily="34" charset="0"/>
              <a:buChar char="•"/>
            </a:pPr>
            <a:r>
              <a:rPr lang="en-GB" sz="2000" dirty="0"/>
              <a:t>Hobbies</a:t>
            </a:r>
          </a:p>
          <a:p>
            <a:pPr marL="285750" indent="-285750">
              <a:buFont typeface="Arial" panose="020B0604020202020204" pitchFamily="34" charset="0"/>
              <a:buChar char="•"/>
            </a:pPr>
            <a:r>
              <a:rPr lang="en-GB" sz="2000" dirty="0"/>
              <a:t>Favourite sport/colour/food</a:t>
            </a:r>
          </a:p>
          <a:p>
            <a:pPr marL="285750" indent="-285750">
              <a:buFont typeface="Arial" panose="020B0604020202020204" pitchFamily="34" charset="0"/>
              <a:buChar char="•"/>
            </a:pPr>
            <a:r>
              <a:rPr lang="en-GB" sz="2000" dirty="0"/>
              <a:t>Do you have a special talent?</a:t>
            </a:r>
          </a:p>
        </p:txBody>
      </p:sp>
      <p:pic>
        <p:nvPicPr>
          <p:cNvPr id="5122" name="Picture 2" descr="See the source image">
            <a:extLst>
              <a:ext uri="{FF2B5EF4-FFF2-40B4-BE49-F238E27FC236}">
                <a16:creationId xmlns:a16="http://schemas.microsoft.com/office/drawing/2014/main" id="{8AD1CFA8-DFFE-41D8-979F-6EC2015F6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480" y="1924734"/>
            <a:ext cx="2293620" cy="2293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3600864E-B2D0-4F15-99BE-DA6AB81F3C1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866097" y="1924734"/>
            <a:ext cx="2215053" cy="22150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ee the source image">
            <a:extLst>
              <a:ext uri="{FF2B5EF4-FFF2-40B4-BE49-F238E27FC236}">
                <a16:creationId xmlns:a16="http://schemas.microsoft.com/office/drawing/2014/main" id="{0E5B26ED-6167-4DAD-86D0-ADF7AD012BF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497264" y="3355945"/>
            <a:ext cx="1672670" cy="263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7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DACB0C-6216-41BD-8B5C-472197DDCACD}"/>
              </a:ext>
            </a:extLst>
          </p:cNvPr>
          <p:cNvSpPr/>
          <p:nvPr/>
        </p:nvSpPr>
        <p:spPr>
          <a:xfrm>
            <a:off x="2277842" y="433685"/>
            <a:ext cx="7236276" cy="1107996"/>
          </a:xfrm>
          <a:prstGeom prst="rect">
            <a:avLst/>
          </a:prstGeom>
          <a:noFill/>
        </p:spPr>
        <p:txBody>
          <a:bodyPr wrap="none" lIns="91440" tIns="45720" rIns="91440" bIns="45720">
            <a:spAutoFit/>
          </a:bodyPr>
          <a:lstStyle/>
          <a:p>
            <a:pPr algn="ctr"/>
            <a:r>
              <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Find </a:t>
            </a:r>
            <a:r>
              <a:rPr lang="en-US"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us </a:t>
            </a:r>
            <a:r>
              <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on twitter</a:t>
            </a:r>
          </a:p>
        </p:txBody>
      </p:sp>
      <p:sp>
        <p:nvSpPr>
          <p:cNvPr id="6" name="TextBox 5">
            <a:extLst>
              <a:ext uri="{FF2B5EF4-FFF2-40B4-BE49-F238E27FC236}">
                <a16:creationId xmlns:a16="http://schemas.microsoft.com/office/drawing/2014/main" id="{3DB29CD3-090F-46B6-BCCE-149BF1777F1F}"/>
              </a:ext>
            </a:extLst>
          </p:cNvPr>
          <p:cNvSpPr txBox="1"/>
          <p:nvPr/>
        </p:nvSpPr>
        <p:spPr>
          <a:xfrm>
            <a:off x="2208443" y="2776240"/>
            <a:ext cx="7305675" cy="923330"/>
          </a:xfrm>
          <a:prstGeom prst="rect">
            <a:avLst/>
          </a:prstGeom>
          <a:noFill/>
        </p:spPr>
        <p:txBody>
          <a:bodyPr wrap="square" rtlCol="0">
            <a:spAutoFit/>
          </a:bodyPr>
          <a:lstStyle/>
          <a:p>
            <a:pPr algn="ctr"/>
            <a:r>
              <a:rPr lang="en-GB" sz="5400" b="1" dirty="0"/>
              <a:t>@</a:t>
            </a:r>
            <a:r>
              <a:rPr lang="en-GB" sz="5400" b="1" dirty="0" smtClean="0"/>
              <a:t>P3KilmalcolmPS</a:t>
            </a:r>
            <a:endParaRPr lang="en-GB" sz="5400" b="1" dirty="0"/>
          </a:p>
        </p:txBody>
      </p:sp>
    </p:spTree>
    <p:extLst>
      <p:ext uri="{BB962C8B-B14F-4D97-AF65-F5344CB8AC3E}">
        <p14:creationId xmlns:p14="http://schemas.microsoft.com/office/powerpoint/2010/main" val="3287728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See the source image">
            <a:extLst>
              <a:ext uri="{FF2B5EF4-FFF2-40B4-BE49-F238E27FC236}">
                <a16:creationId xmlns:a16="http://schemas.microsoft.com/office/drawing/2014/main" id="{649FB654-5513-472E-8B25-17322C4AA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0"/>
            <a:ext cx="44783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E8A1EEF-E436-4AE8-B728-4B23D21934C2}"/>
              </a:ext>
            </a:extLst>
          </p:cNvPr>
          <p:cNvPicPr/>
          <p:nvPr/>
        </p:nvPicPr>
        <p:blipFill>
          <a:blip r:embed="rId3" r:link="rId4" cstate="hqprint">
            <a:extLst>
              <a:ext uri="{28A0092B-C50C-407E-A947-70E740481C1C}">
                <a14:useLocalDpi xmlns:a14="http://schemas.microsoft.com/office/drawing/2010/main" val="0"/>
              </a:ext>
            </a:extLst>
          </a:blip>
          <a:srcRect/>
          <a:stretch>
            <a:fillRect/>
          </a:stretch>
        </p:blipFill>
        <p:spPr bwMode="auto">
          <a:xfrm>
            <a:off x="853487" y="1207604"/>
            <a:ext cx="3647661" cy="4895022"/>
          </a:xfrm>
          <a:prstGeom prst="rect">
            <a:avLst/>
          </a:prstGeom>
          <a:noFill/>
          <a:ln>
            <a:noFill/>
          </a:ln>
        </p:spPr>
      </p:pic>
      <p:sp>
        <p:nvSpPr>
          <p:cNvPr id="16" name="Rectangle 15">
            <a:extLst>
              <a:ext uri="{FF2B5EF4-FFF2-40B4-BE49-F238E27FC236}">
                <a16:creationId xmlns:a16="http://schemas.microsoft.com/office/drawing/2014/main" id="{E5512E9D-38A3-4CD8-8A78-D3CAE11C791D}"/>
              </a:ext>
            </a:extLst>
          </p:cNvPr>
          <p:cNvSpPr/>
          <p:nvPr/>
        </p:nvSpPr>
        <p:spPr>
          <a:xfrm>
            <a:off x="5072065" y="1507769"/>
            <a:ext cx="6524625" cy="3970318"/>
          </a:xfrm>
          <a:prstGeom prst="rect">
            <a:avLst/>
          </a:prstGeom>
          <a:noFill/>
        </p:spPr>
        <p:txBody>
          <a:bodyPr wrap="square" lIns="91440" tIns="45720" rIns="91440" bIns="45720">
            <a:spAutoFit/>
          </a:bodyPr>
          <a:lstStyle/>
          <a:p>
            <a:r>
              <a:rPr lang="en-GB" dirty="0" smtClean="0"/>
              <a:t>Hi </a:t>
            </a:r>
            <a:r>
              <a:rPr lang="en-GB" dirty="0"/>
              <a:t>boys and girls,</a:t>
            </a:r>
          </a:p>
          <a:p>
            <a:endParaRPr lang="en-GB" dirty="0" smtClean="0"/>
          </a:p>
          <a:p>
            <a:r>
              <a:rPr lang="en-GB" dirty="0" smtClean="0"/>
              <a:t>I’m </a:t>
            </a:r>
            <a:r>
              <a:rPr lang="en-GB" dirty="0"/>
              <a:t>Mrs Boyle and I </a:t>
            </a:r>
            <a:r>
              <a:rPr lang="en-GB" dirty="0" smtClean="0"/>
              <a:t>am your P.3 teacher. </a:t>
            </a:r>
            <a:r>
              <a:rPr lang="en-GB" dirty="0"/>
              <a:t>I have been in </a:t>
            </a:r>
            <a:r>
              <a:rPr lang="en-GB" dirty="0" err="1" smtClean="0"/>
              <a:t>Kilmacolm</a:t>
            </a:r>
            <a:r>
              <a:rPr lang="en-GB" dirty="0" smtClean="0"/>
              <a:t> Primary </a:t>
            </a:r>
            <a:r>
              <a:rPr lang="en-GB" dirty="0"/>
              <a:t>School for a </a:t>
            </a:r>
            <a:r>
              <a:rPr lang="en-GB" dirty="0" smtClean="0"/>
              <a:t>very </a:t>
            </a:r>
            <a:r>
              <a:rPr lang="en-GB" dirty="0" err="1" smtClean="0"/>
              <a:t>very</a:t>
            </a:r>
            <a:r>
              <a:rPr lang="en-GB" dirty="0" smtClean="0"/>
              <a:t> long </a:t>
            </a:r>
            <a:r>
              <a:rPr lang="en-GB" dirty="0"/>
              <a:t>time and I love </a:t>
            </a:r>
            <a:r>
              <a:rPr lang="en-GB" dirty="0" smtClean="0"/>
              <a:t>it! I’m sure I have taught some of your brothers and sisters.</a:t>
            </a:r>
            <a:endParaRPr lang="en-GB" dirty="0"/>
          </a:p>
          <a:p>
            <a:endParaRPr lang="en-GB" dirty="0" smtClean="0"/>
          </a:p>
          <a:p>
            <a:r>
              <a:rPr lang="en-GB" dirty="0" smtClean="0"/>
              <a:t>I </a:t>
            </a:r>
            <a:r>
              <a:rPr lang="en-GB" dirty="0"/>
              <a:t>have 2 children, Tom who is </a:t>
            </a:r>
            <a:r>
              <a:rPr lang="en-GB" dirty="0" smtClean="0"/>
              <a:t>13 </a:t>
            </a:r>
            <a:r>
              <a:rPr lang="en-GB" dirty="0"/>
              <a:t>and Milly who is </a:t>
            </a:r>
            <a:r>
              <a:rPr lang="en-GB" dirty="0" smtClean="0"/>
              <a:t>10</a:t>
            </a:r>
            <a:r>
              <a:rPr lang="en-GB" dirty="0" smtClean="0"/>
              <a:t>.  </a:t>
            </a:r>
            <a:r>
              <a:rPr lang="en-GB" dirty="0"/>
              <a:t>I</a:t>
            </a:r>
            <a:r>
              <a:rPr lang="en-GB" dirty="0" smtClean="0"/>
              <a:t> also have 2 black cats called </a:t>
            </a:r>
            <a:r>
              <a:rPr lang="en-GB" dirty="0" smtClean="0"/>
              <a:t>P</a:t>
            </a:r>
            <a:r>
              <a:rPr lang="en-GB" dirty="0" smtClean="0"/>
              <a:t>ickle and Pepper who are brother and sister and they are only a year old.</a:t>
            </a:r>
            <a:endParaRPr lang="en-GB" dirty="0"/>
          </a:p>
          <a:p>
            <a:endParaRPr lang="en-GB" dirty="0" smtClean="0"/>
          </a:p>
          <a:p>
            <a:r>
              <a:rPr lang="en-GB" dirty="0" smtClean="0"/>
              <a:t>When </a:t>
            </a:r>
            <a:r>
              <a:rPr lang="en-GB" dirty="0"/>
              <a:t>I’m not at school I like to </a:t>
            </a:r>
            <a:r>
              <a:rPr lang="en-GB" dirty="0" smtClean="0"/>
              <a:t>be outdoors, going </a:t>
            </a:r>
            <a:r>
              <a:rPr lang="en-GB" dirty="0"/>
              <a:t>for walks and </a:t>
            </a:r>
            <a:r>
              <a:rPr lang="en-GB" dirty="0" smtClean="0"/>
              <a:t>reading.</a:t>
            </a:r>
            <a:endParaRPr lang="en-GB" dirty="0"/>
          </a:p>
          <a:p>
            <a:endParaRPr lang="en-GB" dirty="0" smtClean="0"/>
          </a:p>
          <a:p>
            <a:r>
              <a:rPr lang="en-GB" dirty="0" smtClean="0"/>
              <a:t>I </a:t>
            </a:r>
            <a:r>
              <a:rPr lang="en-GB" dirty="0"/>
              <a:t>am looking forward to seeing you all in August!</a:t>
            </a:r>
            <a:endParaRPr lang="en-US" sz="3600" b="1" dirty="0">
              <a:ln w="22225">
                <a:solidFill>
                  <a:schemeClr val="accent2"/>
                </a:solidFill>
                <a:prstDash val="solid"/>
              </a:ln>
              <a:solidFill>
                <a:schemeClr val="accent2">
                  <a:lumMod val="40000"/>
                  <a:lumOff val="60000"/>
                </a:schemeClr>
              </a:solidFill>
            </a:endParaRPr>
          </a:p>
        </p:txBody>
      </p:sp>
      <p:sp>
        <p:nvSpPr>
          <p:cNvPr id="17" name="Rectangle 16">
            <a:extLst>
              <a:ext uri="{FF2B5EF4-FFF2-40B4-BE49-F238E27FC236}">
                <a16:creationId xmlns:a16="http://schemas.microsoft.com/office/drawing/2014/main" id="{5F444CE5-B135-4412-B411-0775EC5D2EF3}"/>
              </a:ext>
            </a:extLst>
          </p:cNvPr>
          <p:cNvSpPr/>
          <p:nvPr/>
        </p:nvSpPr>
        <p:spPr>
          <a:xfrm>
            <a:off x="5452852" y="90514"/>
            <a:ext cx="576305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Meet the Teacher</a:t>
            </a:r>
          </a:p>
        </p:txBody>
      </p:sp>
      <p:pic>
        <p:nvPicPr>
          <p:cNvPr id="2" name="Picture 1"/>
          <p:cNvPicPr>
            <a:picLocks noChangeAspect="1"/>
          </p:cNvPicPr>
          <p:nvPr/>
        </p:nvPicPr>
        <p:blipFill>
          <a:blip r:embed="rId5"/>
          <a:stretch>
            <a:fillRect/>
          </a:stretch>
        </p:blipFill>
        <p:spPr>
          <a:xfrm>
            <a:off x="853487" y="1207604"/>
            <a:ext cx="3668111" cy="5088782"/>
          </a:xfrm>
          <a:prstGeom prst="rect">
            <a:avLst/>
          </a:prstGeom>
        </p:spPr>
      </p:pic>
    </p:spTree>
    <p:extLst>
      <p:ext uri="{BB962C8B-B14F-4D97-AF65-F5344CB8AC3E}">
        <p14:creationId xmlns:p14="http://schemas.microsoft.com/office/powerpoint/2010/main" val="114999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EEAD391-2CD1-4898-8B55-67C58A1E3BF7}"/>
              </a:ext>
            </a:extLst>
          </p:cNvPr>
          <p:cNvSpPr/>
          <p:nvPr/>
        </p:nvSpPr>
        <p:spPr>
          <a:xfrm>
            <a:off x="6532880" y="203200"/>
            <a:ext cx="5476240" cy="6563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BE3D757-FAFA-4EEE-A8FC-424719AA4650}"/>
              </a:ext>
            </a:extLst>
          </p:cNvPr>
          <p:cNvSpPr/>
          <p:nvPr/>
        </p:nvSpPr>
        <p:spPr>
          <a:xfrm>
            <a:off x="7115175" y="514985"/>
            <a:ext cx="4162425" cy="2533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68F9F0-7A46-4ABD-ABB5-4B9EEFF034E3}"/>
              </a:ext>
            </a:extLst>
          </p:cNvPr>
          <p:cNvSpPr/>
          <p:nvPr/>
        </p:nvSpPr>
        <p:spPr>
          <a:xfrm>
            <a:off x="6848475" y="3362325"/>
            <a:ext cx="3981450" cy="466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E466A3A-CCDC-43C2-BC26-BC70221A1676}"/>
              </a:ext>
            </a:extLst>
          </p:cNvPr>
          <p:cNvSpPr/>
          <p:nvPr/>
        </p:nvSpPr>
        <p:spPr>
          <a:xfrm>
            <a:off x="6848475" y="4014787"/>
            <a:ext cx="3981450" cy="466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BDC4A5B-16A7-483B-8A21-3E35BF071E04}"/>
              </a:ext>
            </a:extLst>
          </p:cNvPr>
          <p:cNvSpPr/>
          <p:nvPr/>
        </p:nvSpPr>
        <p:spPr>
          <a:xfrm>
            <a:off x="6848475" y="4638675"/>
            <a:ext cx="3981450" cy="466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020806C-FE0B-45DE-9F58-C19032DA7D26}"/>
              </a:ext>
            </a:extLst>
          </p:cNvPr>
          <p:cNvSpPr/>
          <p:nvPr/>
        </p:nvSpPr>
        <p:spPr>
          <a:xfrm>
            <a:off x="6848475" y="5286375"/>
            <a:ext cx="3981450" cy="466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FEFE368-6014-4B6B-A9E0-BC414A8F373A}"/>
              </a:ext>
            </a:extLst>
          </p:cNvPr>
          <p:cNvSpPr/>
          <p:nvPr/>
        </p:nvSpPr>
        <p:spPr>
          <a:xfrm>
            <a:off x="6848475" y="5867400"/>
            <a:ext cx="3981450" cy="466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2DC8A320-2DC1-4AA6-A59B-97E4D9367EE2}"/>
              </a:ext>
            </a:extLst>
          </p:cNvPr>
          <p:cNvSpPr txBox="1"/>
          <p:nvPr/>
        </p:nvSpPr>
        <p:spPr>
          <a:xfrm>
            <a:off x="6861174" y="3383577"/>
            <a:ext cx="3981450" cy="461665"/>
          </a:xfrm>
          <a:prstGeom prst="rect">
            <a:avLst/>
          </a:prstGeom>
          <a:noFill/>
        </p:spPr>
        <p:txBody>
          <a:bodyPr wrap="square" rtlCol="0">
            <a:spAutoFit/>
          </a:bodyPr>
          <a:lstStyle/>
          <a:p>
            <a:r>
              <a:rPr lang="en-GB" sz="2400" b="1" dirty="0"/>
              <a:t>Love for </a:t>
            </a:r>
            <a:r>
              <a:rPr lang="en-GB" sz="2400" b="1" dirty="0" smtClean="0"/>
              <a:t>animals</a:t>
            </a:r>
            <a:endParaRPr lang="en-GB" sz="2400" b="1" dirty="0"/>
          </a:p>
        </p:txBody>
      </p:sp>
      <p:sp>
        <p:nvSpPr>
          <p:cNvPr id="15" name="TextBox 14">
            <a:extLst>
              <a:ext uri="{FF2B5EF4-FFF2-40B4-BE49-F238E27FC236}">
                <a16:creationId xmlns:a16="http://schemas.microsoft.com/office/drawing/2014/main" id="{F2A6A703-88BA-40F6-9764-C9A60354CBDA}"/>
              </a:ext>
            </a:extLst>
          </p:cNvPr>
          <p:cNvSpPr txBox="1"/>
          <p:nvPr/>
        </p:nvSpPr>
        <p:spPr>
          <a:xfrm>
            <a:off x="6791325" y="4621530"/>
            <a:ext cx="3981450" cy="461665"/>
          </a:xfrm>
          <a:prstGeom prst="rect">
            <a:avLst/>
          </a:prstGeom>
          <a:noFill/>
        </p:spPr>
        <p:txBody>
          <a:bodyPr wrap="square" rtlCol="0">
            <a:spAutoFit/>
          </a:bodyPr>
          <a:lstStyle/>
          <a:p>
            <a:r>
              <a:rPr lang="en-GB" sz="2400" b="1" dirty="0" smtClean="0"/>
              <a:t>Being outdoors </a:t>
            </a:r>
            <a:endParaRPr lang="en-GB" sz="2400" b="1" dirty="0"/>
          </a:p>
        </p:txBody>
      </p:sp>
      <p:sp>
        <p:nvSpPr>
          <p:cNvPr id="16" name="TextBox 15">
            <a:extLst>
              <a:ext uri="{FF2B5EF4-FFF2-40B4-BE49-F238E27FC236}">
                <a16:creationId xmlns:a16="http://schemas.microsoft.com/office/drawing/2014/main" id="{CDE3D297-88BE-42A1-9949-507314E387C5}"/>
              </a:ext>
            </a:extLst>
          </p:cNvPr>
          <p:cNvSpPr txBox="1"/>
          <p:nvPr/>
        </p:nvSpPr>
        <p:spPr>
          <a:xfrm>
            <a:off x="6861174" y="4000827"/>
            <a:ext cx="3981450" cy="461665"/>
          </a:xfrm>
          <a:prstGeom prst="rect">
            <a:avLst/>
          </a:prstGeom>
          <a:noFill/>
        </p:spPr>
        <p:txBody>
          <a:bodyPr wrap="square" rtlCol="0">
            <a:spAutoFit/>
          </a:bodyPr>
          <a:lstStyle/>
          <a:p>
            <a:r>
              <a:rPr lang="en-GB" sz="2400" b="1" dirty="0" smtClean="0"/>
              <a:t>Reading</a:t>
            </a:r>
            <a:endParaRPr lang="en-GB" sz="2400" b="1" dirty="0"/>
          </a:p>
        </p:txBody>
      </p:sp>
      <p:sp>
        <p:nvSpPr>
          <p:cNvPr id="17" name="TextBox 16">
            <a:extLst>
              <a:ext uri="{FF2B5EF4-FFF2-40B4-BE49-F238E27FC236}">
                <a16:creationId xmlns:a16="http://schemas.microsoft.com/office/drawing/2014/main" id="{C846F16B-C6E5-4CAC-8732-D5B30822026C}"/>
              </a:ext>
            </a:extLst>
          </p:cNvPr>
          <p:cNvSpPr txBox="1"/>
          <p:nvPr/>
        </p:nvSpPr>
        <p:spPr>
          <a:xfrm>
            <a:off x="6848475" y="5233958"/>
            <a:ext cx="3981450" cy="461665"/>
          </a:xfrm>
          <a:prstGeom prst="rect">
            <a:avLst/>
          </a:prstGeom>
          <a:noFill/>
        </p:spPr>
        <p:txBody>
          <a:bodyPr wrap="square" rtlCol="0">
            <a:spAutoFit/>
          </a:bodyPr>
          <a:lstStyle/>
          <a:p>
            <a:r>
              <a:rPr lang="en-GB" sz="2400" b="1" dirty="0"/>
              <a:t>Love of </a:t>
            </a:r>
            <a:r>
              <a:rPr lang="en-GB" sz="2400" b="1" dirty="0" smtClean="0"/>
              <a:t>sharks</a:t>
            </a:r>
            <a:endParaRPr lang="en-GB" sz="2400" b="1" dirty="0"/>
          </a:p>
        </p:txBody>
      </p:sp>
      <p:sp>
        <p:nvSpPr>
          <p:cNvPr id="19" name="Rectangle 18">
            <a:extLst>
              <a:ext uri="{FF2B5EF4-FFF2-40B4-BE49-F238E27FC236}">
                <a16:creationId xmlns:a16="http://schemas.microsoft.com/office/drawing/2014/main" id="{29C0F301-F684-4B60-8EFD-E39B7DA512E7}"/>
              </a:ext>
            </a:extLst>
          </p:cNvPr>
          <p:cNvSpPr/>
          <p:nvPr/>
        </p:nvSpPr>
        <p:spPr>
          <a:xfrm>
            <a:off x="752475" y="102243"/>
            <a:ext cx="4770120" cy="1754326"/>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Get to know Miss </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Boyle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074" name="Picture 2" descr="Image result for top trump sign">
            <a:extLst>
              <a:ext uri="{FF2B5EF4-FFF2-40B4-BE49-F238E27FC236}">
                <a16:creationId xmlns:a16="http://schemas.microsoft.com/office/drawing/2014/main" id="{5CF9162B-7D00-4498-8BBB-CF6461EBA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825" y="533554"/>
            <a:ext cx="3028950" cy="239127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367DCBA-5BBC-4782-AF40-19EFD15A3F5E}"/>
              </a:ext>
            </a:extLst>
          </p:cNvPr>
          <p:cNvSpPr txBox="1"/>
          <p:nvPr/>
        </p:nvSpPr>
        <p:spPr>
          <a:xfrm>
            <a:off x="333375" y="1933575"/>
            <a:ext cx="5945505" cy="3724275"/>
          </a:xfrm>
          <a:prstGeom prst="rect">
            <a:avLst/>
          </a:prstGeom>
          <a:noFill/>
          <a:ln>
            <a:solidFill>
              <a:schemeClr val="tx1"/>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FB2DFF96-8C59-4787-8FBE-19118F0418CB}"/>
              </a:ext>
            </a:extLst>
          </p:cNvPr>
          <p:cNvSpPr txBox="1"/>
          <p:nvPr/>
        </p:nvSpPr>
        <p:spPr>
          <a:xfrm>
            <a:off x="401955" y="1902886"/>
            <a:ext cx="5945505" cy="3416320"/>
          </a:xfrm>
          <a:prstGeom prst="rect">
            <a:avLst/>
          </a:prstGeom>
          <a:noFill/>
        </p:spPr>
        <p:txBody>
          <a:bodyPr wrap="square" rtlCol="0">
            <a:spAutoFit/>
          </a:bodyPr>
          <a:lstStyle/>
          <a:p>
            <a:r>
              <a:rPr lang="en-GB" sz="2400" dirty="0"/>
              <a:t>Here are some fun facts about me:</a:t>
            </a:r>
          </a:p>
          <a:p>
            <a:r>
              <a:rPr lang="en-GB" sz="2400" dirty="0"/>
              <a:t>I absolutely love </a:t>
            </a:r>
            <a:r>
              <a:rPr lang="en-GB" sz="2400" dirty="0" smtClean="0"/>
              <a:t>animals! I </a:t>
            </a:r>
            <a:r>
              <a:rPr lang="en-GB" sz="2400" dirty="0"/>
              <a:t>enjoy </a:t>
            </a:r>
            <a:r>
              <a:rPr lang="en-GB" sz="2400" dirty="0" smtClean="0"/>
              <a:t>reading </a:t>
            </a:r>
            <a:r>
              <a:rPr lang="en-GB" sz="2400" dirty="0"/>
              <a:t>and I</a:t>
            </a:r>
            <a:r>
              <a:rPr lang="en-GB" sz="2400" dirty="0" smtClean="0"/>
              <a:t> make sure I do it every day, normally before I go to sleep. I also love being outdoors and I make sure I go for a walk or even sit outside and read a few times a week. I have a fear of sharks but lucky I am not likely to meet one in Scotland! One of the other things I enjoy is socialising with my friends and </a:t>
            </a:r>
            <a:r>
              <a:rPr lang="en-GB" sz="2400" dirty="0" smtClean="0"/>
              <a:t>family!  </a:t>
            </a:r>
            <a:endParaRPr lang="en-GB" sz="2400" dirty="0"/>
          </a:p>
        </p:txBody>
      </p:sp>
      <p:sp>
        <p:nvSpPr>
          <p:cNvPr id="22" name="Rectangle 21">
            <a:extLst>
              <a:ext uri="{FF2B5EF4-FFF2-40B4-BE49-F238E27FC236}">
                <a16:creationId xmlns:a16="http://schemas.microsoft.com/office/drawing/2014/main" id="{99F0402E-CC26-41E0-9B5F-B67FFD223497}"/>
              </a:ext>
            </a:extLst>
          </p:cNvPr>
          <p:cNvSpPr/>
          <p:nvPr/>
        </p:nvSpPr>
        <p:spPr>
          <a:xfrm>
            <a:off x="10953750" y="3362325"/>
            <a:ext cx="904875"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BB54399-50BE-4DBF-8F27-3A7532C23518}"/>
              </a:ext>
            </a:extLst>
          </p:cNvPr>
          <p:cNvSpPr/>
          <p:nvPr/>
        </p:nvSpPr>
        <p:spPr>
          <a:xfrm>
            <a:off x="10967084" y="3990975"/>
            <a:ext cx="904875"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D0E01B4B-8DBB-44B3-92B7-12356FC75D19}"/>
              </a:ext>
            </a:extLst>
          </p:cNvPr>
          <p:cNvSpPr/>
          <p:nvPr/>
        </p:nvSpPr>
        <p:spPr>
          <a:xfrm>
            <a:off x="10928985" y="5867400"/>
            <a:ext cx="904875"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9AAAAB9-5924-40AA-B754-F0E0861A6C13}"/>
              </a:ext>
            </a:extLst>
          </p:cNvPr>
          <p:cNvSpPr/>
          <p:nvPr/>
        </p:nvSpPr>
        <p:spPr>
          <a:xfrm>
            <a:off x="10948035" y="4638675"/>
            <a:ext cx="904875"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74EED167-0EE0-4607-8923-8BF61140323F}"/>
              </a:ext>
            </a:extLst>
          </p:cNvPr>
          <p:cNvSpPr/>
          <p:nvPr/>
        </p:nvSpPr>
        <p:spPr>
          <a:xfrm>
            <a:off x="10948987" y="5286375"/>
            <a:ext cx="904875" cy="46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C84905A-FB89-4276-8C12-768E85779793}"/>
              </a:ext>
            </a:extLst>
          </p:cNvPr>
          <p:cNvSpPr txBox="1"/>
          <p:nvPr/>
        </p:nvSpPr>
        <p:spPr>
          <a:xfrm>
            <a:off x="10928985" y="3383577"/>
            <a:ext cx="923925" cy="461665"/>
          </a:xfrm>
          <a:prstGeom prst="rect">
            <a:avLst/>
          </a:prstGeom>
          <a:noFill/>
        </p:spPr>
        <p:txBody>
          <a:bodyPr wrap="square" rtlCol="0">
            <a:spAutoFit/>
          </a:bodyPr>
          <a:lstStyle/>
          <a:p>
            <a:pPr algn="ctr"/>
            <a:r>
              <a:rPr lang="en-GB" sz="2400" b="1" dirty="0"/>
              <a:t>100%</a:t>
            </a:r>
          </a:p>
        </p:txBody>
      </p:sp>
      <p:sp>
        <p:nvSpPr>
          <p:cNvPr id="29" name="TextBox 28">
            <a:extLst>
              <a:ext uri="{FF2B5EF4-FFF2-40B4-BE49-F238E27FC236}">
                <a16:creationId xmlns:a16="http://schemas.microsoft.com/office/drawing/2014/main" id="{276BF56C-9EF6-4189-9F46-400249F446E1}"/>
              </a:ext>
            </a:extLst>
          </p:cNvPr>
          <p:cNvSpPr txBox="1"/>
          <p:nvPr/>
        </p:nvSpPr>
        <p:spPr>
          <a:xfrm>
            <a:off x="10928985" y="5274290"/>
            <a:ext cx="885826" cy="461665"/>
          </a:xfrm>
          <a:prstGeom prst="rect">
            <a:avLst/>
          </a:prstGeom>
          <a:noFill/>
        </p:spPr>
        <p:txBody>
          <a:bodyPr wrap="square" rtlCol="0">
            <a:spAutoFit/>
          </a:bodyPr>
          <a:lstStyle/>
          <a:p>
            <a:pPr algn="ctr"/>
            <a:r>
              <a:rPr lang="en-GB" sz="2400" b="1" dirty="0"/>
              <a:t>1%</a:t>
            </a:r>
          </a:p>
        </p:txBody>
      </p:sp>
      <p:sp>
        <p:nvSpPr>
          <p:cNvPr id="30" name="TextBox 29">
            <a:extLst>
              <a:ext uri="{FF2B5EF4-FFF2-40B4-BE49-F238E27FC236}">
                <a16:creationId xmlns:a16="http://schemas.microsoft.com/office/drawing/2014/main" id="{278E29F6-5154-4BAD-9961-1F662A3085CA}"/>
              </a:ext>
            </a:extLst>
          </p:cNvPr>
          <p:cNvSpPr txBox="1"/>
          <p:nvPr/>
        </p:nvSpPr>
        <p:spPr>
          <a:xfrm>
            <a:off x="10916285" y="3976032"/>
            <a:ext cx="885826" cy="461665"/>
          </a:xfrm>
          <a:prstGeom prst="rect">
            <a:avLst/>
          </a:prstGeom>
          <a:noFill/>
        </p:spPr>
        <p:txBody>
          <a:bodyPr wrap="square" rtlCol="0">
            <a:spAutoFit/>
          </a:bodyPr>
          <a:lstStyle/>
          <a:p>
            <a:pPr algn="ctr"/>
            <a:r>
              <a:rPr lang="en-GB" sz="2400" b="1" dirty="0"/>
              <a:t>75%</a:t>
            </a:r>
          </a:p>
        </p:txBody>
      </p:sp>
      <p:sp>
        <p:nvSpPr>
          <p:cNvPr id="31" name="TextBox 30">
            <a:extLst>
              <a:ext uri="{FF2B5EF4-FFF2-40B4-BE49-F238E27FC236}">
                <a16:creationId xmlns:a16="http://schemas.microsoft.com/office/drawing/2014/main" id="{AFFF3468-BEA4-4551-9900-CFD867A10C71}"/>
              </a:ext>
            </a:extLst>
          </p:cNvPr>
          <p:cNvSpPr txBox="1"/>
          <p:nvPr/>
        </p:nvSpPr>
        <p:spPr>
          <a:xfrm>
            <a:off x="10928985" y="4621530"/>
            <a:ext cx="885826" cy="461665"/>
          </a:xfrm>
          <a:prstGeom prst="rect">
            <a:avLst/>
          </a:prstGeom>
          <a:noFill/>
        </p:spPr>
        <p:txBody>
          <a:bodyPr wrap="square" rtlCol="0">
            <a:spAutoFit/>
          </a:bodyPr>
          <a:lstStyle/>
          <a:p>
            <a:pPr algn="ctr"/>
            <a:r>
              <a:rPr lang="en-GB" sz="2400" b="1" dirty="0"/>
              <a:t>80%</a:t>
            </a:r>
          </a:p>
        </p:txBody>
      </p:sp>
      <p:sp>
        <p:nvSpPr>
          <p:cNvPr id="28" name="TextBox 27">
            <a:extLst>
              <a:ext uri="{FF2B5EF4-FFF2-40B4-BE49-F238E27FC236}">
                <a16:creationId xmlns:a16="http://schemas.microsoft.com/office/drawing/2014/main" id="{C3289344-0EB4-4D9B-B09A-30A661C4AFB9}"/>
              </a:ext>
            </a:extLst>
          </p:cNvPr>
          <p:cNvSpPr txBox="1"/>
          <p:nvPr/>
        </p:nvSpPr>
        <p:spPr>
          <a:xfrm>
            <a:off x="6848475" y="5867400"/>
            <a:ext cx="4067810" cy="461665"/>
          </a:xfrm>
          <a:prstGeom prst="rect">
            <a:avLst/>
          </a:prstGeom>
          <a:noFill/>
        </p:spPr>
        <p:txBody>
          <a:bodyPr wrap="square" rtlCol="0">
            <a:spAutoFit/>
          </a:bodyPr>
          <a:lstStyle/>
          <a:p>
            <a:r>
              <a:rPr lang="en-GB" sz="2400" b="1" dirty="0" smtClean="0"/>
              <a:t>Friends and family </a:t>
            </a:r>
            <a:endParaRPr lang="en-GB" sz="2400" b="1" dirty="0"/>
          </a:p>
        </p:txBody>
      </p:sp>
      <p:sp>
        <p:nvSpPr>
          <p:cNvPr id="32" name="TextBox 31">
            <a:extLst>
              <a:ext uri="{FF2B5EF4-FFF2-40B4-BE49-F238E27FC236}">
                <a16:creationId xmlns:a16="http://schemas.microsoft.com/office/drawing/2014/main" id="{E9277796-7B31-453B-955C-9594469D0095}"/>
              </a:ext>
            </a:extLst>
          </p:cNvPr>
          <p:cNvSpPr txBox="1"/>
          <p:nvPr/>
        </p:nvSpPr>
        <p:spPr>
          <a:xfrm>
            <a:off x="10928985" y="5879485"/>
            <a:ext cx="885826" cy="461665"/>
          </a:xfrm>
          <a:prstGeom prst="rect">
            <a:avLst/>
          </a:prstGeom>
          <a:noFill/>
        </p:spPr>
        <p:txBody>
          <a:bodyPr wrap="square" rtlCol="0">
            <a:spAutoFit/>
          </a:bodyPr>
          <a:lstStyle/>
          <a:p>
            <a:pPr algn="ctr"/>
            <a:r>
              <a:rPr lang="en-GB" sz="2400" b="1" dirty="0"/>
              <a:t>70%</a:t>
            </a:r>
          </a:p>
        </p:txBody>
      </p:sp>
    </p:spTree>
    <p:extLst>
      <p:ext uri="{BB962C8B-B14F-4D97-AF65-F5344CB8AC3E}">
        <p14:creationId xmlns:p14="http://schemas.microsoft.com/office/powerpoint/2010/main" val="570387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0">
            <a:extLst>
              <a:ext uri="{FF2B5EF4-FFF2-40B4-BE49-F238E27FC236}">
                <a16:creationId xmlns:a16="http://schemas.microsoft.com/office/drawing/2014/main" id="{EEA869E1-F851-4A52-92F5-77E592B76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12">
            <a:extLst>
              <a:ext uri="{FF2B5EF4-FFF2-40B4-BE49-F238E27FC236}">
                <a16:creationId xmlns:a16="http://schemas.microsoft.com/office/drawing/2014/main" id="{B083AD55-8296-44BD-8E14-DD2DDBC351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14">
            <a:extLst>
              <a:ext uri="{FF2B5EF4-FFF2-40B4-BE49-F238E27FC236}">
                <a16:creationId xmlns:a16="http://schemas.microsoft.com/office/drawing/2014/main" id="{2BF46B26-15FC-4C5A-94FA-AE9ED64B5C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6">
            <a:extLst>
              <a:ext uri="{FF2B5EF4-FFF2-40B4-BE49-F238E27FC236}">
                <a16:creationId xmlns:a16="http://schemas.microsoft.com/office/drawing/2014/main" id="{912F6065-5345-44BD-B66E-5487CCD7A9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8">
            <a:extLst>
              <a:ext uri="{FF2B5EF4-FFF2-40B4-BE49-F238E27FC236}">
                <a16:creationId xmlns:a16="http://schemas.microsoft.com/office/drawing/2014/main" id="{E7ABCFA2-55B0-438C-A39A-637FFC624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0">
            <a:extLst>
              <a:ext uri="{FF2B5EF4-FFF2-40B4-BE49-F238E27FC236}">
                <a16:creationId xmlns:a16="http://schemas.microsoft.com/office/drawing/2014/main" id="{1BD2C934-710E-4E0E-9ED4-03F07E019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Rectangle 4">
            <a:extLst>
              <a:ext uri="{FF2B5EF4-FFF2-40B4-BE49-F238E27FC236}">
                <a16:creationId xmlns:a16="http://schemas.microsoft.com/office/drawing/2014/main" id="{8A477B78-5B2A-438B-ADF9-BBB3A9C18865}"/>
              </a:ext>
            </a:extLst>
          </p:cNvPr>
          <p:cNvSpPr/>
          <p:nvPr/>
        </p:nvSpPr>
        <p:spPr>
          <a:xfrm>
            <a:off x="485695" y="1474969"/>
            <a:ext cx="3026558" cy="1868760"/>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3600" cap="all">
                <a:ln w="12700">
                  <a:solidFill>
                    <a:schemeClr val="tx2">
                      <a:lumMod val="75000"/>
                    </a:schemeClr>
                  </a:solidFill>
                  <a:prstDash val="solid"/>
                </a:ln>
                <a:latin typeface="+mj-lt"/>
                <a:ea typeface="+mj-ea"/>
                <a:cs typeface="+mj-cs"/>
              </a:rPr>
              <a:t>Entry and Exit</a:t>
            </a:r>
            <a:endParaRPr lang="en-US" sz="3600" cap="all" spc="0">
              <a:ln w="12700">
                <a:solidFill>
                  <a:schemeClr val="tx2">
                    <a:lumMod val="75000"/>
                  </a:schemeClr>
                </a:solidFill>
                <a:prstDash val="solid"/>
              </a:ln>
              <a:latin typeface="+mj-lt"/>
              <a:ea typeface="+mj-ea"/>
              <a:cs typeface="+mj-cs"/>
            </a:endParaRPr>
          </a:p>
        </p:txBody>
      </p:sp>
      <p:cxnSp>
        <p:nvCxnSpPr>
          <p:cNvPr id="42" name="Straight Connector 22">
            <a:extLst>
              <a:ext uri="{FF2B5EF4-FFF2-40B4-BE49-F238E27FC236}">
                <a16:creationId xmlns:a16="http://schemas.microsoft.com/office/drawing/2014/main" id="{0AD0F4F3-8F5C-421F-9FC1-DB3ED0BF61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337CD489-A723-4C49-8244-CB352876BE20}"/>
              </a:ext>
            </a:extLst>
          </p:cNvPr>
          <p:cNvPicPr>
            <a:picLocks noChangeAspect="1"/>
          </p:cNvPicPr>
          <p:nvPr/>
        </p:nvPicPr>
        <p:blipFill>
          <a:blip r:embed="rId3"/>
          <a:stretch>
            <a:fillRect/>
          </a:stretch>
        </p:blipFill>
        <p:spPr>
          <a:xfrm>
            <a:off x="8087772" y="462250"/>
            <a:ext cx="3874043" cy="5165390"/>
          </a:xfrm>
          <a:prstGeom prst="rect">
            <a:avLst/>
          </a:prstGeom>
        </p:spPr>
      </p:pic>
      <p:pic>
        <p:nvPicPr>
          <p:cNvPr id="3" name="Picture 2">
            <a:extLst>
              <a:ext uri="{FF2B5EF4-FFF2-40B4-BE49-F238E27FC236}">
                <a16:creationId xmlns:a16="http://schemas.microsoft.com/office/drawing/2014/main" id="{53D9D882-3A9D-4BDD-86E4-3F813E21329A}"/>
              </a:ext>
            </a:extLst>
          </p:cNvPr>
          <p:cNvPicPr>
            <a:picLocks noChangeAspect="1"/>
          </p:cNvPicPr>
          <p:nvPr/>
        </p:nvPicPr>
        <p:blipFill>
          <a:blip r:embed="rId4"/>
          <a:stretch>
            <a:fillRect/>
          </a:stretch>
        </p:blipFill>
        <p:spPr>
          <a:xfrm>
            <a:off x="3810000" y="496455"/>
            <a:ext cx="3874044" cy="5131185"/>
          </a:xfrm>
          <a:prstGeom prst="rect">
            <a:avLst/>
          </a:prstGeom>
        </p:spPr>
      </p:pic>
      <p:pic>
        <p:nvPicPr>
          <p:cNvPr id="43" name="Picture 24">
            <a:extLst>
              <a:ext uri="{FF2B5EF4-FFF2-40B4-BE49-F238E27FC236}">
                <a16:creationId xmlns:a16="http://schemas.microsoft.com/office/drawing/2014/main" id="{B0A40572-62E5-460B-AD24-B6628527ACB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26">
            <a:extLst>
              <a:ext uri="{FF2B5EF4-FFF2-40B4-BE49-F238E27FC236}">
                <a16:creationId xmlns:a16="http://schemas.microsoft.com/office/drawing/2014/main" id="{F1D872D4-D7E5-4CD8-9DAC-2BC612F08E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7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477B78-5B2A-438B-ADF9-BBB3A9C18865}"/>
              </a:ext>
            </a:extLst>
          </p:cNvPr>
          <p:cNvSpPr/>
          <p:nvPr/>
        </p:nvSpPr>
        <p:spPr>
          <a:xfrm>
            <a:off x="1028700" y="-261641"/>
            <a:ext cx="10086975" cy="1107996"/>
          </a:xfrm>
          <a:prstGeom prst="rect">
            <a:avLst/>
          </a:prstGeom>
          <a:noFill/>
        </p:spPr>
        <p:txBody>
          <a:bodyPr wrap="square" lIns="91440" tIns="45720" rIns="91440" bIns="45720">
            <a:spAutoFit/>
          </a:bodyPr>
          <a:lstStyle/>
          <a:p>
            <a:pPr algn="ctr"/>
            <a:r>
              <a:rPr lang="en-US" sz="6600" b="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Uniform</a:t>
            </a:r>
            <a:r>
              <a:rPr lang="en-U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p:txBody>
      </p:sp>
      <p:sp>
        <p:nvSpPr>
          <p:cNvPr id="2" name="TextBox 1">
            <a:extLst>
              <a:ext uri="{FF2B5EF4-FFF2-40B4-BE49-F238E27FC236}">
                <a16:creationId xmlns:a16="http://schemas.microsoft.com/office/drawing/2014/main" id="{9E1D905B-E14E-48FC-9BA8-0F2CB0108D66}"/>
              </a:ext>
            </a:extLst>
          </p:cNvPr>
          <p:cNvSpPr txBox="1"/>
          <p:nvPr/>
        </p:nvSpPr>
        <p:spPr>
          <a:xfrm>
            <a:off x="117722" y="1774005"/>
            <a:ext cx="4104658" cy="4339650"/>
          </a:xfrm>
          <a:prstGeom prst="rect">
            <a:avLst/>
          </a:prstGeom>
          <a:noFill/>
          <a:ln>
            <a:solidFill>
              <a:schemeClr val="tx1"/>
            </a:solidFill>
          </a:ln>
        </p:spPr>
        <p:txBody>
          <a:bodyPr wrap="square" rtlCol="0">
            <a:spAutoFit/>
          </a:bodyPr>
          <a:lstStyle/>
          <a:p>
            <a:pPr marL="342900" indent="-342900" algn="l" fontAlgn="base">
              <a:buFont typeface="Arial" panose="020B0604020202020204" pitchFamily="34" charset="0"/>
              <a:buChar char="•"/>
            </a:pPr>
            <a:r>
              <a:rPr lang="en-GB" sz="2400" b="1" i="0" u="sng" dirty="0">
                <a:solidFill>
                  <a:srgbClr val="002060"/>
                </a:solidFill>
                <a:effectLst/>
                <a:latin typeface="Lato"/>
              </a:rPr>
              <a:t>Boys</a:t>
            </a:r>
            <a:r>
              <a:rPr lang="en-GB" sz="2400" b="1" i="0" dirty="0">
                <a:solidFill>
                  <a:srgbClr val="002060"/>
                </a:solidFill>
                <a:effectLst/>
                <a:latin typeface="Lato"/>
              </a:rPr>
              <a:t>: grey trousers/shorts</a:t>
            </a:r>
          </a:p>
          <a:p>
            <a:pPr algn="l" fontAlgn="base"/>
            <a:endParaRPr lang="en-GB" b="1" i="0" dirty="0">
              <a:solidFill>
                <a:srgbClr val="002060"/>
              </a:solidFill>
              <a:effectLst/>
              <a:latin typeface="Lato"/>
            </a:endParaRPr>
          </a:p>
          <a:p>
            <a:pPr marL="342900" indent="-342900" algn="l" fontAlgn="base">
              <a:buFont typeface="Arial" panose="020B0604020202020204" pitchFamily="34" charset="0"/>
              <a:buChar char="•"/>
            </a:pPr>
            <a:r>
              <a:rPr lang="en-GB" sz="2400" b="1" i="0" u="sng" dirty="0">
                <a:solidFill>
                  <a:srgbClr val="002060"/>
                </a:solidFill>
                <a:effectLst/>
                <a:latin typeface="Lato"/>
              </a:rPr>
              <a:t>Girls</a:t>
            </a:r>
            <a:r>
              <a:rPr lang="en-GB" sz="2400" b="1" i="0" dirty="0">
                <a:solidFill>
                  <a:srgbClr val="002060"/>
                </a:solidFill>
                <a:effectLst/>
                <a:latin typeface="Lato"/>
              </a:rPr>
              <a:t>: grey pinafore/skirt or tartan pinafore/kilt or blue summer dress</a:t>
            </a:r>
          </a:p>
          <a:p>
            <a:pPr algn="l" fontAlgn="base"/>
            <a:endParaRPr lang="en-GB" b="1" i="0" dirty="0">
              <a:solidFill>
                <a:srgbClr val="002060"/>
              </a:solidFill>
              <a:effectLst/>
              <a:latin typeface="Lato"/>
            </a:endParaRPr>
          </a:p>
          <a:p>
            <a:pPr marL="342900" indent="-342900" algn="l" fontAlgn="base">
              <a:buFont typeface="Arial" panose="020B0604020202020204" pitchFamily="34" charset="0"/>
              <a:buChar char="•"/>
            </a:pPr>
            <a:r>
              <a:rPr lang="en-GB" sz="2400" b="1" i="0" u="sng" dirty="0">
                <a:solidFill>
                  <a:srgbClr val="002060"/>
                </a:solidFill>
                <a:effectLst/>
                <a:latin typeface="Lato"/>
              </a:rPr>
              <a:t>Boys &amp; Girls</a:t>
            </a:r>
            <a:r>
              <a:rPr lang="en-GB" sz="2400" b="1" i="0" dirty="0">
                <a:solidFill>
                  <a:srgbClr val="002060"/>
                </a:solidFill>
                <a:effectLst/>
                <a:latin typeface="Lato"/>
              </a:rPr>
              <a:t>: white shirt and school tie, navy school (or plain) sweatshirt/ sweater/ cardigan/ fleece.</a:t>
            </a:r>
          </a:p>
        </p:txBody>
      </p:sp>
      <p:sp>
        <p:nvSpPr>
          <p:cNvPr id="7" name="Rectangle 6">
            <a:extLst>
              <a:ext uri="{FF2B5EF4-FFF2-40B4-BE49-F238E27FC236}">
                <a16:creationId xmlns:a16="http://schemas.microsoft.com/office/drawing/2014/main" id="{EE481D54-2B02-4840-93ED-B6E35AB1D4C3}"/>
              </a:ext>
            </a:extLst>
          </p:cNvPr>
          <p:cNvSpPr/>
          <p:nvPr/>
        </p:nvSpPr>
        <p:spPr>
          <a:xfrm>
            <a:off x="-114299" y="292357"/>
            <a:ext cx="4443076" cy="1446550"/>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Full school </a:t>
            </a:r>
          </a:p>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uniform </a:t>
            </a:r>
          </a:p>
        </p:txBody>
      </p:sp>
      <p:sp>
        <p:nvSpPr>
          <p:cNvPr id="8" name="Rectangle 7">
            <a:extLst>
              <a:ext uri="{FF2B5EF4-FFF2-40B4-BE49-F238E27FC236}">
                <a16:creationId xmlns:a16="http://schemas.microsoft.com/office/drawing/2014/main" id="{4A2D8A3D-523D-42A2-9B06-EB5C410D3F80}"/>
              </a:ext>
            </a:extLst>
          </p:cNvPr>
          <p:cNvSpPr/>
          <p:nvPr/>
        </p:nvSpPr>
        <p:spPr>
          <a:xfrm>
            <a:off x="7863224" y="267701"/>
            <a:ext cx="4443076" cy="1600438"/>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4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a:t>
            </a: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elaxed school </a:t>
            </a:r>
          </a:p>
          <a:p>
            <a:pPr algn="ctr"/>
            <a:r>
              <a:rPr lang="en-US" sz="4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uniform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TextBox 8">
            <a:extLst>
              <a:ext uri="{FF2B5EF4-FFF2-40B4-BE49-F238E27FC236}">
                <a16:creationId xmlns:a16="http://schemas.microsoft.com/office/drawing/2014/main" id="{7DEEA65A-1FCD-44D7-91C7-08A5DBF1F85D}"/>
              </a:ext>
            </a:extLst>
          </p:cNvPr>
          <p:cNvSpPr txBox="1"/>
          <p:nvPr/>
        </p:nvSpPr>
        <p:spPr>
          <a:xfrm>
            <a:off x="7715250" y="1949942"/>
            <a:ext cx="4359028" cy="2677656"/>
          </a:xfrm>
          <a:prstGeom prst="rect">
            <a:avLst/>
          </a:prstGeom>
          <a:noFill/>
          <a:ln>
            <a:solidFill>
              <a:schemeClr val="tx1"/>
            </a:solidFill>
          </a:ln>
        </p:spPr>
        <p:txBody>
          <a:bodyPr wrap="square" rtlCol="0">
            <a:spAutoFit/>
          </a:bodyPr>
          <a:lstStyle/>
          <a:p>
            <a:pPr algn="l" fontAlgn="base">
              <a:buFont typeface="Arial" panose="020B0604020202020204" pitchFamily="34" charset="0"/>
              <a:buChar char="•"/>
            </a:pPr>
            <a:r>
              <a:rPr lang="en-GB" sz="2400" b="1" dirty="0">
                <a:solidFill>
                  <a:srgbClr val="002060"/>
                </a:solidFill>
                <a:latin typeface="Lato"/>
              </a:rPr>
              <a:t>N</a:t>
            </a:r>
            <a:r>
              <a:rPr lang="en-GB" sz="2400" b="1" i="0" dirty="0">
                <a:solidFill>
                  <a:srgbClr val="002060"/>
                </a:solidFill>
                <a:effectLst/>
                <a:latin typeface="Lato"/>
              </a:rPr>
              <a:t>avy leggings/joggers     (no branded items).</a:t>
            </a:r>
          </a:p>
          <a:p>
            <a:pPr algn="l" fontAlgn="base"/>
            <a:endParaRPr lang="en-GB" sz="2400" b="1" i="0" dirty="0">
              <a:solidFill>
                <a:srgbClr val="002060"/>
              </a:solidFill>
              <a:effectLst/>
              <a:latin typeface="Lato"/>
            </a:endParaRPr>
          </a:p>
          <a:p>
            <a:pPr algn="l" fontAlgn="base">
              <a:buFont typeface="Arial" panose="020B0604020202020204" pitchFamily="34" charset="0"/>
              <a:buChar char="•"/>
            </a:pPr>
            <a:r>
              <a:rPr lang="en-GB" sz="2400" b="1" dirty="0">
                <a:solidFill>
                  <a:srgbClr val="002060"/>
                </a:solidFill>
                <a:latin typeface="Lato"/>
              </a:rPr>
              <a:t>W</a:t>
            </a:r>
            <a:r>
              <a:rPr lang="en-GB" sz="2400" b="1" i="0" dirty="0">
                <a:solidFill>
                  <a:srgbClr val="002060"/>
                </a:solidFill>
                <a:effectLst/>
                <a:latin typeface="Lato"/>
              </a:rPr>
              <a:t>hite polo shirt (with or without the school badge)</a:t>
            </a:r>
          </a:p>
          <a:p>
            <a:pPr algn="l" fontAlgn="base">
              <a:buFont typeface="Arial" panose="020B0604020202020204" pitchFamily="34" charset="0"/>
              <a:buChar char="•"/>
            </a:pPr>
            <a:r>
              <a:rPr lang="en-GB" sz="2400" b="1" dirty="0">
                <a:solidFill>
                  <a:srgbClr val="002060"/>
                </a:solidFill>
                <a:latin typeface="Lato"/>
              </a:rPr>
              <a:t>N</a:t>
            </a:r>
            <a:r>
              <a:rPr lang="en-GB" sz="2400" b="1" i="0" dirty="0">
                <a:solidFill>
                  <a:srgbClr val="002060"/>
                </a:solidFill>
                <a:effectLst/>
                <a:latin typeface="Lato"/>
              </a:rPr>
              <a:t>avy school sweatshirt/ hoodie (no branded items).</a:t>
            </a:r>
          </a:p>
        </p:txBody>
      </p:sp>
      <p:pic>
        <p:nvPicPr>
          <p:cNvPr id="4098" name="Picture 2" descr="Image result for clipart school uniform">
            <a:extLst>
              <a:ext uri="{FF2B5EF4-FFF2-40B4-BE49-F238E27FC236}">
                <a16:creationId xmlns:a16="http://schemas.microsoft.com/office/drawing/2014/main" id="{07F3F370-1803-417F-BFCE-E1F448486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006" y="998755"/>
            <a:ext cx="3397619" cy="1754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32A02F0-E1D1-4CD6-8F3E-907831C04B94}"/>
              </a:ext>
            </a:extLst>
          </p:cNvPr>
          <p:cNvSpPr txBox="1"/>
          <p:nvPr/>
        </p:nvSpPr>
        <p:spPr>
          <a:xfrm>
            <a:off x="4348163" y="4600451"/>
            <a:ext cx="3319462" cy="1323439"/>
          </a:xfrm>
          <a:prstGeom prst="rect">
            <a:avLst/>
          </a:prstGeom>
          <a:noFill/>
        </p:spPr>
        <p:txBody>
          <a:bodyPr wrap="square">
            <a:spAutoFit/>
          </a:bodyPr>
          <a:lstStyle/>
          <a:p>
            <a:r>
              <a:rPr lang="en-GB" sz="2000" b="1" dirty="0">
                <a:solidFill>
                  <a:srgbClr val="FF0000"/>
                </a:solidFill>
                <a:latin typeface="Lato"/>
              </a:rPr>
              <a:t>T</a:t>
            </a:r>
            <a:r>
              <a:rPr lang="en-GB" sz="2000" b="1" i="0" dirty="0">
                <a:solidFill>
                  <a:srgbClr val="FF0000"/>
                </a:solidFill>
                <a:effectLst/>
                <a:latin typeface="Lato"/>
              </a:rPr>
              <a:t>he children will need a pair of wellies/outdoor shoes for Outdoor Learning days.</a:t>
            </a:r>
            <a:endParaRPr lang="en-GB" sz="2000" b="1" dirty="0">
              <a:solidFill>
                <a:srgbClr val="FF0000"/>
              </a:solidFill>
            </a:endParaRPr>
          </a:p>
        </p:txBody>
      </p:sp>
      <p:pic>
        <p:nvPicPr>
          <p:cNvPr id="4102" name="Picture 6" descr="Image result for clipart wellie boots">
            <a:extLst>
              <a:ext uri="{FF2B5EF4-FFF2-40B4-BE49-F238E27FC236}">
                <a16:creationId xmlns:a16="http://schemas.microsoft.com/office/drawing/2014/main" id="{8D4F10D2-86CC-4D20-AF29-45678B4EE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687" y="2833576"/>
            <a:ext cx="2389624" cy="16217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AA6E50-C037-43EC-A427-196CCA7A3301}"/>
              </a:ext>
            </a:extLst>
          </p:cNvPr>
          <p:cNvSpPr txBox="1"/>
          <p:nvPr/>
        </p:nvSpPr>
        <p:spPr>
          <a:xfrm>
            <a:off x="7715250" y="4780722"/>
            <a:ext cx="4359028" cy="1323439"/>
          </a:xfrm>
          <a:prstGeom prst="rect">
            <a:avLst/>
          </a:prstGeom>
          <a:noFill/>
          <a:ln>
            <a:solidFill>
              <a:schemeClr val="accent1"/>
            </a:solidFill>
          </a:ln>
        </p:spPr>
        <p:txBody>
          <a:bodyPr wrap="square" rtlCol="0">
            <a:spAutoFit/>
          </a:bodyPr>
          <a:lstStyle/>
          <a:p>
            <a:pPr algn="l" fontAlgn="base"/>
            <a:r>
              <a:rPr lang="en-GB" sz="2000" b="1" i="0" dirty="0">
                <a:solidFill>
                  <a:schemeClr val="tx1">
                    <a:lumMod val="95000"/>
                    <a:lumOff val="5000"/>
                  </a:schemeClr>
                </a:solidFill>
                <a:effectLst/>
                <a:latin typeface="Lato"/>
              </a:rPr>
              <a:t>The children can wear school shoes or trainers to school          (no need to buy a separate pair of indoor shoes). </a:t>
            </a:r>
            <a:endParaRPr lang="en-GB" dirty="0">
              <a:solidFill>
                <a:schemeClr val="tx1">
                  <a:lumMod val="95000"/>
                  <a:lumOff val="5000"/>
                </a:schemeClr>
              </a:solidFill>
            </a:endParaRPr>
          </a:p>
        </p:txBody>
      </p:sp>
    </p:spTree>
    <p:extLst>
      <p:ext uri="{BB962C8B-B14F-4D97-AF65-F5344CB8AC3E}">
        <p14:creationId xmlns:p14="http://schemas.microsoft.com/office/powerpoint/2010/main" val="219813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79EBEC-327D-455A-BA1A-B350AFF078E2}"/>
              </a:ext>
            </a:extLst>
          </p:cNvPr>
          <p:cNvSpPr/>
          <p:nvPr/>
        </p:nvSpPr>
        <p:spPr>
          <a:xfrm>
            <a:off x="3769907" y="157459"/>
            <a:ext cx="4554943" cy="1446550"/>
          </a:xfrm>
          <a:prstGeom prst="rect">
            <a:avLst/>
          </a:prstGeom>
          <a:noFill/>
        </p:spPr>
        <p:txBody>
          <a:bodyPr wrap="square" lIns="91440" tIns="45720" rIns="91440" bIns="45720">
            <a:spAutoFit/>
          </a:bodyPr>
          <a:lstStyle/>
          <a:p>
            <a:pPr algn="ctr"/>
            <a:r>
              <a:rPr lang="en-US" sz="8800" b="1" spc="50" dirty="0">
                <a:ln w="9525" cmpd="sng">
                  <a:solidFill>
                    <a:schemeClr val="accent1"/>
                  </a:solidFill>
                  <a:prstDash val="solid"/>
                </a:ln>
                <a:solidFill>
                  <a:srgbClr val="70AD47">
                    <a:tint val="1000"/>
                  </a:srgbClr>
                </a:solidFill>
                <a:effectLst>
                  <a:glow rad="38100">
                    <a:schemeClr val="accent1">
                      <a:alpha val="40000"/>
                    </a:schemeClr>
                  </a:glow>
                </a:effectLst>
              </a:rPr>
              <a:t>August</a:t>
            </a:r>
            <a:endParaRPr lang="en-US" sz="8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8B2AD198-3A2B-4AB0-A4C1-AB9A261FFB7E}"/>
              </a:ext>
            </a:extLst>
          </p:cNvPr>
          <p:cNvSpPr/>
          <p:nvPr/>
        </p:nvSpPr>
        <p:spPr>
          <a:xfrm>
            <a:off x="2452214" y="2136338"/>
            <a:ext cx="7287572" cy="2862322"/>
          </a:xfrm>
          <a:prstGeom prst="rect">
            <a:avLst/>
          </a:prstGeom>
          <a:noFill/>
        </p:spPr>
        <p:txBody>
          <a:bodyPr wrap="none" lIns="91440" tIns="45720" rIns="91440" bIns="45720">
            <a:spAutoFit/>
          </a:bodyPr>
          <a:lstStyle/>
          <a:p>
            <a:pPr algn="ctr"/>
            <a:r>
              <a:rPr lang="en-US" sz="6000" b="1" cap="none" spc="0" dirty="0" smtClean="0">
                <a:ln w="12700" cmpd="sng">
                  <a:solidFill>
                    <a:schemeClr val="accent4"/>
                  </a:solidFill>
                  <a:prstDash val="solid"/>
                </a:ln>
                <a:solidFill>
                  <a:srgbClr val="002060"/>
                </a:solidFill>
                <a:effectLst/>
              </a:rPr>
              <a:t>P3</a:t>
            </a:r>
            <a:endParaRPr lang="en-US" sz="6000" b="1" cap="none" spc="0" dirty="0">
              <a:ln w="12700" cmpd="sng">
                <a:solidFill>
                  <a:schemeClr val="accent4"/>
                </a:solidFill>
                <a:prstDash val="solid"/>
              </a:ln>
              <a:solidFill>
                <a:srgbClr val="002060"/>
              </a:solidFill>
              <a:effectLst/>
            </a:endParaRPr>
          </a:p>
          <a:p>
            <a:pPr algn="ctr"/>
            <a:r>
              <a:rPr lang="en-US" sz="6000" b="1" dirty="0">
                <a:ln w="12700" cmpd="sng">
                  <a:solidFill>
                    <a:schemeClr val="accent4"/>
                  </a:solidFill>
                  <a:prstDash val="solid"/>
                </a:ln>
                <a:solidFill>
                  <a:srgbClr val="002060"/>
                </a:solidFill>
              </a:rPr>
              <a:t>Start Time: </a:t>
            </a:r>
            <a:r>
              <a:rPr lang="en-US" sz="6000" b="1" dirty="0" smtClean="0">
                <a:ln w="12700" cmpd="sng">
                  <a:solidFill>
                    <a:schemeClr val="accent4"/>
                  </a:solidFill>
                  <a:prstDash val="solid"/>
                </a:ln>
                <a:solidFill>
                  <a:srgbClr val="002060"/>
                </a:solidFill>
              </a:rPr>
              <a:t>9.00am</a:t>
            </a:r>
            <a:endParaRPr lang="en-US" sz="6000" b="1" dirty="0">
              <a:ln w="12700" cmpd="sng">
                <a:solidFill>
                  <a:schemeClr val="accent4"/>
                </a:solidFill>
                <a:prstDash val="solid"/>
              </a:ln>
              <a:solidFill>
                <a:srgbClr val="002060"/>
              </a:solidFill>
            </a:endParaRPr>
          </a:p>
          <a:p>
            <a:pPr algn="ctr"/>
            <a:r>
              <a:rPr lang="en-US" sz="6000" b="1" cap="none" spc="0" dirty="0">
                <a:ln w="12700" cmpd="sng">
                  <a:solidFill>
                    <a:schemeClr val="accent4"/>
                  </a:solidFill>
                  <a:prstDash val="solid"/>
                </a:ln>
                <a:solidFill>
                  <a:srgbClr val="002060"/>
                </a:solidFill>
                <a:effectLst/>
              </a:rPr>
              <a:t>Finish Time: </a:t>
            </a:r>
            <a:r>
              <a:rPr lang="en-US" sz="6000" b="1" dirty="0" smtClean="0">
                <a:ln w="12700" cmpd="sng">
                  <a:solidFill>
                    <a:schemeClr val="accent4"/>
                  </a:solidFill>
                  <a:prstDash val="solid"/>
                </a:ln>
                <a:solidFill>
                  <a:srgbClr val="002060"/>
                </a:solidFill>
              </a:rPr>
              <a:t>3.00am</a:t>
            </a:r>
            <a:endParaRPr lang="en-US" sz="6000" b="1" cap="none" spc="0" dirty="0">
              <a:ln w="12700" cmpd="sng">
                <a:solidFill>
                  <a:schemeClr val="accent4"/>
                </a:solidFill>
                <a:prstDash val="solid"/>
              </a:ln>
              <a:solidFill>
                <a:srgbClr val="002060"/>
              </a:solidFill>
              <a:effectLst/>
            </a:endParaRPr>
          </a:p>
        </p:txBody>
      </p:sp>
    </p:spTree>
    <p:extLst>
      <p:ext uri="{BB962C8B-B14F-4D97-AF65-F5344CB8AC3E}">
        <p14:creationId xmlns:p14="http://schemas.microsoft.com/office/powerpoint/2010/main" val="97691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E4E4D7-CBCD-49D2-B887-7B0957EB3455}"/>
              </a:ext>
            </a:extLst>
          </p:cNvPr>
          <p:cNvSpPr/>
          <p:nvPr/>
        </p:nvSpPr>
        <p:spPr>
          <a:xfrm>
            <a:off x="1265190" y="208895"/>
            <a:ext cx="9661620"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rgbClr val="FF0000"/>
                </a:solidFill>
                <a:effectLst/>
              </a:rPr>
              <a:t>What to bring to school</a:t>
            </a:r>
          </a:p>
        </p:txBody>
      </p:sp>
      <p:sp>
        <p:nvSpPr>
          <p:cNvPr id="6" name="TextBox 5">
            <a:extLst>
              <a:ext uri="{FF2B5EF4-FFF2-40B4-BE49-F238E27FC236}">
                <a16:creationId xmlns:a16="http://schemas.microsoft.com/office/drawing/2014/main" id="{0E18F7A9-BAD1-434E-814E-9C4373B0C2AF}"/>
              </a:ext>
            </a:extLst>
          </p:cNvPr>
          <p:cNvSpPr txBox="1"/>
          <p:nvPr/>
        </p:nvSpPr>
        <p:spPr>
          <a:xfrm>
            <a:off x="234631" y="5006657"/>
            <a:ext cx="3338513" cy="954107"/>
          </a:xfrm>
          <a:prstGeom prst="rect">
            <a:avLst/>
          </a:prstGeom>
          <a:noFill/>
          <a:ln>
            <a:solidFill>
              <a:schemeClr val="tx1"/>
            </a:solidFill>
          </a:ln>
        </p:spPr>
        <p:txBody>
          <a:bodyPr wrap="square" rtlCol="0">
            <a:spAutoFit/>
          </a:bodyPr>
          <a:lstStyle/>
          <a:p>
            <a:pPr algn="ctr"/>
            <a:r>
              <a:rPr lang="en-GB" sz="2800" b="1" dirty="0"/>
              <a:t>A filled water bottle</a:t>
            </a:r>
          </a:p>
        </p:txBody>
      </p:sp>
      <p:pic>
        <p:nvPicPr>
          <p:cNvPr id="1026" name="Picture 2" descr="See the source image">
            <a:extLst>
              <a:ext uri="{FF2B5EF4-FFF2-40B4-BE49-F238E27FC236}">
                <a16:creationId xmlns:a16="http://schemas.microsoft.com/office/drawing/2014/main" id="{4491D214-3A1D-4454-BF6C-63D5D6D88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42" y="1713131"/>
            <a:ext cx="2158690" cy="30877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6F0A59-AAEE-474B-82F1-57A55AA960C7}"/>
              </a:ext>
            </a:extLst>
          </p:cNvPr>
          <p:cNvSpPr txBox="1"/>
          <p:nvPr/>
        </p:nvSpPr>
        <p:spPr>
          <a:xfrm>
            <a:off x="8618858" y="5006657"/>
            <a:ext cx="3338513" cy="954107"/>
          </a:xfrm>
          <a:prstGeom prst="rect">
            <a:avLst/>
          </a:prstGeom>
          <a:noFill/>
          <a:ln>
            <a:solidFill>
              <a:schemeClr val="tx1"/>
            </a:solidFill>
          </a:ln>
        </p:spPr>
        <p:txBody>
          <a:bodyPr wrap="square" rtlCol="0">
            <a:spAutoFit/>
          </a:bodyPr>
          <a:lstStyle/>
          <a:p>
            <a:pPr algn="ctr"/>
            <a:r>
              <a:rPr lang="en-GB" sz="2800" b="1" dirty="0"/>
              <a:t>A snack</a:t>
            </a:r>
          </a:p>
          <a:p>
            <a:pPr algn="ctr"/>
            <a:endParaRPr lang="en-GB" sz="2800" b="1" dirty="0"/>
          </a:p>
        </p:txBody>
      </p:sp>
      <p:pic>
        <p:nvPicPr>
          <p:cNvPr id="1028" name="Picture 4" descr="See the source image">
            <a:extLst>
              <a:ext uri="{FF2B5EF4-FFF2-40B4-BE49-F238E27FC236}">
                <a16:creationId xmlns:a16="http://schemas.microsoft.com/office/drawing/2014/main" id="{CB99482D-BE6C-4B6D-BFC4-EF4EE224D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764978"/>
            <a:ext cx="3194371" cy="27765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9177D64-B676-4FA4-87B7-4850C0A381B0}"/>
              </a:ext>
            </a:extLst>
          </p:cNvPr>
          <p:cNvSpPr txBox="1"/>
          <p:nvPr/>
        </p:nvSpPr>
        <p:spPr>
          <a:xfrm>
            <a:off x="4426743" y="4581801"/>
            <a:ext cx="3338513" cy="1384995"/>
          </a:xfrm>
          <a:prstGeom prst="rect">
            <a:avLst/>
          </a:prstGeom>
          <a:noFill/>
          <a:ln>
            <a:solidFill>
              <a:schemeClr val="tx1"/>
            </a:solidFill>
          </a:ln>
        </p:spPr>
        <p:txBody>
          <a:bodyPr wrap="square" rtlCol="0">
            <a:spAutoFit/>
          </a:bodyPr>
          <a:lstStyle/>
          <a:p>
            <a:pPr algn="ctr"/>
            <a:r>
              <a:rPr lang="en-GB" sz="2800" b="1" dirty="0"/>
              <a:t>Packed lunch or order from the school menu</a:t>
            </a:r>
          </a:p>
        </p:txBody>
      </p:sp>
      <p:pic>
        <p:nvPicPr>
          <p:cNvPr id="1034" name="Picture 10" descr="See the source image">
            <a:extLst>
              <a:ext uri="{FF2B5EF4-FFF2-40B4-BE49-F238E27FC236}">
                <a16:creationId xmlns:a16="http://schemas.microsoft.com/office/drawing/2014/main" id="{55E65D44-B12C-4678-946E-B79BC5669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611" y="1418987"/>
            <a:ext cx="3100775" cy="308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8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24BF47-4930-4A58-BFE5-4540894E6289}"/>
              </a:ext>
            </a:extLst>
          </p:cNvPr>
          <p:cNvSpPr/>
          <p:nvPr/>
        </p:nvSpPr>
        <p:spPr>
          <a:xfrm>
            <a:off x="2878188" y="205084"/>
            <a:ext cx="6303912" cy="1015663"/>
          </a:xfrm>
          <a:prstGeom prst="rect">
            <a:avLst/>
          </a:prstGeom>
          <a:noFill/>
        </p:spPr>
        <p:txBody>
          <a:bodyPr wrap="square" lIns="91440" tIns="45720" rIns="91440" bIns="45720">
            <a:spAutoFit/>
          </a:bodyPr>
          <a:lstStyle/>
          <a:p>
            <a:pPr algn="ctr"/>
            <a:r>
              <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The Curriculum</a:t>
            </a:r>
          </a:p>
        </p:txBody>
      </p:sp>
      <p:sp>
        <p:nvSpPr>
          <p:cNvPr id="6" name="TextBox 5">
            <a:extLst>
              <a:ext uri="{FF2B5EF4-FFF2-40B4-BE49-F238E27FC236}">
                <a16:creationId xmlns:a16="http://schemas.microsoft.com/office/drawing/2014/main" id="{8B94DAA5-6B12-4598-B43B-410111B8BE9D}"/>
              </a:ext>
            </a:extLst>
          </p:cNvPr>
          <p:cNvSpPr txBox="1"/>
          <p:nvPr/>
        </p:nvSpPr>
        <p:spPr>
          <a:xfrm>
            <a:off x="1143001" y="1960020"/>
            <a:ext cx="4785360" cy="584775"/>
          </a:xfrm>
          <a:prstGeom prst="rect">
            <a:avLst/>
          </a:prstGeom>
          <a:noFill/>
          <a:ln>
            <a:solidFill>
              <a:schemeClr val="tx1"/>
            </a:solidFill>
          </a:ln>
        </p:spPr>
        <p:txBody>
          <a:bodyPr wrap="square" rtlCol="0">
            <a:spAutoFit/>
          </a:bodyPr>
          <a:lstStyle/>
          <a:p>
            <a:pPr algn="ctr"/>
            <a:r>
              <a:rPr lang="en-GB" sz="3200" b="1" dirty="0">
                <a:solidFill>
                  <a:srgbClr val="00B050"/>
                </a:solidFill>
              </a:rPr>
              <a:t>Mathematics</a:t>
            </a:r>
            <a:r>
              <a:rPr lang="en-GB" dirty="0"/>
              <a:t> </a:t>
            </a:r>
          </a:p>
        </p:txBody>
      </p:sp>
      <p:sp>
        <p:nvSpPr>
          <p:cNvPr id="7" name="TextBox 6">
            <a:extLst>
              <a:ext uri="{FF2B5EF4-FFF2-40B4-BE49-F238E27FC236}">
                <a16:creationId xmlns:a16="http://schemas.microsoft.com/office/drawing/2014/main" id="{300029D2-3F4F-4CD3-9B41-983EC7EAAE4B}"/>
              </a:ext>
            </a:extLst>
          </p:cNvPr>
          <p:cNvSpPr txBox="1"/>
          <p:nvPr/>
        </p:nvSpPr>
        <p:spPr>
          <a:xfrm>
            <a:off x="6644640" y="1989980"/>
            <a:ext cx="4785360" cy="584775"/>
          </a:xfrm>
          <a:prstGeom prst="rect">
            <a:avLst/>
          </a:prstGeom>
          <a:noFill/>
          <a:ln>
            <a:solidFill>
              <a:schemeClr val="tx1"/>
            </a:solidFill>
          </a:ln>
        </p:spPr>
        <p:txBody>
          <a:bodyPr wrap="square" rtlCol="0">
            <a:spAutoFit/>
          </a:bodyPr>
          <a:lstStyle/>
          <a:p>
            <a:pPr algn="ctr"/>
            <a:r>
              <a:rPr lang="en-GB" sz="3200" b="1" dirty="0">
                <a:solidFill>
                  <a:srgbClr val="0070C0"/>
                </a:solidFill>
              </a:rPr>
              <a:t>Writing</a:t>
            </a:r>
            <a:r>
              <a:rPr lang="en-GB" dirty="0"/>
              <a:t> </a:t>
            </a:r>
          </a:p>
        </p:txBody>
      </p:sp>
      <p:sp>
        <p:nvSpPr>
          <p:cNvPr id="8" name="TextBox 7">
            <a:extLst>
              <a:ext uri="{FF2B5EF4-FFF2-40B4-BE49-F238E27FC236}">
                <a16:creationId xmlns:a16="http://schemas.microsoft.com/office/drawing/2014/main" id="{E59D2B05-F81E-4E19-957C-7F4F92F8181A}"/>
              </a:ext>
            </a:extLst>
          </p:cNvPr>
          <p:cNvSpPr txBox="1"/>
          <p:nvPr/>
        </p:nvSpPr>
        <p:spPr>
          <a:xfrm>
            <a:off x="368484" y="2695651"/>
            <a:ext cx="4785360" cy="584775"/>
          </a:xfrm>
          <a:prstGeom prst="rect">
            <a:avLst/>
          </a:prstGeom>
          <a:noFill/>
          <a:ln>
            <a:solidFill>
              <a:schemeClr val="tx1"/>
            </a:solidFill>
          </a:ln>
        </p:spPr>
        <p:txBody>
          <a:bodyPr wrap="square" rtlCol="0">
            <a:spAutoFit/>
          </a:bodyPr>
          <a:lstStyle/>
          <a:p>
            <a:pPr algn="ctr"/>
            <a:r>
              <a:rPr lang="en-GB" sz="3200" b="1" dirty="0">
                <a:solidFill>
                  <a:srgbClr val="FF0000"/>
                </a:solidFill>
              </a:rPr>
              <a:t>Reading</a:t>
            </a:r>
            <a:r>
              <a:rPr lang="en-GB" dirty="0"/>
              <a:t> </a:t>
            </a:r>
          </a:p>
        </p:txBody>
      </p:sp>
      <p:sp>
        <p:nvSpPr>
          <p:cNvPr id="9" name="TextBox 8">
            <a:extLst>
              <a:ext uri="{FF2B5EF4-FFF2-40B4-BE49-F238E27FC236}">
                <a16:creationId xmlns:a16="http://schemas.microsoft.com/office/drawing/2014/main" id="{F0D5A603-8D0B-447C-9A43-451A9D525DD2}"/>
              </a:ext>
            </a:extLst>
          </p:cNvPr>
          <p:cNvSpPr txBox="1"/>
          <p:nvPr/>
        </p:nvSpPr>
        <p:spPr>
          <a:xfrm>
            <a:off x="5472614" y="2706068"/>
            <a:ext cx="4785360" cy="584775"/>
          </a:xfrm>
          <a:prstGeom prst="rect">
            <a:avLst/>
          </a:prstGeom>
          <a:noFill/>
          <a:ln>
            <a:solidFill>
              <a:schemeClr val="tx1"/>
            </a:solidFill>
          </a:ln>
        </p:spPr>
        <p:txBody>
          <a:bodyPr wrap="square" rtlCol="0">
            <a:spAutoFit/>
          </a:bodyPr>
          <a:lstStyle/>
          <a:p>
            <a:pPr algn="ctr"/>
            <a:r>
              <a:rPr lang="en-GB" sz="3200" b="1" dirty="0">
                <a:solidFill>
                  <a:srgbClr val="FFC000"/>
                </a:solidFill>
              </a:rPr>
              <a:t>Spelling</a:t>
            </a:r>
            <a:r>
              <a:rPr lang="en-GB" dirty="0"/>
              <a:t> </a:t>
            </a:r>
          </a:p>
        </p:txBody>
      </p:sp>
      <p:sp>
        <p:nvSpPr>
          <p:cNvPr id="10" name="TextBox 9">
            <a:extLst>
              <a:ext uri="{FF2B5EF4-FFF2-40B4-BE49-F238E27FC236}">
                <a16:creationId xmlns:a16="http://schemas.microsoft.com/office/drawing/2014/main" id="{DDFBF0C2-0E19-4E73-B046-71CF55C17159}"/>
              </a:ext>
            </a:extLst>
          </p:cNvPr>
          <p:cNvSpPr txBox="1"/>
          <p:nvPr/>
        </p:nvSpPr>
        <p:spPr>
          <a:xfrm>
            <a:off x="1143001" y="3520598"/>
            <a:ext cx="4785360" cy="584775"/>
          </a:xfrm>
          <a:prstGeom prst="rect">
            <a:avLst/>
          </a:prstGeom>
          <a:noFill/>
          <a:ln>
            <a:solidFill>
              <a:schemeClr val="tx1"/>
            </a:solidFill>
          </a:ln>
        </p:spPr>
        <p:txBody>
          <a:bodyPr wrap="square" rtlCol="0">
            <a:spAutoFit/>
          </a:bodyPr>
          <a:lstStyle/>
          <a:p>
            <a:pPr algn="ctr"/>
            <a:r>
              <a:rPr lang="en-GB" sz="3200" b="1" dirty="0">
                <a:solidFill>
                  <a:schemeClr val="accent6">
                    <a:lumMod val="50000"/>
                  </a:schemeClr>
                </a:solidFill>
              </a:rPr>
              <a:t>Outdoor learning </a:t>
            </a:r>
            <a:r>
              <a:rPr lang="en-GB" dirty="0">
                <a:solidFill>
                  <a:schemeClr val="accent6">
                    <a:lumMod val="50000"/>
                  </a:schemeClr>
                </a:solidFill>
              </a:rPr>
              <a:t> </a:t>
            </a:r>
          </a:p>
        </p:txBody>
      </p:sp>
      <p:sp>
        <p:nvSpPr>
          <p:cNvPr id="11" name="TextBox 10">
            <a:extLst>
              <a:ext uri="{FF2B5EF4-FFF2-40B4-BE49-F238E27FC236}">
                <a16:creationId xmlns:a16="http://schemas.microsoft.com/office/drawing/2014/main" id="{C3B188DB-FE97-40DE-B221-5C6BBC185E14}"/>
              </a:ext>
            </a:extLst>
          </p:cNvPr>
          <p:cNvSpPr txBox="1"/>
          <p:nvPr/>
        </p:nvSpPr>
        <p:spPr>
          <a:xfrm>
            <a:off x="6644640" y="3491576"/>
            <a:ext cx="4785360" cy="584775"/>
          </a:xfrm>
          <a:prstGeom prst="rect">
            <a:avLst/>
          </a:prstGeom>
          <a:noFill/>
          <a:ln>
            <a:solidFill>
              <a:schemeClr val="tx1"/>
            </a:solidFill>
          </a:ln>
        </p:spPr>
        <p:txBody>
          <a:bodyPr wrap="square" rtlCol="0">
            <a:spAutoFit/>
          </a:bodyPr>
          <a:lstStyle/>
          <a:p>
            <a:pPr algn="ctr"/>
            <a:r>
              <a:rPr lang="en-GB" sz="3200" b="1" dirty="0">
                <a:solidFill>
                  <a:srgbClr val="7030A0"/>
                </a:solidFill>
              </a:rPr>
              <a:t>Art and Design</a:t>
            </a:r>
            <a:r>
              <a:rPr lang="en-GB" dirty="0">
                <a:solidFill>
                  <a:srgbClr val="7030A0"/>
                </a:solidFill>
              </a:rPr>
              <a:t> </a:t>
            </a:r>
          </a:p>
        </p:txBody>
      </p:sp>
      <p:sp>
        <p:nvSpPr>
          <p:cNvPr id="12" name="TextBox 11">
            <a:extLst>
              <a:ext uri="{FF2B5EF4-FFF2-40B4-BE49-F238E27FC236}">
                <a16:creationId xmlns:a16="http://schemas.microsoft.com/office/drawing/2014/main" id="{6F1604B3-2E5F-4093-B86C-D944EADD498E}"/>
              </a:ext>
            </a:extLst>
          </p:cNvPr>
          <p:cNvSpPr txBox="1"/>
          <p:nvPr/>
        </p:nvSpPr>
        <p:spPr>
          <a:xfrm>
            <a:off x="297180" y="4310879"/>
            <a:ext cx="4785360" cy="584775"/>
          </a:xfrm>
          <a:prstGeom prst="rect">
            <a:avLst/>
          </a:prstGeom>
          <a:noFill/>
          <a:ln>
            <a:solidFill>
              <a:schemeClr val="tx1"/>
            </a:solidFill>
          </a:ln>
        </p:spPr>
        <p:txBody>
          <a:bodyPr wrap="square" rtlCol="0">
            <a:spAutoFit/>
          </a:bodyPr>
          <a:lstStyle/>
          <a:p>
            <a:pPr algn="ctr"/>
            <a:r>
              <a:rPr lang="en-GB" sz="3200" b="1" dirty="0">
                <a:solidFill>
                  <a:schemeClr val="accent2">
                    <a:lumMod val="75000"/>
                  </a:schemeClr>
                </a:solidFill>
              </a:rPr>
              <a:t>Health and Wellbeing</a:t>
            </a:r>
            <a:r>
              <a:rPr lang="en-GB" dirty="0">
                <a:solidFill>
                  <a:schemeClr val="accent2">
                    <a:lumMod val="75000"/>
                  </a:schemeClr>
                </a:solidFill>
              </a:rPr>
              <a:t> </a:t>
            </a:r>
          </a:p>
        </p:txBody>
      </p:sp>
      <p:sp>
        <p:nvSpPr>
          <p:cNvPr id="13" name="TextBox 12">
            <a:extLst>
              <a:ext uri="{FF2B5EF4-FFF2-40B4-BE49-F238E27FC236}">
                <a16:creationId xmlns:a16="http://schemas.microsoft.com/office/drawing/2014/main" id="{791D8433-A2F9-483F-A9BB-417F13179972}"/>
              </a:ext>
            </a:extLst>
          </p:cNvPr>
          <p:cNvSpPr txBox="1"/>
          <p:nvPr/>
        </p:nvSpPr>
        <p:spPr>
          <a:xfrm>
            <a:off x="6030144" y="4211351"/>
            <a:ext cx="4785360" cy="584775"/>
          </a:xfrm>
          <a:prstGeom prst="rect">
            <a:avLst/>
          </a:prstGeom>
          <a:noFill/>
          <a:ln>
            <a:solidFill>
              <a:schemeClr val="tx1"/>
            </a:solidFill>
          </a:ln>
        </p:spPr>
        <p:txBody>
          <a:bodyPr wrap="square" rtlCol="0">
            <a:spAutoFit/>
          </a:bodyPr>
          <a:lstStyle/>
          <a:p>
            <a:pPr algn="ctr"/>
            <a:r>
              <a:rPr lang="en-GB" sz="3200" b="1" dirty="0">
                <a:solidFill>
                  <a:srgbClr val="92D050"/>
                </a:solidFill>
              </a:rPr>
              <a:t>Science</a:t>
            </a:r>
            <a:r>
              <a:rPr lang="en-GB" dirty="0"/>
              <a:t> </a:t>
            </a:r>
          </a:p>
        </p:txBody>
      </p:sp>
      <p:sp>
        <p:nvSpPr>
          <p:cNvPr id="16" name="TextBox 15">
            <a:extLst>
              <a:ext uri="{FF2B5EF4-FFF2-40B4-BE49-F238E27FC236}">
                <a16:creationId xmlns:a16="http://schemas.microsoft.com/office/drawing/2014/main" id="{F888A9A7-59EC-4AC9-9F85-C89955939661}"/>
              </a:ext>
            </a:extLst>
          </p:cNvPr>
          <p:cNvSpPr txBox="1"/>
          <p:nvPr/>
        </p:nvSpPr>
        <p:spPr>
          <a:xfrm>
            <a:off x="3268980" y="5106763"/>
            <a:ext cx="4785360" cy="584775"/>
          </a:xfrm>
          <a:prstGeom prst="rect">
            <a:avLst/>
          </a:prstGeom>
          <a:noFill/>
          <a:ln>
            <a:solidFill>
              <a:schemeClr val="tx1"/>
            </a:solidFill>
          </a:ln>
        </p:spPr>
        <p:txBody>
          <a:bodyPr wrap="square" rtlCol="0">
            <a:spAutoFit/>
          </a:bodyPr>
          <a:lstStyle/>
          <a:p>
            <a:pPr algn="ctr"/>
            <a:r>
              <a:rPr lang="en-GB" sz="3200" b="1" dirty="0">
                <a:solidFill>
                  <a:schemeClr val="accent2">
                    <a:lumMod val="60000"/>
                    <a:lumOff val="40000"/>
                  </a:schemeClr>
                </a:solidFill>
              </a:rPr>
              <a:t>Modern Languages </a:t>
            </a:r>
            <a:r>
              <a:rPr lang="en-GB" dirty="0">
                <a:solidFill>
                  <a:schemeClr val="accent2">
                    <a:lumMod val="60000"/>
                    <a:lumOff val="40000"/>
                  </a:schemeClr>
                </a:solidFill>
              </a:rPr>
              <a:t> </a:t>
            </a:r>
          </a:p>
        </p:txBody>
      </p:sp>
    </p:spTree>
    <p:extLst>
      <p:ext uri="{BB962C8B-B14F-4D97-AF65-F5344CB8AC3E}">
        <p14:creationId xmlns:p14="http://schemas.microsoft.com/office/powerpoint/2010/main" val="325304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24BF47-4930-4A58-BFE5-4540894E6289}"/>
              </a:ext>
            </a:extLst>
          </p:cNvPr>
          <p:cNvSpPr/>
          <p:nvPr/>
        </p:nvSpPr>
        <p:spPr>
          <a:xfrm>
            <a:off x="2201912" y="0"/>
            <a:ext cx="7570737" cy="1015663"/>
          </a:xfrm>
          <a:prstGeom prst="rect">
            <a:avLst/>
          </a:prstGeom>
          <a:noFill/>
        </p:spPr>
        <p:txBody>
          <a:bodyPr wrap="square" lIns="91440" tIns="45720" rIns="91440" bIns="45720">
            <a:spAutoFit/>
          </a:bodyPr>
          <a:lstStyle/>
          <a:p>
            <a:pPr algn="ct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Play-based learning</a:t>
            </a:r>
            <a:endParaRPr lang="en-US" sz="6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TextBox 1">
            <a:extLst>
              <a:ext uri="{FF2B5EF4-FFF2-40B4-BE49-F238E27FC236}">
                <a16:creationId xmlns:a16="http://schemas.microsoft.com/office/drawing/2014/main" id="{523089F1-AAD2-4C97-8CAC-68DCDB4C681D}"/>
              </a:ext>
            </a:extLst>
          </p:cNvPr>
          <p:cNvSpPr txBox="1"/>
          <p:nvPr/>
        </p:nvSpPr>
        <p:spPr>
          <a:xfrm>
            <a:off x="638175" y="957830"/>
            <a:ext cx="11092680" cy="646331"/>
          </a:xfrm>
          <a:prstGeom prst="rect">
            <a:avLst/>
          </a:prstGeom>
          <a:noFill/>
        </p:spPr>
        <p:txBody>
          <a:bodyPr wrap="square" rtlCol="0">
            <a:spAutoFit/>
          </a:bodyPr>
          <a:lstStyle/>
          <a:p>
            <a:r>
              <a:rPr lang="en-GB" dirty="0">
                <a:solidFill>
                  <a:srgbClr val="FF0000"/>
                </a:solidFill>
              </a:rPr>
              <a:t>We will be incorporating some play-based learning into the </a:t>
            </a:r>
            <a:r>
              <a:rPr lang="en-GB" dirty="0" smtClean="0">
                <a:solidFill>
                  <a:srgbClr val="FF0000"/>
                </a:solidFill>
              </a:rPr>
              <a:t>P3 </a:t>
            </a:r>
            <a:r>
              <a:rPr lang="en-GB" dirty="0">
                <a:solidFill>
                  <a:srgbClr val="FF0000"/>
                </a:solidFill>
              </a:rPr>
              <a:t>curriculum. Play encourages children to be independent and autonomous learners, developing a sense of responsibility and self-motivation towards their learning</a:t>
            </a:r>
            <a:r>
              <a:rPr lang="en-GB" dirty="0"/>
              <a:t>.</a:t>
            </a:r>
          </a:p>
        </p:txBody>
      </p:sp>
      <p:sp>
        <p:nvSpPr>
          <p:cNvPr id="4" name="Rectangle 3">
            <a:extLst>
              <a:ext uri="{FF2B5EF4-FFF2-40B4-BE49-F238E27FC236}">
                <a16:creationId xmlns:a16="http://schemas.microsoft.com/office/drawing/2014/main" id="{57FED00D-C308-4551-AE6C-FFFE1C421D78}"/>
              </a:ext>
            </a:extLst>
          </p:cNvPr>
          <p:cNvSpPr/>
          <p:nvPr/>
        </p:nvSpPr>
        <p:spPr>
          <a:xfrm>
            <a:off x="4219573" y="1605003"/>
            <a:ext cx="3752854" cy="2585323"/>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FFC000"/>
                </a:solidFill>
                <a:effectLst>
                  <a:outerShdw blurRad="12700" dist="38100" dir="2700000" algn="tl" rotWithShape="0">
                    <a:schemeClr val="bg1">
                      <a:lumMod val="50000"/>
                    </a:schemeClr>
                  </a:outerShdw>
                </a:effectLst>
              </a:rPr>
              <a:t>Some t</a:t>
            </a:r>
            <a:r>
              <a:rPr lang="en-US" sz="5400" b="1" cap="none" spc="0" dirty="0">
                <a:ln w="9525">
                  <a:solidFill>
                    <a:schemeClr val="bg1"/>
                  </a:solidFill>
                  <a:prstDash val="solid"/>
                </a:ln>
                <a:solidFill>
                  <a:srgbClr val="FFC000"/>
                </a:solidFill>
                <a:effectLst>
                  <a:outerShdw blurRad="12700" dist="38100" dir="2700000" algn="tl" rotWithShape="0">
                    <a:schemeClr val="bg1">
                      <a:lumMod val="50000"/>
                    </a:schemeClr>
                  </a:outerShdw>
                </a:effectLst>
              </a:rPr>
              <a:t>ypes of play</a:t>
            </a:r>
          </a:p>
        </p:txBody>
      </p:sp>
      <p:sp>
        <p:nvSpPr>
          <p:cNvPr id="6" name="TextBox 5">
            <a:extLst>
              <a:ext uri="{FF2B5EF4-FFF2-40B4-BE49-F238E27FC236}">
                <a16:creationId xmlns:a16="http://schemas.microsoft.com/office/drawing/2014/main" id="{7F811FAB-B598-4347-95FD-D5799B40F732}"/>
              </a:ext>
            </a:extLst>
          </p:cNvPr>
          <p:cNvSpPr txBox="1"/>
          <p:nvPr/>
        </p:nvSpPr>
        <p:spPr>
          <a:xfrm>
            <a:off x="48894" y="1697336"/>
            <a:ext cx="4170679" cy="2246769"/>
          </a:xfrm>
          <a:prstGeom prst="rect">
            <a:avLst/>
          </a:prstGeom>
          <a:solidFill>
            <a:schemeClr val="bg1"/>
          </a:solidFill>
          <a:ln>
            <a:solidFill>
              <a:schemeClr val="tx1"/>
            </a:solidFill>
          </a:ln>
        </p:spPr>
        <p:txBody>
          <a:bodyPr wrap="square" rtlCol="0">
            <a:spAutoFit/>
          </a:bodyPr>
          <a:lstStyle/>
          <a:p>
            <a:pPr algn="ctr"/>
            <a:r>
              <a:rPr lang="en-GB" sz="2000" b="1" u="sng" dirty="0">
                <a:solidFill>
                  <a:srgbClr val="C00000"/>
                </a:solidFill>
              </a:rPr>
              <a:t>1. Games play</a:t>
            </a:r>
          </a:p>
          <a:p>
            <a:r>
              <a:rPr lang="en-GB" sz="2000" dirty="0"/>
              <a:t>Games can help to consolidate skills in any subject. For example, card games &amp; board games will be used to improve knowledge and understanding in mathematics. Games are also great for building team-work skills. </a:t>
            </a:r>
          </a:p>
        </p:txBody>
      </p:sp>
      <p:sp>
        <p:nvSpPr>
          <p:cNvPr id="7" name="TextBox 6">
            <a:extLst>
              <a:ext uri="{FF2B5EF4-FFF2-40B4-BE49-F238E27FC236}">
                <a16:creationId xmlns:a16="http://schemas.microsoft.com/office/drawing/2014/main" id="{A0E71937-B55E-4C26-8789-B4F1A3B7C4E8}"/>
              </a:ext>
            </a:extLst>
          </p:cNvPr>
          <p:cNvSpPr txBox="1"/>
          <p:nvPr/>
        </p:nvSpPr>
        <p:spPr>
          <a:xfrm>
            <a:off x="7972427" y="1697336"/>
            <a:ext cx="4170679" cy="2554545"/>
          </a:xfrm>
          <a:prstGeom prst="rect">
            <a:avLst/>
          </a:prstGeom>
          <a:solidFill>
            <a:schemeClr val="bg1"/>
          </a:solidFill>
          <a:ln>
            <a:solidFill>
              <a:schemeClr val="tx1"/>
            </a:solidFill>
          </a:ln>
        </p:spPr>
        <p:txBody>
          <a:bodyPr wrap="square" rtlCol="0">
            <a:spAutoFit/>
          </a:bodyPr>
          <a:lstStyle/>
          <a:p>
            <a:pPr algn="ctr"/>
            <a:r>
              <a:rPr lang="en-GB" sz="2000" b="1" u="sng" dirty="0">
                <a:solidFill>
                  <a:srgbClr val="0070C0"/>
                </a:solidFill>
              </a:rPr>
              <a:t>3. Role play</a:t>
            </a:r>
          </a:p>
          <a:p>
            <a:r>
              <a:rPr lang="en-GB" sz="2000" dirty="0"/>
              <a:t>Role play improves social skills and allows for opportunities for speaking and listening across the curriculum. For example, pretend play will be used to help children develop story telling skills and imagination for creative writing. </a:t>
            </a:r>
          </a:p>
        </p:txBody>
      </p:sp>
      <p:sp>
        <p:nvSpPr>
          <p:cNvPr id="8" name="TextBox 7">
            <a:extLst>
              <a:ext uri="{FF2B5EF4-FFF2-40B4-BE49-F238E27FC236}">
                <a16:creationId xmlns:a16="http://schemas.microsoft.com/office/drawing/2014/main" id="{6CC0E6CA-E8F6-4B5D-A722-C433B8916671}"/>
              </a:ext>
            </a:extLst>
          </p:cNvPr>
          <p:cNvSpPr txBox="1"/>
          <p:nvPr/>
        </p:nvSpPr>
        <p:spPr>
          <a:xfrm>
            <a:off x="3491413" y="4469647"/>
            <a:ext cx="4991734" cy="2554545"/>
          </a:xfrm>
          <a:prstGeom prst="rect">
            <a:avLst/>
          </a:prstGeom>
          <a:solidFill>
            <a:schemeClr val="bg1"/>
          </a:solidFill>
          <a:ln>
            <a:solidFill>
              <a:schemeClr val="tx1"/>
            </a:solidFill>
          </a:ln>
        </p:spPr>
        <p:txBody>
          <a:bodyPr wrap="square" rtlCol="0">
            <a:spAutoFit/>
          </a:bodyPr>
          <a:lstStyle/>
          <a:p>
            <a:pPr algn="ctr"/>
            <a:r>
              <a:rPr lang="en-GB" sz="2000" b="1" u="sng" dirty="0">
                <a:solidFill>
                  <a:srgbClr val="00B050"/>
                </a:solidFill>
              </a:rPr>
              <a:t>2. Exploratory play</a:t>
            </a:r>
          </a:p>
          <a:p>
            <a:r>
              <a:rPr lang="en-GB" sz="2000" dirty="0"/>
              <a:t>This kind of play allows children to be an explorer or investigator.  For example, </a:t>
            </a:r>
            <a:r>
              <a:rPr lang="en-GB" sz="2000" dirty="0" smtClean="0"/>
              <a:t>in l</a:t>
            </a:r>
            <a:r>
              <a:rPr lang="en-GB" sz="2000" dirty="0" smtClean="0"/>
              <a:t>oose parts play the children will be developing creative and critical thinking skills by encouraging them to explore different materials, use their imagination and experiment freely.</a:t>
            </a:r>
            <a:endParaRPr lang="en-GB" sz="2000" dirty="0"/>
          </a:p>
        </p:txBody>
      </p:sp>
      <p:pic>
        <p:nvPicPr>
          <p:cNvPr id="3076" name="Picture 4" descr="See the source image">
            <a:extLst>
              <a:ext uri="{FF2B5EF4-FFF2-40B4-BE49-F238E27FC236}">
                <a16:creationId xmlns:a16="http://schemas.microsoft.com/office/drawing/2014/main" id="{B308FD4D-3C06-4852-85DA-8D4F2E679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45" y="4161870"/>
            <a:ext cx="2554546" cy="25545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a:extLst>
              <a:ext uri="{FF2B5EF4-FFF2-40B4-BE49-F238E27FC236}">
                <a16:creationId xmlns:a16="http://schemas.microsoft.com/office/drawing/2014/main" id="{14428CFF-002B-4748-8F02-4BF281ECB0C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58299" y="4431642"/>
            <a:ext cx="2702917" cy="232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4362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649</TotalTime>
  <Words>662</Words>
  <Application>Microsoft Office PowerPoint</Application>
  <PresentationFormat>Widescreen</PresentationFormat>
  <Paragraphs>79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Lato</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mciver</dc:creator>
  <cp:lastModifiedBy>Zoe Boyle</cp:lastModifiedBy>
  <cp:revision>33</cp:revision>
  <dcterms:created xsi:type="dcterms:W3CDTF">2021-06-17T12:20:55Z</dcterms:created>
  <dcterms:modified xsi:type="dcterms:W3CDTF">2023-06-20T10:12:39Z</dcterms:modified>
</cp:coreProperties>
</file>