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3F4"/>
          </a:solidFill>
        </a:fill>
      </a:tcStyle>
    </a:wholeTbl>
    <a:band2H>
      <a:tcTxStyle b="def" i="def"/>
      <a:tcStyle>
        <a:tcBdr/>
        <a:fill>
          <a:solidFill>
            <a:srgbClr val="EBF2FA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D7"/>
          </a:solidFill>
        </a:fill>
      </a:tcStyle>
    </a:wholeTbl>
    <a:band2H>
      <a:tcTxStyle b="def" i="def"/>
      <a:tcStyle>
        <a:tcBdr/>
        <a:fill>
          <a:solidFill>
            <a:srgbClr val="FFF9E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E2F9"/>
          </a:solidFill>
        </a:fill>
      </a:tcStyle>
    </a:wholeTbl>
    <a:band2H>
      <a:tcTxStyle b="def" i="def"/>
      <a:tcStyle>
        <a:tcBdr/>
        <a:fill>
          <a:solidFill>
            <a:srgbClr val="F7F1F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E6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F00FF"/>
              </a:solidFill>
              <a:prstDash val="solid"/>
              <a:round/>
            </a:ln>
          </a:top>
          <a:bottom>
            <a:ln w="25400" cap="flat">
              <a:solidFill>
                <a:srgbClr val="BF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F00FF"/>
              </a:solidFill>
              <a:prstDash val="solid"/>
              <a:round/>
            </a:ln>
          </a:top>
          <a:bottom>
            <a:ln w="25400" cap="flat">
              <a:solidFill>
                <a:srgbClr val="BF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FF"/>
          </a:solidFill>
        </a:fill>
      </a:tcStyle>
    </a:wholeTbl>
    <a:band2H>
      <a:tcTxStyle b="def" i="def"/>
      <a:tcStyle>
        <a:tcBdr/>
        <a:fill>
          <a:solidFill>
            <a:srgbClr val="F4E6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952500" indent="-381000" algn="ctr">
              <a:spcBef>
                <a:spcPts val="0"/>
              </a:spcBef>
              <a:buBlip>
                <a:blip r:embed="rId2"/>
              </a:buBlip>
              <a:defRPr sz="2400"/>
            </a:lvl2pPr>
            <a:lvl3pPr marL="1524000" indent="-381000" algn="ctr">
              <a:spcBef>
                <a:spcPts val="0"/>
              </a:spcBef>
              <a:buBlip>
                <a:blip r:embed="rId2"/>
              </a:buBlip>
              <a:defRPr sz="2400"/>
            </a:lvl3pPr>
            <a:lvl4pPr marL="2095500" indent="-381000" algn="ctr">
              <a:spcBef>
                <a:spcPts val="0"/>
              </a:spcBef>
              <a:buBlip>
                <a:blip r:embed="rId2"/>
              </a:buBlip>
              <a:defRPr sz="2400"/>
            </a:lvl4pPr>
            <a:lvl5pPr marL="2667000" indent="-381000" algn="ctr"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518049"/>
            <a:ext cx="10464800" cy="7175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380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81100" y="1160942"/>
            <a:ext cx="10642600" cy="5511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256724" y="9197832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273167" y="5018682"/>
            <a:ext cx="4927602" cy="393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269536" y="774698"/>
            <a:ext cx="4927602" cy="393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87398" y="774698"/>
            <a:ext cx="6159503" cy="8204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97011" y="9197832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elcome to…"/>
          <p:cNvSpPr txBox="1"/>
          <p:nvPr>
            <p:ph type="ctrTitle"/>
          </p:nvPr>
        </p:nvSpPr>
        <p:spPr>
          <a:xfrm>
            <a:off x="343692" y="647700"/>
            <a:ext cx="12170175" cy="2540000"/>
          </a:xfrm>
          <a:prstGeom prst="rect">
            <a:avLst/>
          </a:prstGeom>
        </p:spPr>
        <p:txBody>
          <a:bodyPr/>
          <a:lstStyle/>
          <a:p>
            <a:pPr defTabSz="283463">
              <a:defRPr sz="6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Welcome to 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defTabSz="283463">
              <a:defRPr sz="6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Kilmacolm Primary School</a:t>
            </a:r>
          </a:p>
        </p:txBody>
      </p:sp>
      <p:grpSp>
        <p:nvGrpSpPr>
          <p:cNvPr id="122" name="image1.tif"/>
          <p:cNvGrpSpPr/>
          <p:nvPr/>
        </p:nvGrpSpPr>
        <p:grpSpPr>
          <a:xfrm>
            <a:off x="4409413" y="3733205"/>
            <a:ext cx="3767801" cy="3894802"/>
            <a:chOff x="0" y="0"/>
            <a:chExt cx="3767800" cy="3894800"/>
          </a:xfrm>
        </p:grpSpPr>
        <p:pic>
          <p:nvPicPr>
            <p:cNvPr id="120" name="image1.tif" descr="image1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3336001" cy="33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image1.tif" descr="image1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67801" cy="389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ssemblies"/>
          <p:cNvSpPr txBox="1"/>
          <p:nvPr>
            <p:ph type="title"/>
          </p:nvPr>
        </p:nvSpPr>
        <p:spPr>
          <a:xfrm>
            <a:off x="3657600" y="-1604435"/>
            <a:ext cx="7095743" cy="3568703"/>
          </a:xfrm>
          <a:prstGeom prst="rect">
            <a:avLst/>
          </a:prstGeom>
        </p:spPr>
        <p:txBody>
          <a:bodyPr/>
          <a:lstStyle>
            <a:lvl1pPr defTabSz="438911"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Assemblies</a:t>
            </a:r>
          </a:p>
        </p:txBody>
      </p:sp>
      <p:pic>
        <p:nvPicPr>
          <p:cNvPr id="150" name="2f82ba15-6dd1-40cf-8b8a-c782219e1fd5.JPG" descr="2f82ba15-6dd1-40cf-8b8a-c782219e1fd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57" y="2415518"/>
            <a:ext cx="5302643" cy="405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41ad99a6-4d88-450e-be87-793bdc6f10e7.JPG" descr="41ad99a6-4d88-450e-be87-793bdc6f10e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9341" y="5559247"/>
            <a:ext cx="5002627" cy="383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53b8b33c-0e3f-494e-8bb5-5fdbab0325ef.JPG" descr="53b8b33c-0e3f-494e-8bb5-5fdbab0325ef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4483" y="3069733"/>
            <a:ext cx="3231435" cy="484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PS House System"/>
          <p:cNvSpPr txBox="1"/>
          <p:nvPr>
            <p:ph type="title"/>
          </p:nvPr>
        </p:nvSpPr>
        <p:spPr>
          <a:xfrm>
            <a:off x="2514467" y="410632"/>
            <a:ext cx="8376378" cy="3568703"/>
          </a:xfrm>
          <a:prstGeom prst="rect">
            <a:avLst/>
          </a:prstGeom>
        </p:spPr>
        <p:txBody>
          <a:bodyPr/>
          <a:lstStyle>
            <a:lvl1pPr defTabSz="438911"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KPS House System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684" y="4945734"/>
            <a:ext cx="3527679" cy="2347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8800" y="4107853"/>
            <a:ext cx="4049160" cy="547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3396" y="5098134"/>
            <a:ext cx="3527680" cy="2347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hat do we love about KP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763">
              <a:defRPr sz="6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What do we love about KPS?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6873" y="1391723"/>
            <a:ext cx="5065152" cy="506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723" y="2578100"/>
            <a:ext cx="3022602" cy="269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0573" y="2578100"/>
            <a:ext cx="3022602" cy="269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a brilliant year in P1!"/>
          <p:cNvSpPr txBox="1"/>
          <p:nvPr>
            <p:ph type="title"/>
          </p:nvPr>
        </p:nvSpPr>
        <p:spPr>
          <a:xfrm>
            <a:off x="1181100" y="7116233"/>
            <a:ext cx="10642600" cy="1511302"/>
          </a:xfrm>
          <a:prstGeom prst="rect">
            <a:avLst/>
          </a:prstGeom>
        </p:spPr>
        <p:txBody>
          <a:bodyPr/>
          <a:lstStyle>
            <a:lvl1pPr defTabSz="301752">
              <a:defRPr sz="6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What a brilliant year in P1!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0582" y="571169"/>
            <a:ext cx="4244382" cy="6441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4953.JPG" descr="IMG_49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2564" y="441474"/>
            <a:ext cx="4114738" cy="5554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4955.JPG" descr="IMG_495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93" y="386288"/>
            <a:ext cx="4835086" cy="651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4954.JPG" descr="IMG_495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1854" y="4671302"/>
            <a:ext cx="3644790" cy="492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4952.JPG" descr="IMG_495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10600" y="4113372"/>
            <a:ext cx="3940041" cy="53211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Outdoor…"/>
          <p:cNvSpPr txBox="1"/>
          <p:nvPr/>
        </p:nvSpPr>
        <p:spPr>
          <a:xfrm>
            <a:off x="9619753" y="1079500"/>
            <a:ext cx="3033378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Outdoor </a:t>
            </a:r>
          </a:p>
          <a:p>
            <a:pPr>
              <a:defRPr sz="5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earning…"/>
          <p:cNvSpPr txBox="1"/>
          <p:nvPr>
            <p:ph type="title"/>
          </p:nvPr>
        </p:nvSpPr>
        <p:spPr>
          <a:xfrm>
            <a:off x="182033" y="7217833"/>
            <a:ext cx="3431779" cy="1511302"/>
          </a:xfrm>
          <a:prstGeom prst="rect">
            <a:avLst/>
          </a:prstGeom>
        </p:spPr>
        <p:txBody>
          <a:bodyPr/>
          <a:lstStyle/>
          <a:p>
            <a:pPr defTabSz="342900"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Learning 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defTabSz="342900"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Through Play</a:t>
            </a:r>
          </a:p>
        </p:txBody>
      </p:sp>
      <p:pic>
        <p:nvPicPr>
          <p:cNvPr id="174" name="IMG_4959.JPG" descr="IMG_49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6019" y="831155"/>
            <a:ext cx="4872081" cy="3736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4957.JPG" descr="IMG_495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6019" y="5062704"/>
            <a:ext cx="4872081" cy="373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5004.JPG" descr="IMG_500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122" y="448643"/>
            <a:ext cx="3708538" cy="501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5013.JPG" descr="IMG_501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7631" y="2772852"/>
            <a:ext cx="3708538" cy="5012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dventures in Kilmacolm!"/>
          <p:cNvSpPr txBox="1"/>
          <p:nvPr>
            <p:ph type="title"/>
          </p:nvPr>
        </p:nvSpPr>
        <p:spPr>
          <a:xfrm>
            <a:off x="771010" y="6699249"/>
            <a:ext cx="3003487" cy="2253988"/>
          </a:xfrm>
          <a:prstGeom prst="rect">
            <a:avLst/>
          </a:prstGeom>
        </p:spPr>
        <p:txBody>
          <a:bodyPr/>
          <a:lstStyle>
            <a:lvl1pPr defTabSz="352042">
              <a:defRPr sz="3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Adventures in Kilmacolm!</a:t>
            </a:r>
          </a:p>
        </p:txBody>
      </p:sp>
      <p:pic>
        <p:nvPicPr>
          <p:cNvPr id="180" name="IMG_4961.JPG" descr="IMG_49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7823" y="4731877"/>
            <a:ext cx="3368724" cy="4559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4962.JPG" descr="IMG_49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304" y="860022"/>
            <a:ext cx="3510464" cy="474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4964.JPG" descr="IMG_496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1949" y="2546318"/>
            <a:ext cx="3893535" cy="525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4965.JPG" descr="IMG_496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4665" y="557566"/>
            <a:ext cx="2912501" cy="395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#KPSLovesReading"/>
          <p:cNvSpPr txBox="1"/>
          <p:nvPr>
            <p:ph type="title"/>
          </p:nvPr>
        </p:nvSpPr>
        <p:spPr>
          <a:xfrm>
            <a:off x="3505200" y="8175756"/>
            <a:ext cx="5994400" cy="1137578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#KPSLovesReading</a:t>
            </a:r>
          </a:p>
        </p:txBody>
      </p:sp>
      <p:pic>
        <p:nvPicPr>
          <p:cNvPr id="186" name="IMG_4970.JPG" descr="IMG_49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9596" y="145453"/>
            <a:ext cx="4150620" cy="5601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4971.JPG" descr="IMG_497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56" y="145453"/>
            <a:ext cx="4150621" cy="5601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4969.JPG" descr="IMG_496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166" y="3642933"/>
            <a:ext cx="6180468" cy="471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‘Let’s Grow &amp; Cook Together’"/>
          <p:cNvSpPr txBox="1"/>
          <p:nvPr>
            <p:ph type="title"/>
          </p:nvPr>
        </p:nvSpPr>
        <p:spPr>
          <a:xfrm>
            <a:off x="474132" y="5581650"/>
            <a:ext cx="4136035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‘Let’s Grow &amp; Cook Together’</a:t>
            </a:r>
          </a:p>
        </p:txBody>
      </p:sp>
      <p:pic>
        <p:nvPicPr>
          <p:cNvPr id="191" name="IMG_5003.JPG" descr="IMG_5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8504" y="376978"/>
            <a:ext cx="3486193" cy="4715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5005.JPG" descr="IMG_500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9419" y="506211"/>
            <a:ext cx="3048002" cy="4131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5006.JPG" descr="IMG_50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9803" y="4741097"/>
            <a:ext cx="3187234" cy="4317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5007.JPG" descr="IMG_50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730" y="797057"/>
            <a:ext cx="3935668" cy="531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4987.JPG" descr="IMG_498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8284" y="5149386"/>
            <a:ext cx="3124202" cy="423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#KPSLovesSTEM…"/>
          <p:cNvSpPr txBox="1"/>
          <p:nvPr>
            <p:ph type="title"/>
          </p:nvPr>
        </p:nvSpPr>
        <p:spPr>
          <a:xfrm>
            <a:off x="8422188" y="5984411"/>
            <a:ext cx="4289691" cy="2485763"/>
          </a:xfrm>
          <a:prstGeom prst="rect">
            <a:avLst/>
          </a:prstGeom>
        </p:spPr>
        <p:txBody>
          <a:bodyPr/>
          <a:lstStyle/>
          <a:p>
            <a:pPr defTabSz="205738">
              <a:defRPr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#KPSLovesSTEM</a:t>
            </a:r>
          </a:p>
          <a:p>
            <a:pPr defTabSz="205738"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defTabSz="205738"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defTabSz="205738">
              <a:defRPr sz="2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(Science, Technology, Engineering and Maths)</a:t>
            </a:r>
          </a:p>
        </p:txBody>
      </p:sp>
      <p:pic>
        <p:nvPicPr>
          <p:cNvPr id="198" name="IMG_4979.JPG" descr="IMG_49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176" y="773402"/>
            <a:ext cx="3811947" cy="5150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4977.JPG" descr="IMG_49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133" y="6173292"/>
            <a:ext cx="4008033" cy="3088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4976.JPG" descr="IMG_497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0478" y="384089"/>
            <a:ext cx="3792668" cy="5124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4973.JPG" descr="IMG_497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3783" y="948691"/>
            <a:ext cx="4008034" cy="3088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5010.JPG" descr="IMG_501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4203" y="4452794"/>
            <a:ext cx="3195060" cy="4327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552" y="1507065"/>
            <a:ext cx="12034764" cy="673946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KPS"/>
          <p:cNvSpPr txBox="1"/>
          <p:nvPr/>
        </p:nvSpPr>
        <p:spPr>
          <a:xfrm rot="21300000">
            <a:off x="5986719" y="1380047"/>
            <a:ext cx="2995104" cy="188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KPS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earning is so much fun in P1!"/>
          <p:cNvSpPr txBox="1"/>
          <p:nvPr>
            <p:ph type="title"/>
          </p:nvPr>
        </p:nvSpPr>
        <p:spPr>
          <a:xfrm>
            <a:off x="598171" y="-1"/>
            <a:ext cx="7995809" cy="2485763"/>
          </a:xfrm>
          <a:prstGeom prst="rect">
            <a:avLst/>
          </a:prstGeom>
        </p:spPr>
        <p:txBody>
          <a:bodyPr/>
          <a:lstStyle>
            <a:lvl1pPr defTabSz="246888">
              <a:defRPr sz="4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Learning is so much fun in P1!</a:t>
            </a:r>
          </a:p>
        </p:txBody>
      </p:sp>
      <p:pic>
        <p:nvPicPr>
          <p:cNvPr id="205" name="IMG_4990.JPG" descr="IMG_49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076" y="393016"/>
            <a:ext cx="3874524" cy="52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4991.JPG" descr="IMG_499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50" y="3048970"/>
            <a:ext cx="4315091" cy="582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4996.JPG" descr="IMG_499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6236" y="4047202"/>
            <a:ext cx="2817743" cy="3824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t’s so much fun being in P1!!!"/>
          <p:cNvSpPr txBox="1"/>
          <p:nvPr>
            <p:ph type="title"/>
          </p:nvPr>
        </p:nvSpPr>
        <p:spPr>
          <a:xfrm>
            <a:off x="609600" y="5575300"/>
            <a:ext cx="5994400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It’s so much fun being in P1!!!</a:t>
            </a:r>
          </a:p>
        </p:txBody>
      </p:sp>
      <p:pic>
        <p:nvPicPr>
          <p:cNvPr id="210" name="IMG_4972.JPG" descr="IMG_49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897" y="2037695"/>
            <a:ext cx="3453865" cy="467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4978.JPG" descr="IMG_497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0678" y="1358482"/>
            <a:ext cx="4472686" cy="6031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4981.JPG" descr="IMG_498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2612" y="259893"/>
            <a:ext cx="3978959" cy="537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4982.JPG" descr="IMG_498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6682" y="5549303"/>
            <a:ext cx="3139085" cy="4253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It’s so much fun being in P1!!!"/>
          <p:cNvSpPr txBox="1"/>
          <p:nvPr>
            <p:ph type="title"/>
          </p:nvPr>
        </p:nvSpPr>
        <p:spPr>
          <a:xfrm>
            <a:off x="609600" y="5575300"/>
            <a:ext cx="5994400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It’s so much fun being in P1!!!</a:t>
            </a:r>
          </a:p>
        </p:txBody>
      </p:sp>
      <p:pic>
        <p:nvPicPr>
          <p:cNvPr id="216" name="IMG_5002.JPG" descr="IMG_5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315" y="421216"/>
            <a:ext cx="4037809" cy="545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5001.JPG" descr="IMG_50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0607" y="2011361"/>
            <a:ext cx="4037808" cy="545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5020.JPG" descr="IMG_502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0016" y="575459"/>
            <a:ext cx="2840167" cy="3854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ome/School Communication"/>
          <p:cNvSpPr txBox="1"/>
          <p:nvPr>
            <p:ph type="title"/>
          </p:nvPr>
        </p:nvSpPr>
        <p:spPr>
          <a:xfrm>
            <a:off x="355599" y="-232835"/>
            <a:ext cx="6557266" cy="3568703"/>
          </a:xfrm>
          <a:prstGeom prst="rect">
            <a:avLst/>
          </a:prstGeom>
        </p:spPr>
        <p:txBody>
          <a:bodyPr/>
          <a:lstStyle>
            <a:lvl1pPr defTabSz="320038">
              <a:defRPr sz="7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Home/School Communication</a:t>
            </a:r>
          </a:p>
        </p:txBody>
      </p:sp>
      <p:sp>
        <p:nvSpPr>
          <p:cNvPr id="221" name="Twitter…"/>
          <p:cNvSpPr txBox="1"/>
          <p:nvPr/>
        </p:nvSpPr>
        <p:spPr>
          <a:xfrm>
            <a:off x="7726946" y="690032"/>
            <a:ext cx="4231107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2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Twitter</a:t>
            </a:r>
          </a:p>
          <a:p>
            <a:pPr>
              <a:defRPr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@KilmacolmPS</a:t>
            </a:r>
          </a:p>
          <a:p>
            <a:pPr>
              <a:defRPr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@P1KilmacolmPS</a:t>
            </a:r>
          </a:p>
        </p:txBody>
      </p:sp>
      <p:sp>
        <p:nvSpPr>
          <p:cNvPr id="222" name="School Website…"/>
          <p:cNvSpPr txBox="1"/>
          <p:nvPr/>
        </p:nvSpPr>
        <p:spPr>
          <a:xfrm>
            <a:off x="2448978" y="6138333"/>
            <a:ext cx="810684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Website</a:t>
            </a:r>
          </a:p>
          <a:p>
            <a:pPr>
              <a:defRPr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kilmacolm.inverclyde.sch.uk</a:t>
            </a:r>
          </a:p>
        </p:txBody>
      </p:sp>
      <p:sp>
        <p:nvSpPr>
          <p:cNvPr id="223" name="School…"/>
          <p:cNvSpPr txBox="1"/>
          <p:nvPr/>
        </p:nvSpPr>
        <p:spPr>
          <a:xfrm>
            <a:off x="7411877" y="3784600"/>
            <a:ext cx="2515978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008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</a:t>
            </a:r>
          </a:p>
          <a:p>
            <a:pPr>
              <a:defRPr sz="5100">
                <a:solidFill>
                  <a:srgbClr val="008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App</a:t>
            </a:r>
          </a:p>
        </p:txBody>
      </p:sp>
      <p:sp>
        <p:nvSpPr>
          <p:cNvPr id="224" name="School…"/>
          <p:cNvSpPr txBox="1"/>
          <p:nvPr/>
        </p:nvSpPr>
        <p:spPr>
          <a:xfrm>
            <a:off x="1672963" y="3784600"/>
            <a:ext cx="3867672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</a:t>
            </a:r>
          </a:p>
          <a:p>
            <a:pPr>
              <a:defRPr sz="51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Newsletters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552" y="1507065"/>
            <a:ext cx="12034764" cy="673946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KPS"/>
          <p:cNvSpPr txBox="1"/>
          <p:nvPr/>
        </p:nvSpPr>
        <p:spPr>
          <a:xfrm rot="21300000">
            <a:off x="5976588" y="1409653"/>
            <a:ext cx="2338556" cy="188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KPS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Induction Day 2…"/>
          <p:cNvSpPr txBox="1"/>
          <p:nvPr>
            <p:ph type="title"/>
          </p:nvPr>
        </p:nvSpPr>
        <p:spPr>
          <a:xfrm>
            <a:off x="355600" y="-512235"/>
            <a:ext cx="12293600" cy="4163487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Induction Day 2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</p:txBody>
      </p:sp>
      <p:sp>
        <p:nvSpPr>
          <p:cNvPr id="230" name="P1 Class…"/>
          <p:cNvSpPr txBox="1"/>
          <p:nvPr/>
        </p:nvSpPr>
        <p:spPr>
          <a:xfrm>
            <a:off x="3242788" y="4279901"/>
            <a:ext cx="6519224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P1 Class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>
              <a:defRPr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Literacy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>
              <a:defRPr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Numeracy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>
              <a:defRPr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Homework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>
              <a:defRPr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Parental Engagement</a:t>
            </a:r>
          </a:p>
        </p:txBody>
      </p:sp>
      <p:sp>
        <p:nvSpPr>
          <p:cNvPr id="231" name="Any questions?"/>
          <p:cNvSpPr txBox="1"/>
          <p:nvPr/>
        </p:nvSpPr>
        <p:spPr>
          <a:xfrm>
            <a:off x="3370804" y="8076267"/>
            <a:ext cx="6519224" cy="238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Any questions?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KPS Vision, Values &amp; Aims"/>
          <p:cNvSpPr txBox="1"/>
          <p:nvPr>
            <p:ph type="title"/>
          </p:nvPr>
        </p:nvSpPr>
        <p:spPr>
          <a:xfrm>
            <a:off x="1373917" y="7370233"/>
            <a:ext cx="10642601" cy="1511302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KPS Vision, Values &amp; Aims</a:t>
            </a:r>
          </a:p>
        </p:txBody>
      </p:sp>
      <p:pic>
        <p:nvPicPr>
          <p:cNvPr id="128" name="C:\Users\smccredie001\AppData\Local\Microsoft\Windows\Temporary Internet Files\Content.IE5\V23I8LB2\kps graphic final 1.jpg" descr="C:\Users\smccredie001\AppData\Local\Microsoft\Windows\Temporary Internet Files\Content.IE5\V23I8LB2\kps graphic final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348" y="489845"/>
            <a:ext cx="9045738" cy="6414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4928.JPG" descr="IMG_492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1244600"/>
            <a:ext cx="4940300" cy="7099300"/>
          </a:xfrm>
          <a:prstGeom prst="rect">
            <a:avLst/>
          </a:prstGeom>
        </p:spPr>
      </p:pic>
      <p:sp>
        <p:nvSpPr>
          <p:cNvPr id="131" name="Moving from the nursery into P1…..it’s not ‘goodbye’ as the children can say ’hello’ at assemblies, in the lunch hall, at school events and at transition days!"/>
          <p:cNvSpPr txBox="1"/>
          <p:nvPr>
            <p:ph type="title"/>
          </p:nvPr>
        </p:nvSpPr>
        <p:spPr>
          <a:xfrm>
            <a:off x="682751" y="0"/>
            <a:ext cx="5994401" cy="7442200"/>
          </a:xfrm>
          <a:prstGeom prst="rect">
            <a:avLst/>
          </a:prstGeom>
        </p:spPr>
        <p:txBody>
          <a:bodyPr/>
          <a:lstStyle/>
          <a:p>
            <a:pPr defTabSz="274320">
              <a:defRPr sz="6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Moving from the nursery into P1</a:t>
            </a:r>
            <a:r>
              <a:rPr sz="3400"/>
              <a:t>…..it’s not ‘goodbye’ as the children can say ’hello’ at assemblies, in the lunch hall, at school events and at transition days!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1244600"/>
            <a:ext cx="4940300" cy="7099300"/>
          </a:xfrm>
          <a:prstGeom prst="rect">
            <a:avLst/>
          </a:prstGeom>
        </p:spPr>
      </p:pic>
      <p:sp>
        <p:nvSpPr>
          <p:cNvPr id="134" name="What do the P1s need to remember to bring every day to school?…"/>
          <p:cNvSpPr txBox="1"/>
          <p:nvPr>
            <p:ph type="title"/>
          </p:nvPr>
        </p:nvSpPr>
        <p:spPr>
          <a:xfrm>
            <a:off x="609600" y="1155700"/>
            <a:ext cx="6532165" cy="6855619"/>
          </a:xfrm>
          <a:prstGeom prst="rect">
            <a:avLst/>
          </a:prstGeom>
        </p:spPr>
        <p:txBody>
          <a:bodyPr/>
          <a:lstStyle/>
          <a:p>
            <a:pPr algn="l" defTabSz="265174">
              <a:defRPr sz="4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What do the P1s need to remember to bring every day to school?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gym kit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indoor shoes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bookbag/homework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pencil case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water bottle</a:t>
            </a:r>
            <a:endParaRPr>
              <a:latin typeface="Chalkboard SE Regular"/>
              <a:ea typeface="Chalkboard SE Regular"/>
              <a:cs typeface="Chalkboard SE Regular"/>
              <a:sym typeface="Chalkboard SE Regular"/>
            </a:endParaRPr>
          </a:p>
          <a:p>
            <a:pPr marL="534034" indent="-534034" algn="l" defTabSz="265174">
              <a:defRPr sz="33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snack for playtime </a:t>
            </a:r>
            <a:r>
              <a:rPr sz="2900"/>
              <a:t>(nut free please)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chool Uniform"/>
          <p:cNvSpPr txBox="1"/>
          <p:nvPr>
            <p:ph type="title"/>
          </p:nvPr>
        </p:nvSpPr>
        <p:spPr>
          <a:xfrm>
            <a:off x="2764481" y="-730675"/>
            <a:ext cx="7341278" cy="3568703"/>
          </a:xfrm>
          <a:prstGeom prst="rect">
            <a:avLst/>
          </a:prstGeom>
        </p:spPr>
        <p:txBody>
          <a:bodyPr/>
          <a:lstStyle>
            <a:lvl1pPr defTabSz="306324">
              <a:defRPr sz="6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School Uniform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481" y="3008311"/>
            <a:ext cx="7289573" cy="4935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ygrou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1188">
              <a:defRPr sz="7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Playground</a:t>
            </a:r>
          </a:p>
        </p:txBody>
      </p:sp>
      <p:pic>
        <p:nvPicPr>
          <p:cNvPr id="140" name="IMG_5017.JPG" descr="IMG_5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8806" y="1235339"/>
            <a:ext cx="6737987" cy="5136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iendships"/>
          <p:cNvSpPr txBox="1"/>
          <p:nvPr>
            <p:ph type="title"/>
          </p:nvPr>
        </p:nvSpPr>
        <p:spPr>
          <a:xfrm>
            <a:off x="2762182" y="-1062568"/>
            <a:ext cx="7480435" cy="3568703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Friendships</a:t>
            </a:r>
          </a:p>
        </p:txBody>
      </p:sp>
      <p:pic>
        <p:nvPicPr>
          <p:cNvPr id="143" name="IMG_4958.JPG" descr="IMG_49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966" y="2461020"/>
            <a:ext cx="5484391" cy="4195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966.JPG" descr="IMG_496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4070" y="4808535"/>
            <a:ext cx="5992727" cy="4573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unchtime"/>
          <p:cNvSpPr txBox="1"/>
          <p:nvPr>
            <p:ph type="title"/>
          </p:nvPr>
        </p:nvSpPr>
        <p:spPr>
          <a:xfrm>
            <a:off x="2805176" y="-1072728"/>
            <a:ext cx="7394449" cy="3568703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Lunchtime</a:t>
            </a:r>
          </a:p>
        </p:txBody>
      </p:sp>
      <p:pic>
        <p:nvPicPr>
          <p:cNvPr id="147" name="IMG_5023.JPG" descr="IMG_5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700" y="2670438"/>
            <a:ext cx="8153400" cy="6197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FFFFFF"/>
      </a:dk1>
      <a:lt1>
        <a:srgbClr val="BF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