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3004800" cy="97536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Chalkduste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3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DD8A0-AF61-4405-A760-34042F7E123D}" type="datetimeFigureOut">
              <a:rPr lang="en-GB" smtClean="0"/>
              <a:t>04/06/2019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B6666-BB6B-4A0E-BB14-BBF73BADC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5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518049"/>
            <a:ext cx="10464800" cy="71750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3800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81100" y="1160942"/>
            <a:ext cx="10642600" cy="551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56723" y="9197831"/>
            <a:ext cx="409839" cy="454170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273168" y="5018682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 rot="21600000">
            <a:off x="7269536" y="774699"/>
            <a:ext cx="4927601" cy="393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 rot="21600000">
            <a:off x="787399" y="774699"/>
            <a:ext cx="6159501" cy="8204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97011" y="9197831"/>
            <a:ext cx="409839" cy="4541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15"/>
        </a:buBlip>
        <a:tabLst/>
        <a:defRPr sz="3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Welcome to…"/>
          <p:cNvSpPr txBox="1">
            <a:spLocks noGrp="1"/>
          </p:cNvSpPr>
          <p:nvPr>
            <p:ph type="ctrTitle"/>
          </p:nvPr>
        </p:nvSpPr>
        <p:spPr>
          <a:xfrm>
            <a:off x="343693" y="647700"/>
            <a:ext cx="12170173" cy="2540000"/>
          </a:xfrm>
          <a:prstGeom prst="rect">
            <a:avLst/>
          </a:prstGeom>
        </p:spPr>
        <p:txBody>
          <a:bodyPr/>
          <a:lstStyle/>
          <a:p>
            <a:pPr defTabSz="283463">
              <a:defRPr sz="6758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Welcome to </a:t>
            </a:r>
          </a:p>
          <a:p>
            <a:pPr defTabSz="283463">
              <a:defRPr sz="6758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 err="1">
                <a:latin typeface="Comic Sans MS" panose="030F0702030302020204" pitchFamily="66" charset="0"/>
              </a:rPr>
              <a:t>Kilmacolm</a:t>
            </a:r>
            <a:r>
              <a:rPr dirty="0">
                <a:latin typeface="Comic Sans MS" panose="030F0702030302020204" pitchFamily="66" charset="0"/>
              </a:rPr>
              <a:t> Primary School</a:t>
            </a:r>
          </a:p>
        </p:txBody>
      </p:sp>
      <p:sp>
        <p:nvSpPr>
          <p:cNvPr id="120" name="Tuesday 4th June 2019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7862889"/>
            <a:ext cx="10464800" cy="1663701"/>
          </a:xfrm>
          <a:prstGeom prst="rect">
            <a:avLst/>
          </a:prstGeom>
        </p:spPr>
        <p:txBody>
          <a:bodyPr/>
          <a:lstStyle>
            <a:lvl1pPr>
              <a:defRPr sz="55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Tuesday 4th June 2019</a:t>
            </a:r>
          </a:p>
        </p:txBody>
      </p:sp>
      <p:grpSp>
        <p:nvGrpSpPr>
          <p:cNvPr id="123" name="image1.tif"/>
          <p:cNvGrpSpPr/>
          <p:nvPr/>
        </p:nvGrpSpPr>
        <p:grpSpPr>
          <a:xfrm>
            <a:off x="4409413" y="3733206"/>
            <a:ext cx="3767800" cy="3894800"/>
            <a:chOff x="0" y="0"/>
            <a:chExt cx="3767799" cy="3894799"/>
          </a:xfrm>
        </p:grpSpPr>
        <p:pic>
          <p:nvPicPr>
            <p:cNvPr id="122" name="image1.tif" descr="image1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5900" y="139700"/>
              <a:ext cx="3336000" cy="3336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" name="image1.tif" descr="image1.ti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767800" cy="38948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Assemblies"/>
          <p:cNvSpPr txBox="1">
            <a:spLocks noGrp="1"/>
          </p:cNvSpPr>
          <p:nvPr>
            <p:ph type="title"/>
          </p:nvPr>
        </p:nvSpPr>
        <p:spPr>
          <a:xfrm>
            <a:off x="3657600" y="-1604434"/>
            <a:ext cx="7095744" cy="3568701"/>
          </a:xfrm>
          <a:prstGeom prst="rect">
            <a:avLst/>
          </a:prstGeom>
        </p:spPr>
        <p:txBody>
          <a:bodyPr/>
          <a:lstStyle>
            <a:lvl1pPr defTabSz="438911">
              <a:defRPr sz="96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Assemblies</a:t>
            </a:r>
          </a:p>
        </p:txBody>
      </p:sp>
      <p:pic>
        <p:nvPicPr>
          <p:cNvPr id="151" name="2f82ba15-6dd1-40cf-8b8a-c782219e1fd5.JPG" descr="2f82ba15-6dd1-40cf-8b8a-c782219e1fd5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58" y="2415518"/>
            <a:ext cx="5302642" cy="4059532"/>
          </a:xfrm>
          <a:prstGeom prst="rect">
            <a:avLst/>
          </a:prstGeom>
        </p:spPr>
      </p:pic>
      <p:pic>
        <p:nvPicPr>
          <p:cNvPr id="152" name="41ad99a6-4d88-450e-be87-793bdc6f10e7.JPG" descr="41ad99a6-4d88-450e-be87-793bdc6f10e7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69341" y="5559247"/>
            <a:ext cx="5002626" cy="3834520"/>
          </a:xfrm>
          <a:prstGeom prst="rect">
            <a:avLst/>
          </a:prstGeom>
        </p:spPr>
      </p:pic>
      <p:pic>
        <p:nvPicPr>
          <p:cNvPr id="153" name="53b8b33c-0e3f-494e-8bb5-5fdbab0325ef.JPG" descr="53b8b33c-0e3f-494e-8bb5-5fdbab0325ef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4483" y="3069734"/>
            <a:ext cx="3231434" cy="48424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KPS House System"/>
          <p:cNvSpPr txBox="1">
            <a:spLocks noGrp="1"/>
          </p:cNvSpPr>
          <p:nvPr>
            <p:ph type="title"/>
          </p:nvPr>
        </p:nvSpPr>
        <p:spPr>
          <a:xfrm>
            <a:off x="2514467" y="410633"/>
            <a:ext cx="8376379" cy="3568701"/>
          </a:xfrm>
          <a:prstGeom prst="rect">
            <a:avLst/>
          </a:prstGeom>
        </p:spPr>
        <p:txBody>
          <a:bodyPr/>
          <a:lstStyle>
            <a:lvl1pPr defTabSz="438911">
              <a:defRPr sz="96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KPS House System</a:t>
            </a:r>
          </a:p>
        </p:txBody>
      </p:sp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684" y="4945734"/>
            <a:ext cx="3527678" cy="2347510"/>
          </a:xfrm>
          <a:prstGeom prst="rect">
            <a:avLst/>
          </a:prstGeom>
          <a:ln w="88900">
            <a:miter lim="400000"/>
          </a:ln>
        </p:spPr>
      </p:pic>
      <p:pic>
        <p:nvPicPr>
          <p:cNvPr id="157" name="Image" descr="Imag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8800" y="4107854"/>
            <a:ext cx="4049160" cy="5473527"/>
          </a:xfrm>
          <a:prstGeom prst="rect">
            <a:avLst/>
          </a:prstGeom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3397" y="5098134"/>
            <a:ext cx="3527678" cy="234751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What do we love about KP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7763">
              <a:defRPr sz="6264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What do we love about KPS?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6874" y="1391724"/>
            <a:ext cx="5065151" cy="5065152"/>
          </a:xfrm>
          <a:prstGeom prst="rect">
            <a:avLst/>
          </a:prstGeom>
          <a:ln w="889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724" y="2578100"/>
            <a:ext cx="3022601" cy="2692400"/>
          </a:xfrm>
          <a:prstGeom prst="rect">
            <a:avLst/>
          </a:prstGeom>
          <a:ln w="889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70574" y="2578100"/>
            <a:ext cx="3022601" cy="2692400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What a brilliant year in P1!"/>
          <p:cNvSpPr txBox="1">
            <a:spLocks noGrp="1"/>
          </p:cNvSpPr>
          <p:nvPr>
            <p:ph type="title"/>
          </p:nvPr>
        </p:nvSpPr>
        <p:spPr>
          <a:xfrm>
            <a:off x="1181100" y="7116233"/>
            <a:ext cx="10642600" cy="1511301"/>
          </a:xfrm>
          <a:prstGeom prst="rect">
            <a:avLst/>
          </a:prstGeom>
        </p:spPr>
        <p:txBody>
          <a:bodyPr/>
          <a:lstStyle>
            <a:lvl1pPr defTabSz="301752">
              <a:defRPr sz="66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What a brilliant year in P1!</a:t>
            </a:r>
          </a:p>
        </p:txBody>
      </p:sp>
      <p:pic>
        <p:nvPicPr>
          <p:cNvPr id="166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30583" y="571169"/>
            <a:ext cx="4244380" cy="644159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G_4953.JPG" descr="IMG_4953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2565" y="441475"/>
            <a:ext cx="4114737" cy="5554050"/>
          </a:xfrm>
          <a:prstGeom prst="rect">
            <a:avLst/>
          </a:prstGeom>
        </p:spPr>
      </p:pic>
      <p:pic>
        <p:nvPicPr>
          <p:cNvPr id="169" name="IMG_4955.JPG" descr="IMG_4955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293" y="386288"/>
            <a:ext cx="4835085" cy="6514514"/>
          </a:xfrm>
          <a:prstGeom prst="rect">
            <a:avLst/>
          </a:prstGeom>
        </p:spPr>
      </p:pic>
      <p:pic>
        <p:nvPicPr>
          <p:cNvPr id="170" name="IMG_4954.JPG" descr="IMG_4954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71854" y="4671303"/>
            <a:ext cx="3644790" cy="4927453"/>
          </a:xfrm>
          <a:prstGeom prst="rect">
            <a:avLst/>
          </a:prstGeom>
        </p:spPr>
      </p:pic>
      <p:pic>
        <p:nvPicPr>
          <p:cNvPr id="171" name="IMG_4952.JPG" descr="IMG_4952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10600" y="4113373"/>
            <a:ext cx="3940041" cy="5321122"/>
          </a:xfrm>
          <a:prstGeom prst="rect">
            <a:avLst/>
          </a:prstGeom>
        </p:spPr>
      </p:pic>
      <p:sp>
        <p:nvSpPr>
          <p:cNvPr id="172" name="Outdoor…"/>
          <p:cNvSpPr txBox="1"/>
          <p:nvPr/>
        </p:nvSpPr>
        <p:spPr>
          <a:xfrm>
            <a:off x="9619753" y="1079500"/>
            <a:ext cx="3033379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Outdoor </a:t>
            </a:r>
          </a:p>
          <a:p>
            <a:pPr>
              <a:defRPr sz="51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Learning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earning…"/>
          <p:cNvSpPr txBox="1">
            <a:spLocks noGrp="1"/>
          </p:cNvSpPr>
          <p:nvPr>
            <p:ph type="title"/>
          </p:nvPr>
        </p:nvSpPr>
        <p:spPr>
          <a:xfrm>
            <a:off x="182033" y="7217833"/>
            <a:ext cx="3431779" cy="1511301"/>
          </a:xfrm>
          <a:prstGeom prst="rect">
            <a:avLst/>
          </a:prstGeom>
        </p:spPr>
        <p:txBody>
          <a:bodyPr/>
          <a:lstStyle/>
          <a:p>
            <a:pPr defTabSz="342900">
              <a:defRPr sz="3825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Learning </a:t>
            </a:r>
          </a:p>
          <a:p>
            <a:pPr defTabSz="342900">
              <a:defRPr sz="3825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Through Play</a:t>
            </a:r>
          </a:p>
        </p:txBody>
      </p:sp>
      <p:pic>
        <p:nvPicPr>
          <p:cNvPr id="175" name="IMG_4959.JPG" descr="IMG_4959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66019" y="831156"/>
            <a:ext cx="4872081" cy="3736611"/>
          </a:xfrm>
          <a:prstGeom prst="rect">
            <a:avLst/>
          </a:prstGeom>
        </p:spPr>
      </p:pic>
      <p:pic>
        <p:nvPicPr>
          <p:cNvPr id="176" name="IMG_4957.JPG" descr="IMG_4957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6019" y="5062704"/>
            <a:ext cx="4872081" cy="3736611"/>
          </a:xfrm>
          <a:prstGeom prst="rect">
            <a:avLst/>
          </a:prstGeom>
        </p:spPr>
      </p:pic>
      <p:pic>
        <p:nvPicPr>
          <p:cNvPr id="177" name="IMG_5004.JPG" descr="IMG_5004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123" y="448643"/>
            <a:ext cx="3708536" cy="5012448"/>
          </a:xfrm>
          <a:prstGeom prst="rect">
            <a:avLst/>
          </a:prstGeom>
        </p:spPr>
      </p:pic>
      <p:pic>
        <p:nvPicPr>
          <p:cNvPr id="178" name="IMG_5013.JPG" descr="IMG_5013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17632" y="2772852"/>
            <a:ext cx="3708536" cy="50124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Adventures in Kilmacolm!"/>
          <p:cNvSpPr txBox="1">
            <a:spLocks noGrp="1"/>
          </p:cNvSpPr>
          <p:nvPr>
            <p:ph type="title"/>
          </p:nvPr>
        </p:nvSpPr>
        <p:spPr>
          <a:xfrm>
            <a:off x="771011" y="6699250"/>
            <a:ext cx="3003485" cy="2253986"/>
          </a:xfrm>
          <a:prstGeom prst="rect">
            <a:avLst/>
          </a:prstGeom>
        </p:spPr>
        <p:txBody>
          <a:bodyPr/>
          <a:lstStyle>
            <a:lvl1pPr defTabSz="352043">
              <a:defRPr sz="3927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Adventures in </a:t>
            </a:r>
            <a:r>
              <a:rPr dirty="0" err="1">
                <a:latin typeface="Comic Sans MS" panose="030F0702030302020204" pitchFamily="66" charset="0"/>
              </a:rPr>
              <a:t>Kilmacolm</a:t>
            </a:r>
            <a:r>
              <a:rPr dirty="0"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81" name="IMG_4961.JPG" descr="IMG_4961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87823" y="4731877"/>
            <a:ext cx="3368723" cy="4559364"/>
          </a:xfrm>
          <a:prstGeom prst="rect">
            <a:avLst/>
          </a:prstGeom>
        </p:spPr>
      </p:pic>
      <p:pic>
        <p:nvPicPr>
          <p:cNvPr id="182" name="IMG_4962.JPG" descr="IMG_4962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305" y="860022"/>
            <a:ext cx="3510463" cy="4748351"/>
          </a:xfrm>
          <a:prstGeom prst="rect">
            <a:avLst/>
          </a:prstGeom>
        </p:spPr>
      </p:pic>
      <p:pic>
        <p:nvPicPr>
          <p:cNvPr id="183" name="IMG_4964.JPG" descr="IMG_4964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1949" y="2546318"/>
            <a:ext cx="3893535" cy="5259113"/>
          </a:xfrm>
          <a:prstGeom prst="rect">
            <a:avLst/>
          </a:prstGeom>
        </p:spPr>
      </p:pic>
      <p:pic>
        <p:nvPicPr>
          <p:cNvPr id="184" name="IMG_4965.JPG" descr="IMG_4965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04665" y="557566"/>
            <a:ext cx="2912500" cy="395106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#KPSLovesReading"/>
          <p:cNvSpPr txBox="1">
            <a:spLocks noGrp="1"/>
          </p:cNvSpPr>
          <p:nvPr>
            <p:ph type="title"/>
          </p:nvPr>
        </p:nvSpPr>
        <p:spPr>
          <a:xfrm>
            <a:off x="3505200" y="8175757"/>
            <a:ext cx="5994400" cy="1137577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#</a:t>
            </a:r>
            <a:r>
              <a:rPr dirty="0" err="1">
                <a:latin typeface="Comic Sans MS" panose="030F0702030302020204" pitchFamily="66" charset="0"/>
              </a:rPr>
              <a:t>KPSLovesReading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187" name="IMG_4970.JPG" descr="IMG_4970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9596" y="145454"/>
            <a:ext cx="4150619" cy="5601892"/>
          </a:xfrm>
          <a:prstGeom prst="rect">
            <a:avLst/>
          </a:prstGeom>
        </p:spPr>
      </p:pic>
      <p:pic>
        <p:nvPicPr>
          <p:cNvPr id="188" name="IMG_4971.JPG" descr="IMG_4971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957" y="145454"/>
            <a:ext cx="4150619" cy="5601892"/>
          </a:xfrm>
          <a:prstGeom prst="rect">
            <a:avLst/>
          </a:prstGeom>
        </p:spPr>
      </p:pic>
      <p:pic>
        <p:nvPicPr>
          <p:cNvPr id="189" name="IMG_4969.JPG" descr="IMG_4969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12167" y="3642934"/>
            <a:ext cx="6180467" cy="4717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‘Let’s Grow &amp; Cook Together’"/>
          <p:cNvSpPr txBox="1">
            <a:spLocks noGrp="1"/>
          </p:cNvSpPr>
          <p:nvPr>
            <p:ph type="title"/>
          </p:nvPr>
        </p:nvSpPr>
        <p:spPr>
          <a:xfrm>
            <a:off x="474133" y="5581650"/>
            <a:ext cx="4136034" cy="3568700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‘Let’s Grow &amp; Cook Together’</a:t>
            </a:r>
          </a:p>
        </p:txBody>
      </p:sp>
      <p:pic>
        <p:nvPicPr>
          <p:cNvPr id="192" name="IMG_5003.JPG" descr="IMG_5003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8505" y="376978"/>
            <a:ext cx="3486191" cy="4715987"/>
          </a:xfrm>
          <a:prstGeom prst="rect">
            <a:avLst/>
          </a:prstGeom>
        </p:spPr>
      </p:pic>
      <p:pic>
        <p:nvPicPr>
          <p:cNvPr id="193" name="IMG_5005.JPG" descr="IMG_5005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9419" y="506211"/>
            <a:ext cx="3048001" cy="4131734"/>
          </a:xfrm>
          <a:prstGeom prst="rect">
            <a:avLst/>
          </a:prstGeom>
        </p:spPr>
      </p:pic>
      <p:pic>
        <p:nvPicPr>
          <p:cNvPr id="194" name="IMG_5006.JPG" descr="IMG_5006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59803" y="4741097"/>
            <a:ext cx="3187233" cy="4317377"/>
          </a:xfrm>
          <a:prstGeom prst="rect">
            <a:avLst/>
          </a:prstGeom>
        </p:spPr>
      </p:pic>
      <p:pic>
        <p:nvPicPr>
          <p:cNvPr id="195" name="IMG_5007.JPG" descr="IMG_5007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7730" y="797057"/>
            <a:ext cx="3935668" cy="5315290"/>
          </a:xfrm>
          <a:prstGeom prst="rect">
            <a:avLst/>
          </a:prstGeom>
        </p:spPr>
      </p:pic>
      <p:pic>
        <p:nvPicPr>
          <p:cNvPr id="196" name="IMG_4987.JPG" descr="IMG_4987.JP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98284" y="5149386"/>
            <a:ext cx="3124201" cy="42333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#KPSLovesSTEM…"/>
          <p:cNvSpPr txBox="1">
            <a:spLocks noGrp="1"/>
          </p:cNvSpPr>
          <p:nvPr>
            <p:ph type="title"/>
          </p:nvPr>
        </p:nvSpPr>
        <p:spPr>
          <a:xfrm>
            <a:off x="8422188" y="5984411"/>
            <a:ext cx="4289690" cy="2485762"/>
          </a:xfrm>
          <a:prstGeom prst="rect">
            <a:avLst/>
          </a:prstGeom>
        </p:spPr>
        <p:txBody>
          <a:bodyPr/>
          <a:lstStyle/>
          <a:p>
            <a:pPr defTabSz="205739">
              <a:defRPr sz="387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#</a:t>
            </a:r>
            <a:r>
              <a:rPr dirty="0" err="1">
                <a:latin typeface="Comic Sans MS" panose="030F0702030302020204" pitchFamily="66" charset="0"/>
              </a:rPr>
              <a:t>KPSLovesSTEM</a:t>
            </a:r>
            <a:endParaRPr dirty="0">
              <a:latin typeface="Comic Sans MS" panose="030F0702030302020204" pitchFamily="66" charset="0"/>
            </a:endParaRPr>
          </a:p>
          <a:p>
            <a:pPr defTabSz="205739">
              <a:defRPr sz="2295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endParaRPr dirty="0">
              <a:latin typeface="Comic Sans MS" panose="030F0702030302020204" pitchFamily="66" charset="0"/>
            </a:endParaRPr>
          </a:p>
          <a:p>
            <a:pPr defTabSz="205739">
              <a:defRPr sz="2295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endParaRPr dirty="0">
              <a:latin typeface="Comic Sans MS" panose="030F0702030302020204" pitchFamily="66" charset="0"/>
            </a:endParaRPr>
          </a:p>
          <a:p>
            <a:pPr defTabSz="205739">
              <a:defRPr sz="2295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(Science, Technology, Engineering and </a:t>
            </a:r>
            <a:r>
              <a:rPr dirty="0" err="1">
                <a:latin typeface="Comic Sans MS" panose="030F0702030302020204" pitchFamily="66" charset="0"/>
              </a:rPr>
              <a:t>Maths</a:t>
            </a:r>
            <a:r>
              <a:rPr dirty="0"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199" name="IMG_4979.JPG" descr="IMG_4979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176" y="773403"/>
            <a:ext cx="3811946" cy="5150327"/>
          </a:xfrm>
          <a:prstGeom prst="rect">
            <a:avLst/>
          </a:prstGeom>
        </p:spPr>
      </p:pic>
      <p:pic>
        <p:nvPicPr>
          <p:cNvPr id="200" name="IMG_4977.JPG" descr="IMG_4977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133" y="6173292"/>
            <a:ext cx="4008033" cy="3088575"/>
          </a:xfrm>
          <a:prstGeom prst="rect">
            <a:avLst/>
          </a:prstGeom>
        </p:spPr>
      </p:pic>
      <p:pic>
        <p:nvPicPr>
          <p:cNvPr id="201" name="IMG_4976.JPG" descr="IMG_4976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0478" y="384089"/>
            <a:ext cx="3792667" cy="5124622"/>
          </a:xfrm>
          <a:prstGeom prst="rect">
            <a:avLst/>
          </a:prstGeom>
        </p:spPr>
      </p:pic>
      <p:pic>
        <p:nvPicPr>
          <p:cNvPr id="202" name="IMG_4973.JPG" descr="IMG_4973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23784" y="948692"/>
            <a:ext cx="4008033" cy="3088575"/>
          </a:xfrm>
          <a:prstGeom prst="rect">
            <a:avLst/>
          </a:prstGeom>
        </p:spPr>
      </p:pic>
      <p:pic>
        <p:nvPicPr>
          <p:cNvPr id="203" name="IMG_5010.JPG" descr="IMG_5010.JPG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4204" y="4452794"/>
            <a:ext cx="3195059" cy="43278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552" y="1507066"/>
            <a:ext cx="12034763" cy="6739468"/>
          </a:xfrm>
          <a:prstGeom prst="rect">
            <a:avLst/>
          </a:prstGeom>
          <a:ln w="88900">
            <a:miter lim="400000"/>
          </a:ln>
        </p:spPr>
      </p:pic>
      <p:sp>
        <p:nvSpPr>
          <p:cNvPr id="126" name="KPS"/>
          <p:cNvSpPr txBox="1"/>
          <p:nvPr/>
        </p:nvSpPr>
        <p:spPr>
          <a:xfrm rot="21300000">
            <a:off x="5986719" y="1503390"/>
            <a:ext cx="2995103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00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/>
              <a:t>KPS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earning is so much fun in P1!"/>
          <p:cNvSpPr txBox="1">
            <a:spLocks noGrp="1"/>
          </p:cNvSpPr>
          <p:nvPr>
            <p:ph type="title"/>
          </p:nvPr>
        </p:nvSpPr>
        <p:spPr>
          <a:xfrm>
            <a:off x="598172" y="0"/>
            <a:ext cx="7995807" cy="2485761"/>
          </a:xfrm>
          <a:prstGeom prst="rect">
            <a:avLst/>
          </a:prstGeom>
        </p:spPr>
        <p:txBody>
          <a:bodyPr/>
          <a:lstStyle>
            <a:lvl1pPr defTabSz="246888">
              <a:defRPr sz="4644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Learning is so much fun in P1!</a:t>
            </a:r>
          </a:p>
        </p:txBody>
      </p:sp>
      <p:pic>
        <p:nvPicPr>
          <p:cNvPr id="206" name="IMG_4990.JPG" descr="IMG_4990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0076" y="393017"/>
            <a:ext cx="3874524" cy="5233766"/>
          </a:xfrm>
          <a:prstGeom prst="rect">
            <a:avLst/>
          </a:prstGeom>
        </p:spPr>
      </p:pic>
      <p:pic>
        <p:nvPicPr>
          <p:cNvPr id="207" name="IMG_4991.JPG" descr="IMG_4991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0250" y="3048970"/>
            <a:ext cx="4315091" cy="5821187"/>
          </a:xfrm>
          <a:prstGeom prst="rect">
            <a:avLst/>
          </a:prstGeom>
        </p:spPr>
      </p:pic>
      <p:pic>
        <p:nvPicPr>
          <p:cNvPr id="208" name="IMG_4996.JPG" descr="IMG_4996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76237" y="4047202"/>
            <a:ext cx="2817742" cy="382472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It’s so much fun being in P1!!!"/>
          <p:cNvSpPr txBox="1">
            <a:spLocks noGrp="1"/>
          </p:cNvSpPr>
          <p:nvPr>
            <p:ph type="title"/>
          </p:nvPr>
        </p:nvSpPr>
        <p:spPr>
          <a:xfrm>
            <a:off x="609600" y="5575300"/>
            <a:ext cx="5994400" cy="3568700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It’s so much fun being in P1!!!</a:t>
            </a:r>
          </a:p>
        </p:txBody>
      </p:sp>
      <p:pic>
        <p:nvPicPr>
          <p:cNvPr id="211" name="IMG_4972.JPG" descr="IMG_4972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898" y="2037695"/>
            <a:ext cx="3453864" cy="4672885"/>
          </a:xfrm>
          <a:prstGeom prst="rect">
            <a:avLst/>
          </a:prstGeom>
        </p:spPr>
      </p:pic>
      <p:pic>
        <p:nvPicPr>
          <p:cNvPr id="212" name="IMG_4978.JPG" descr="IMG_4978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90678" y="1358482"/>
            <a:ext cx="4472685" cy="6031311"/>
          </a:xfrm>
          <a:prstGeom prst="rect">
            <a:avLst/>
          </a:prstGeom>
        </p:spPr>
      </p:pic>
      <p:pic>
        <p:nvPicPr>
          <p:cNvPr id="213" name="IMG_4981.JPG" descr="IMG_4981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92612" y="259894"/>
            <a:ext cx="3978958" cy="5373012"/>
          </a:xfrm>
          <a:prstGeom prst="rect">
            <a:avLst/>
          </a:prstGeom>
        </p:spPr>
      </p:pic>
      <p:pic>
        <p:nvPicPr>
          <p:cNvPr id="214" name="IMG_4982.JPG" descr="IMG_4982.JP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36682" y="5549304"/>
            <a:ext cx="3139084" cy="42531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t’s so much fun being in P1!!!"/>
          <p:cNvSpPr txBox="1">
            <a:spLocks noGrp="1"/>
          </p:cNvSpPr>
          <p:nvPr>
            <p:ph type="title"/>
          </p:nvPr>
        </p:nvSpPr>
        <p:spPr>
          <a:xfrm>
            <a:off x="609600" y="5575300"/>
            <a:ext cx="5994400" cy="3568700"/>
          </a:xfrm>
          <a:prstGeom prst="rect">
            <a:avLst/>
          </a:prstGeom>
        </p:spPr>
        <p:txBody>
          <a:bodyPr/>
          <a:lstStyle>
            <a:lvl1pPr>
              <a:defRPr sz="51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It’s so much fun being in P1!!!</a:t>
            </a:r>
          </a:p>
        </p:txBody>
      </p:sp>
      <p:pic>
        <p:nvPicPr>
          <p:cNvPr id="217" name="IMG_5002.JPG" descr="IMG_5002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316" y="421216"/>
            <a:ext cx="4037807" cy="5451476"/>
          </a:xfrm>
          <a:prstGeom prst="rect">
            <a:avLst/>
          </a:prstGeom>
        </p:spPr>
      </p:pic>
      <p:pic>
        <p:nvPicPr>
          <p:cNvPr id="218" name="IMG_5001.JPG" descr="IMG_5001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0607" y="2011362"/>
            <a:ext cx="4037807" cy="5451476"/>
          </a:xfrm>
          <a:prstGeom prst="rect">
            <a:avLst/>
          </a:prstGeom>
        </p:spPr>
      </p:pic>
      <p:pic>
        <p:nvPicPr>
          <p:cNvPr id="219" name="IMG_5020.JPG" descr="IMG_5020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40017" y="575460"/>
            <a:ext cx="2840166" cy="38546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Home/School Communication"/>
          <p:cNvSpPr txBox="1">
            <a:spLocks noGrp="1"/>
          </p:cNvSpPr>
          <p:nvPr>
            <p:ph type="title"/>
          </p:nvPr>
        </p:nvSpPr>
        <p:spPr>
          <a:xfrm>
            <a:off x="355600" y="-232834"/>
            <a:ext cx="6557264" cy="3568701"/>
          </a:xfrm>
          <a:prstGeom prst="rect">
            <a:avLst/>
          </a:prstGeom>
        </p:spPr>
        <p:txBody>
          <a:bodyPr/>
          <a:lstStyle>
            <a:lvl1pPr defTabSz="320039">
              <a:defRPr sz="70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Home/School Communication</a:t>
            </a:r>
          </a:p>
        </p:txBody>
      </p:sp>
      <p:sp>
        <p:nvSpPr>
          <p:cNvPr id="222" name="Twitter…"/>
          <p:cNvSpPr txBox="1"/>
          <p:nvPr/>
        </p:nvSpPr>
        <p:spPr>
          <a:xfrm>
            <a:off x="7726947" y="690033"/>
            <a:ext cx="4231106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200">
                <a:solidFill>
                  <a:srgbClr val="0433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Twitter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@KilmacolmPS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@P1KilmacolmPS</a:t>
            </a:r>
          </a:p>
        </p:txBody>
      </p:sp>
      <p:sp>
        <p:nvSpPr>
          <p:cNvPr id="223" name="School Website…"/>
          <p:cNvSpPr txBox="1"/>
          <p:nvPr/>
        </p:nvSpPr>
        <p:spPr>
          <a:xfrm>
            <a:off x="2448979" y="6138333"/>
            <a:ext cx="8106842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200">
                <a:solidFill>
                  <a:srgbClr val="9437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School Website</a:t>
            </a:r>
          </a:p>
          <a:p>
            <a:pPr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kilmacolm.inverclyde.sch.uk</a:t>
            </a:r>
          </a:p>
        </p:txBody>
      </p:sp>
      <p:sp>
        <p:nvSpPr>
          <p:cNvPr id="224" name="School…"/>
          <p:cNvSpPr txBox="1"/>
          <p:nvPr/>
        </p:nvSpPr>
        <p:spPr>
          <a:xfrm>
            <a:off x="7411878" y="3784600"/>
            <a:ext cx="2515978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008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School </a:t>
            </a:r>
          </a:p>
          <a:p>
            <a:pPr>
              <a:defRPr sz="5100">
                <a:solidFill>
                  <a:srgbClr val="008F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App</a:t>
            </a:r>
          </a:p>
        </p:txBody>
      </p:sp>
      <p:sp>
        <p:nvSpPr>
          <p:cNvPr id="225" name="School…"/>
          <p:cNvSpPr txBox="1"/>
          <p:nvPr/>
        </p:nvSpPr>
        <p:spPr>
          <a:xfrm>
            <a:off x="1672964" y="3784600"/>
            <a:ext cx="3867672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School </a:t>
            </a:r>
          </a:p>
          <a:p>
            <a:pPr>
              <a:defRPr sz="51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Newsletters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3552" y="1507066"/>
            <a:ext cx="12034763" cy="6739468"/>
          </a:xfrm>
          <a:prstGeom prst="rect">
            <a:avLst/>
          </a:prstGeom>
          <a:ln w="88900">
            <a:miter lim="400000"/>
          </a:ln>
        </p:spPr>
      </p:pic>
      <p:sp>
        <p:nvSpPr>
          <p:cNvPr id="228" name="KPS"/>
          <p:cNvSpPr txBox="1"/>
          <p:nvPr/>
        </p:nvSpPr>
        <p:spPr>
          <a:xfrm rot="21300000">
            <a:off x="5976589" y="1409653"/>
            <a:ext cx="2338556" cy="1888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KPS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Induction Day 2…"/>
          <p:cNvSpPr txBox="1">
            <a:spLocks noGrp="1"/>
          </p:cNvSpPr>
          <p:nvPr>
            <p:ph type="title"/>
          </p:nvPr>
        </p:nvSpPr>
        <p:spPr>
          <a:xfrm>
            <a:off x="355600" y="-512234"/>
            <a:ext cx="12293600" cy="4163485"/>
          </a:xfrm>
          <a:prstGeom prst="rect">
            <a:avLst/>
          </a:prstGeom>
        </p:spPr>
        <p:txBody>
          <a:bodyPr/>
          <a:lstStyle/>
          <a:p>
            <a:pPr>
              <a:defRPr sz="100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Induction Day 2</a:t>
            </a:r>
          </a:p>
          <a:p>
            <a:pPr>
              <a:defRPr sz="65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Tuesday 11th June</a:t>
            </a:r>
          </a:p>
        </p:txBody>
      </p:sp>
      <p:sp>
        <p:nvSpPr>
          <p:cNvPr id="231" name="P1 Class…"/>
          <p:cNvSpPr txBox="1"/>
          <p:nvPr/>
        </p:nvSpPr>
        <p:spPr>
          <a:xfrm>
            <a:off x="3242788" y="4505079"/>
            <a:ext cx="6519224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9437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P1 Class</a:t>
            </a:r>
          </a:p>
          <a:p>
            <a:pPr>
              <a:defRPr>
                <a:solidFill>
                  <a:srgbClr val="9437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Literacy</a:t>
            </a:r>
          </a:p>
          <a:p>
            <a:pPr>
              <a:defRPr>
                <a:solidFill>
                  <a:srgbClr val="9437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Numeracy</a:t>
            </a:r>
          </a:p>
          <a:p>
            <a:pPr>
              <a:defRPr>
                <a:solidFill>
                  <a:srgbClr val="9437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Homework</a:t>
            </a:r>
          </a:p>
          <a:p>
            <a:pPr>
              <a:defRPr>
                <a:solidFill>
                  <a:srgbClr val="9437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Parental Engagement</a:t>
            </a:r>
          </a:p>
        </p:txBody>
      </p:sp>
      <p:sp>
        <p:nvSpPr>
          <p:cNvPr id="232" name="Any questions?"/>
          <p:cNvSpPr txBox="1"/>
          <p:nvPr/>
        </p:nvSpPr>
        <p:spPr>
          <a:xfrm>
            <a:off x="3370804" y="8234848"/>
            <a:ext cx="6519224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400">
                <a:solidFill>
                  <a:srgbClr val="FF26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Any questions?</a:t>
            </a:r>
          </a:p>
          <a:p>
            <a:pPr>
              <a:defRPr sz="6400">
                <a:solidFill>
                  <a:srgbClr val="FF2600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KPS Vision, Values &amp; Aims"/>
          <p:cNvSpPr txBox="1">
            <a:spLocks noGrp="1"/>
          </p:cNvSpPr>
          <p:nvPr>
            <p:ph type="title"/>
          </p:nvPr>
        </p:nvSpPr>
        <p:spPr>
          <a:xfrm>
            <a:off x="1373917" y="7370233"/>
            <a:ext cx="10642601" cy="15113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KPS Vision, Values &amp; Aims</a:t>
            </a:r>
          </a:p>
        </p:txBody>
      </p:sp>
      <p:pic>
        <p:nvPicPr>
          <p:cNvPr id="129" name="C:\Users\smccredie001\AppData\Local\Microsoft\Windows\Temporary Internet Files\Content.IE5\V23I8LB2\kps graphic final 1.jpg" descr="C:\Users\smccredie001\AppData\Local\Microsoft\Windows\Temporary Internet Files\Content.IE5\V23I8LB2\kps graphic final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2348" y="489845"/>
            <a:ext cx="9045738" cy="6414657"/>
          </a:xfrm>
          <a:prstGeom prst="rect">
            <a:avLst/>
          </a:prstGeom>
          <a:ln w="889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4928.JPG" descr="IMG_4928.JP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1244600"/>
            <a:ext cx="4940300" cy="7099300"/>
          </a:xfrm>
          <a:prstGeom prst="rect">
            <a:avLst/>
          </a:prstGeom>
        </p:spPr>
      </p:pic>
      <p:sp>
        <p:nvSpPr>
          <p:cNvPr id="132" name="Moving from the nursery into P1…..it’s not ‘goodbye’ as the children can say ’hello’ at assemblies, in the lunch hall, at school events and at transition days!"/>
          <p:cNvSpPr txBox="1">
            <a:spLocks noGrp="1"/>
          </p:cNvSpPr>
          <p:nvPr>
            <p:ph type="title"/>
          </p:nvPr>
        </p:nvSpPr>
        <p:spPr>
          <a:xfrm>
            <a:off x="682752" y="0"/>
            <a:ext cx="5994400" cy="7442200"/>
          </a:xfrm>
          <a:prstGeom prst="rect">
            <a:avLst/>
          </a:prstGeom>
        </p:spPr>
        <p:txBody>
          <a:bodyPr/>
          <a:lstStyle/>
          <a:p>
            <a:pPr defTabSz="274320">
              <a:defRPr sz="348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sz="6480" dirty="0">
                <a:latin typeface="Comic Sans MS" panose="030F0702030302020204" pitchFamily="66" charset="0"/>
              </a:rPr>
              <a:t>Moving from the nursery into P1</a:t>
            </a:r>
            <a:r>
              <a:rPr dirty="0">
                <a:latin typeface="Comic Sans MS" panose="030F0702030302020204" pitchFamily="66" charset="0"/>
              </a:rPr>
              <a:t>…..it’s not ‘goodbye’ as the children can say ’hello’ at assemblies, in the lunch hall, at school events and at transition days!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239000" y="1244600"/>
            <a:ext cx="4940300" cy="7099300"/>
          </a:xfrm>
          <a:prstGeom prst="rect">
            <a:avLst/>
          </a:prstGeom>
        </p:spPr>
      </p:pic>
      <p:sp>
        <p:nvSpPr>
          <p:cNvPr id="135" name="What do the P1s need to remember to bring every day to school?…"/>
          <p:cNvSpPr txBox="1">
            <a:spLocks noGrp="1"/>
          </p:cNvSpPr>
          <p:nvPr>
            <p:ph type="title"/>
          </p:nvPr>
        </p:nvSpPr>
        <p:spPr>
          <a:xfrm>
            <a:off x="609600" y="1155700"/>
            <a:ext cx="6532166" cy="6855619"/>
          </a:xfrm>
          <a:prstGeom prst="rect">
            <a:avLst/>
          </a:prstGeom>
        </p:spPr>
        <p:txBody>
          <a:bodyPr/>
          <a:lstStyle/>
          <a:p>
            <a:pPr algn="l" defTabSz="265175">
              <a:defRPr sz="452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What do the P1s need to remember to bring every day to school?</a:t>
            </a:r>
          </a:p>
          <a:p>
            <a:pPr marL="534034" indent="-534034" algn="l" defTabSz="265175">
              <a:buSzPct val="100000"/>
              <a:defRPr sz="336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gym kit</a:t>
            </a:r>
          </a:p>
          <a:p>
            <a:pPr marL="534034" indent="-534034" algn="l" defTabSz="265175">
              <a:buSzPct val="100000"/>
              <a:defRPr sz="336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indoor shoes</a:t>
            </a:r>
          </a:p>
          <a:p>
            <a:pPr marL="534034" indent="-534034" algn="l" defTabSz="265175">
              <a:buSzPct val="100000"/>
              <a:defRPr sz="336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 err="1">
                <a:latin typeface="Comic Sans MS" panose="030F0702030302020204" pitchFamily="66" charset="0"/>
              </a:rPr>
              <a:t>bookbag</a:t>
            </a:r>
            <a:r>
              <a:rPr dirty="0">
                <a:latin typeface="Comic Sans MS" panose="030F0702030302020204" pitchFamily="66" charset="0"/>
              </a:rPr>
              <a:t>/homework</a:t>
            </a:r>
          </a:p>
          <a:p>
            <a:pPr marL="534034" indent="-534034" algn="l" defTabSz="265175">
              <a:buSzPct val="100000"/>
              <a:defRPr sz="336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pencil case</a:t>
            </a:r>
          </a:p>
          <a:p>
            <a:pPr marL="534034" indent="-534034" algn="l" defTabSz="265175">
              <a:buSzPct val="100000"/>
              <a:defRPr sz="336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water bottle</a:t>
            </a:r>
          </a:p>
          <a:p>
            <a:pPr marL="534034" indent="-534034" algn="l" defTabSz="265175">
              <a:buSzPct val="100000"/>
              <a:defRPr sz="3364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dirty="0">
                <a:latin typeface="Comic Sans MS" panose="030F0702030302020204" pitchFamily="66" charset="0"/>
              </a:rPr>
              <a:t>snack for playtime </a:t>
            </a:r>
            <a:r>
              <a:rPr sz="2900" dirty="0">
                <a:latin typeface="Comic Sans MS" panose="030F0702030302020204" pitchFamily="66" charset="0"/>
              </a:rPr>
              <a:t>(nut free please)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chool Uniform"/>
          <p:cNvSpPr txBox="1">
            <a:spLocks noGrp="1"/>
          </p:cNvSpPr>
          <p:nvPr>
            <p:ph type="title"/>
          </p:nvPr>
        </p:nvSpPr>
        <p:spPr>
          <a:xfrm>
            <a:off x="2764481" y="-730674"/>
            <a:ext cx="7341278" cy="3568701"/>
          </a:xfrm>
          <a:prstGeom prst="rect">
            <a:avLst/>
          </a:prstGeom>
        </p:spPr>
        <p:txBody>
          <a:bodyPr/>
          <a:lstStyle>
            <a:lvl1pPr defTabSz="306324">
              <a:defRPr sz="6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School Uniform</a:t>
            </a:r>
          </a:p>
        </p:txBody>
      </p:sp>
      <p:pic>
        <p:nvPicPr>
          <p:cNvPr id="138" name="Image" descr="Imag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64481" y="3008312"/>
            <a:ext cx="7289572" cy="49355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ygroun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61188">
              <a:defRPr sz="79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Playground</a:t>
            </a:r>
          </a:p>
        </p:txBody>
      </p:sp>
      <p:pic>
        <p:nvPicPr>
          <p:cNvPr id="141" name="IMG_5017.JPG" descr="IMG_5017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8807" y="1235339"/>
            <a:ext cx="6737986" cy="51360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iendships"/>
          <p:cNvSpPr txBox="1">
            <a:spLocks noGrp="1"/>
          </p:cNvSpPr>
          <p:nvPr>
            <p:ph type="title"/>
          </p:nvPr>
        </p:nvSpPr>
        <p:spPr>
          <a:xfrm>
            <a:off x="2762183" y="-1062567"/>
            <a:ext cx="7480434" cy="3568701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Friendships</a:t>
            </a:r>
          </a:p>
        </p:txBody>
      </p:sp>
      <p:pic>
        <p:nvPicPr>
          <p:cNvPr id="144" name="IMG_4958.JPG" descr="IMG_4958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966" y="2461021"/>
            <a:ext cx="5484390" cy="4195843"/>
          </a:xfrm>
          <a:prstGeom prst="rect">
            <a:avLst/>
          </a:prstGeom>
        </p:spPr>
      </p:pic>
      <p:pic>
        <p:nvPicPr>
          <p:cNvPr id="145" name="IMG_4966.JPG" descr="IMG_4966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4070" y="4808535"/>
            <a:ext cx="5992727" cy="45734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Lunchtime"/>
          <p:cNvSpPr txBox="1">
            <a:spLocks noGrp="1"/>
          </p:cNvSpPr>
          <p:nvPr>
            <p:ph type="title"/>
          </p:nvPr>
        </p:nvSpPr>
        <p:spPr>
          <a:xfrm>
            <a:off x="2805176" y="-1072727"/>
            <a:ext cx="7394448" cy="3568701"/>
          </a:xfrm>
          <a:prstGeom prst="rect">
            <a:avLst/>
          </a:prstGeom>
        </p:spPr>
        <p:txBody>
          <a:bodyPr/>
          <a:lstStyle>
            <a:lvl1pPr>
              <a:defRPr sz="10000"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rPr dirty="0">
                <a:latin typeface="Comic Sans MS" panose="030F0702030302020204" pitchFamily="66" charset="0"/>
              </a:rPr>
              <a:t>Lunchtime</a:t>
            </a:r>
          </a:p>
        </p:txBody>
      </p:sp>
      <p:pic>
        <p:nvPicPr>
          <p:cNvPr id="148" name="IMG_5023.JPG" descr="IMG_5023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5700" y="2670439"/>
            <a:ext cx="8153400" cy="6197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">
  <a:themeElements>
    <a:clrScheme name="Chalkboard">
      <a:dk1>
        <a:srgbClr val="BF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189</Words>
  <Application>Microsoft Office PowerPoint</Application>
  <PresentationFormat>Custom</PresentationFormat>
  <Paragraphs>54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Chalkboard SE Regular</vt:lpstr>
      <vt:lpstr>Chalkduster</vt:lpstr>
      <vt:lpstr>Comic Sans MS</vt:lpstr>
      <vt:lpstr>Helvetica Neue</vt:lpstr>
      <vt:lpstr>Chalkboard</vt:lpstr>
      <vt:lpstr>Welcome to  Kilmacolm Primary School</vt:lpstr>
      <vt:lpstr>PowerPoint Presentation</vt:lpstr>
      <vt:lpstr>KPS Vision, Values &amp; Aims</vt:lpstr>
      <vt:lpstr>Moving from the nursery into P1…..it’s not ‘goodbye’ as the children can say ’hello’ at assemblies, in the lunch hall, at school events and at transition days!</vt:lpstr>
      <vt:lpstr>What do the P1s need to remember to bring every day to school? gym kit indoor shoes bookbag/homework pencil case water bottle snack for playtime (nut free please)</vt:lpstr>
      <vt:lpstr>School Uniform</vt:lpstr>
      <vt:lpstr>Playground</vt:lpstr>
      <vt:lpstr>Friendships</vt:lpstr>
      <vt:lpstr>Lunchtime</vt:lpstr>
      <vt:lpstr>Assemblies</vt:lpstr>
      <vt:lpstr>KPS House System</vt:lpstr>
      <vt:lpstr>What do we love about KPS?</vt:lpstr>
      <vt:lpstr>What a brilliant year in P1!</vt:lpstr>
      <vt:lpstr>PowerPoint Presentation</vt:lpstr>
      <vt:lpstr>Learning  Through Play</vt:lpstr>
      <vt:lpstr>Adventures in Kilmacolm!</vt:lpstr>
      <vt:lpstr>#KPSLovesReading</vt:lpstr>
      <vt:lpstr>‘Let’s Grow &amp; Cook Together’</vt:lpstr>
      <vt:lpstr>#KPSLovesSTEM   (Science, Technology, Engineering and Maths)</vt:lpstr>
      <vt:lpstr>Learning is so much fun in P1!</vt:lpstr>
      <vt:lpstr>It’s so much fun being in P1!!!</vt:lpstr>
      <vt:lpstr>It’s so much fun being in P1!!!</vt:lpstr>
      <vt:lpstr>Home/School Communication</vt:lpstr>
      <vt:lpstr>PowerPoint Presentation</vt:lpstr>
      <vt:lpstr>Induction Day 2 Tuesday 11th June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Kilmacolm Primary School</dc:title>
  <dc:creator>Simone McCredie</dc:creator>
  <cp:lastModifiedBy>Mrs McCredie</cp:lastModifiedBy>
  <cp:revision>5</cp:revision>
  <cp:lastPrinted>2019-06-03T09:22:27Z</cp:lastPrinted>
  <dcterms:modified xsi:type="dcterms:W3CDTF">2019-06-05T06:50:48Z</dcterms:modified>
</cp:coreProperties>
</file>