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9" r:id="rId6"/>
    <p:sldId id="260" r:id="rId7"/>
    <p:sldId id="268" r:id="rId8"/>
    <p:sldId id="261" r:id="rId9"/>
    <p:sldId id="262" r:id="rId10"/>
    <p:sldId id="263" r:id="rId11"/>
    <p:sldId id="264" r:id="rId12"/>
    <p:sldId id="265" r:id="rId13"/>
    <p:sldId id="266" r:id="rId14"/>
    <p:sldId id="270" r:id="rId15"/>
    <p:sldId id="271" r:id="rId16"/>
    <p:sldId id="272" r:id="rId17"/>
    <p:sldId id="273" r:id="rId18"/>
    <p:sldId id="26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3EFD60-7D64-40AA-8CAA-9EB5B2871757}"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EFD60-7D64-40AA-8CAA-9EB5B2871757}"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EFD60-7D64-40AA-8CAA-9EB5B2871757}"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3EFD60-7D64-40AA-8CAA-9EB5B2871757}"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F3EFD60-7D64-40AA-8CAA-9EB5B2871757}"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3EFD60-7D64-40AA-8CAA-9EB5B2871757}"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C61AFB-E830-4073-83FC-341C5D78B0B2}"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3EFD60-7D64-40AA-8CAA-9EB5B2871757}" type="datetimeFigureOut">
              <a:rPr lang="en-GB" smtClean="0"/>
              <a:t>05/03/2019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EFD60-7D64-40AA-8CAA-9EB5B2871757}" type="datetimeFigureOut">
              <a:rPr lang="en-GB" smtClean="0"/>
              <a:t>05/03/2019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EFD60-7D64-40AA-8CAA-9EB5B2871757}" type="datetimeFigureOut">
              <a:rPr lang="en-GB" smtClean="0"/>
              <a:t>05/03/2019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3EFD60-7D64-40AA-8CAA-9EB5B2871757}" type="datetimeFigureOut">
              <a:rPr lang="en-GB" smtClean="0"/>
              <a:t>05/03/2019</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8C61AFB-E830-4073-83FC-341C5D78B0B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EFD60-7D64-40AA-8CAA-9EB5B2871757}"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C61AFB-E830-4073-83FC-341C5D78B0B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F3EFD60-7D64-40AA-8CAA-9EB5B2871757}" type="datetimeFigureOut">
              <a:rPr lang="en-GB" smtClean="0"/>
              <a:t>05/03/2019</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8C61AFB-E830-4073-83FC-341C5D78B0B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P7 Cyber </a:t>
            </a:r>
            <a:r>
              <a:rPr lang="en-GB" dirty="0" smtClean="0"/>
              <a:t>Safety</a:t>
            </a:r>
            <a:endParaRPr lang="en-GB" dirty="0"/>
          </a:p>
        </p:txBody>
      </p:sp>
      <p:sp>
        <p:nvSpPr>
          <p:cNvPr id="3" name="Subtitle 2"/>
          <p:cNvSpPr>
            <a:spLocks noGrp="1"/>
          </p:cNvSpPr>
          <p:nvPr>
            <p:ph type="subTitle" idx="1"/>
          </p:nvPr>
        </p:nvSpPr>
        <p:spPr/>
        <p:txBody>
          <a:bodyPr/>
          <a:lstStyle/>
          <a:p>
            <a:r>
              <a:rPr lang="en-GB" dirty="0" smtClean="0"/>
              <a:t>Staying safe online</a:t>
            </a:r>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2057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133"/>
          <a:stretch>
            <a:fillRect/>
          </a:stretch>
        </p:blipFill>
        <p:spPr bwMode="auto">
          <a:xfrm>
            <a:off x="2267744" y="116632"/>
            <a:ext cx="2049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733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425" y="303822"/>
            <a:ext cx="7520940" cy="548640"/>
          </a:xfrm>
        </p:spPr>
        <p:txBody>
          <a:bodyPr/>
          <a:lstStyle/>
          <a:p>
            <a:r>
              <a:rPr lang="en-GB" b="1" dirty="0" smtClean="0">
                <a:latin typeface="Bodoni MT" panose="02070603080606020203" pitchFamily="18" charset="0"/>
              </a:rPr>
              <a:t>Times have changed…..</a:t>
            </a:r>
            <a:endParaRPr lang="en-GB" b="1" dirty="0">
              <a:latin typeface="Bodoni MT" panose="02070603080606020203" pitchFamily="18" charset="0"/>
            </a:endParaRPr>
          </a:p>
        </p:txBody>
      </p:sp>
      <p:sp>
        <p:nvSpPr>
          <p:cNvPr id="3" name="Content Placeholder 2"/>
          <p:cNvSpPr>
            <a:spLocks noGrp="1"/>
          </p:cNvSpPr>
          <p:nvPr>
            <p:ph idx="1"/>
          </p:nvPr>
        </p:nvSpPr>
        <p:spPr/>
        <p:txBody>
          <a:bodyPr/>
          <a:lstStyle/>
          <a:p>
            <a:pPr algn="just"/>
            <a:r>
              <a:rPr lang="en-GB" dirty="0" smtClean="0">
                <a:latin typeface="Aharoni" panose="02010803020104030203" pitchFamily="2" charset="-79"/>
                <a:cs typeface="Aharoni" panose="02010803020104030203" pitchFamily="2" charset="-79"/>
              </a:rPr>
              <a:t>Bullying used to be something that happened at school………</a:t>
            </a:r>
          </a:p>
          <a:p>
            <a:pPr algn="just"/>
            <a:endParaRPr lang="en-GB" dirty="0">
              <a:latin typeface="Aharoni" panose="02010803020104030203" pitchFamily="2" charset="-79"/>
              <a:cs typeface="Aharoni" panose="02010803020104030203" pitchFamily="2" charset="-79"/>
            </a:endParaRPr>
          </a:p>
          <a:p>
            <a:pPr algn="just"/>
            <a:r>
              <a:rPr lang="en-GB" dirty="0" smtClean="0">
                <a:latin typeface="Aharoni" panose="02010803020104030203" pitchFamily="2" charset="-79"/>
                <a:cs typeface="Aharoni" panose="02010803020104030203" pitchFamily="2" charset="-79"/>
              </a:rPr>
              <a:t>Now it can go on constantly because of social media.</a:t>
            </a:r>
          </a:p>
          <a:p>
            <a:pPr algn="just"/>
            <a:endParaRPr lang="en-GB" dirty="0">
              <a:latin typeface="Aharoni" panose="02010803020104030203" pitchFamily="2" charset="-79"/>
              <a:cs typeface="Aharoni" panose="02010803020104030203" pitchFamily="2" charset="-79"/>
            </a:endParaRPr>
          </a:p>
          <a:p>
            <a:pPr algn="just"/>
            <a:r>
              <a:rPr lang="en-GB" dirty="0" smtClean="0">
                <a:latin typeface="Aharoni" panose="02010803020104030203" pitchFamily="2" charset="-79"/>
                <a:cs typeface="Aharoni" panose="02010803020104030203" pitchFamily="2" charset="-79"/>
              </a:rPr>
              <a:t>Help is always available! Talk to someone you trust if you are worried, upset or anxious about online behaviour. </a:t>
            </a:r>
          </a:p>
          <a:p>
            <a:endParaRPr lang="en-GB" dirty="0"/>
          </a:p>
          <a:p>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246592"/>
            <a:ext cx="2003376" cy="12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246592"/>
            <a:ext cx="2431219"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147" y="3292105"/>
            <a:ext cx="1781944" cy="11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62" y="3446512"/>
            <a:ext cx="2004814" cy="87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88640"/>
            <a:ext cx="1716782" cy="132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85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doni MT" panose="02070603080606020203" pitchFamily="18" charset="0"/>
              </a:rPr>
              <a:t>Be the Bigger Person! </a:t>
            </a:r>
            <a:endParaRPr lang="en-GB" b="1" dirty="0">
              <a:latin typeface="Bodoni MT" panose="02070603080606020203"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9855" y="1340768"/>
            <a:ext cx="6378489" cy="327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192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doni MT" panose="02070603080606020203" pitchFamily="18" charset="0"/>
              </a:rPr>
              <a:t>Digital Footprint</a:t>
            </a:r>
            <a:endParaRPr lang="en-GB" b="1" dirty="0">
              <a:latin typeface="Bodoni MT" panose="02070603080606020203" pitchFamily="18" charset="0"/>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1317474" cy="168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23728" y="1196752"/>
            <a:ext cx="6048672" cy="3139321"/>
          </a:xfrm>
          <a:prstGeom prst="rect">
            <a:avLst/>
          </a:prstGeom>
          <a:noFill/>
        </p:spPr>
        <p:txBody>
          <a:bodyPr wrap="square" rtlCol="0">
            <a:spAutoFit/>
          </a:bodyPr>
          <a:lstStyle/>
          <a:p>
            <a:r>
              <a:rPr lang="en-GB" dirty="0"/>
              <a:t>The things you put online can be seen by lots of people and might stay online forever. They are like digital footprints – a trail that people can follow, picking up pieces of information about you.</a:t>
            </a:r>
          </a:p>
          <a:p>
            <a:r>
              <a:rPr lang="en-GB" dirty="0"/>
              <a:t> </a:t>
            </a:r>
          </a:p>
          <a:p>
            <a:r>
              <a:rPr lang="en-GB" dirty="0"/>
              <a:t>We all leave digital footprints and with every new profile, photo or comment we </a:t>
            </a:r>
            <a:r>
              <a:rPr lang="en-GB" dirty="0" smtClean="0"/>
              <a:t>add. </a:t>
            </a:r>
            <a:r>
              <a:rPr lang="en-GB" dirty="0"/>
              <a:t>People that you know, and people you don’t, can learn a lot from them. Do you know what yours say about you?</a:t>
            </a:r>
          </a:p>
          <a:p>
            <a:r>
              <a:rPr lang="en-GB" dirty="0"/>
              <a:t> </a:t>
            </a:r>
          </a:p>
          <a:p>
            <a:r>
              <a:rPr lang="en-GB" dirty="0"/>
              <a:t>Your footprints can show you at your very best or very worst.</a:t>
            </a:r>
          </a:p>
        </p:txBody>
      </p:sp>
    </p:spTree>
    <p:extLst>
      <p:ext uri="{BB962C8B-B14F-4D97-AF65-F5344CB8AC3E}">
        <p14:creationId xmlns:p14="http://schemas.microsoft.com/office/powerpoint/2010/main" val="1323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doni MT" panose="02070603080606020203" pitchFamily="18" charset="0"/>
              </a:rPr>
              <a:t>5 Questions to Ask Before You Post!</a:t>
            </a:r>
            <a:endParaRPr lang="en-GB" b="1" dirty="0">
              <a:latin typeface="Bodoni MT" panose="02070603080606020203" pitchFamily="18" charset="0"/>
            </a:endParaRPr>
          </a:p>
        </p:txBody>
      </p:sp>
      <p:sp>
        <p:nvSpPr>
          <p:cNvPr id="3" name="Content Placeholder 2"/>
          <p:cNvSpPr>
            <a:spLocks noGrp="1"/>
          </p:cNvSpPr>
          <p:nvPr>
            <p:ph idx="1"/>
          </p:nvPr>
        </p:nvSpPr>
        <p:spPr/>
        <p:txBody>
          <a:bodyPr>
            <a:normAutofit/>
          </a:bodyPr>
          <a:lstStyle/>
          <a:p>
            <a:r>
              <a:rPr lang="en-GB" sz="3600" b="0" dirty="0">
                <a:latin typeface="Calibri" panose="020F0502020204030204" pitchFamily="34" charset="0"/>
              </a:rPr>
              <a:t>1. What do I look like?</a:t>
            </a:r>
          </a:p>
          <a:p>
            <a:r>
              <a:rPr lang="en-GB" sz="3600" b="0" dirty="0" smtClean="0">
                <a:latin typeface="Calibri" panose="020F0502020204030204" pitchFamily="34" charset="0"/>
              </a:rPr>
              <a:t>2</a:t>
            </a:r>
            <a:r>
              <a:rPr lang="en-GB" sz="3600" b="0" dirty="0">
                <a:latin typeface="Calibri" panose="020F0502020204030204" pitchFamily="34" charset="0"/>
              </a:rPr>
              <a:t>. Is this ink permanent</a:t>
            </a:r>
            <a:r>
              <a:rPr lang="en-GB" sz="3600" b="0" dirty="0" smtClean="0">
                <a:latin typeface="Calibri" panose="020F0502020204030204" pitchFamily="34" charset="0"/>
              </a:rPr>
              <a:t>?</a:t>
            </a:r>
          </a:p>
          <a:p>
            <a:r>
              <a:rPr lang="en-GB" sz="3600" b="0" dirty="0">
                <a:latin typeface="Calibri" panose="020F0502020204030204" pitchFamily="34" charset="0"/>
              </a:rPr>
              <a:t>3. Am I giving away too </a:t>
            </a:r>
            <a:r>
              <a:rPr lang="en-GB" sz="3600" b="0" dirty="0" smtClean="0">
                <a:latin typeface="Calibri" panose="020F0502020204030204" pitchFamily="34" charset="0"/>
              </a:rPr>
              <a:t>much</a:t>
            </a:r>
          </a:p>
          <a:p>
            <a:r>
              <a:rPr lang="en-GB" sz="3600" b="0" dirty="0" smtClean="0">
                <a:latin typeface="Calibri" panose="020F0502020204030204" pitchFamily="34" charset="0"/>
              </a:rPr>
              <a:t>4.Would </a:t>
            </a:r>
            <a:r>
              <a:rPr lang="en-GB" sz="3600" b="0" dirty="0">
                <a:latin typeface="Calibri" panose="020F0502020204030204" pitchFamily="34" charset="0"/>
              </a:rPr>
              <a:t>I want this shared about me</a:t>
            </a:r>
            <a:r>
              <a:rPr lang="en-GB" sz="3600" b="0" dirty="0" smtClean="0">
                <a:latin typeface="Calibri" panose="020F0502020204030204" pitchFamily="34" charset="0"/>
              </a:rPr>
              <a:t>?</a:t>
            </a:r>
          </a:p>
          <a:p>
            <a:r>
              <a:rPr lang="en-GB" sz="3600" b="0" dirty="0">
                <a:latin typeface="Calibri" panose="020F0502020204030204" pitchFamily="34" charset="0"/>
              </a:rPr>
              <a:t>5. The Billboard Test. </a:t>
            </a:r>
          </a:p>
        </p:txBody>
      </p:sp>
    </p:spTree>
    <p:extLst>
      <p:ext uri="{BB962C8B-B14F-4D97-AF65-F5344CB8AC3E}">
        <p14:creationId xmlns:p14="http://schemas.microsoft.com/office/powerpoint/2010/main" val="428563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08540"/>
            <a:ext cx="8496944" cy="2544396"/>
          </a:xfrm>
        </p:spPr>
        <p:txBody>
          <a:bodyPr>
            <a:noAutofit/>
          </a:bodyPr>
          <a:lstStyle/>
          <a:p>
            <a:pPr algn="ctr"/>
            <a:r>
              <a:rPr lang="en-GB" sz="5200" dirty="0" smtClean="0"/>
              <a:t>Have you ever participated</a:t>
            </a:r>
          </a:p>
          <a:p>
            <a:pPr algn="ctr"/>
            <a:r>
              <a:rPr lang="en-GB" sz="5200" dirty="0" smtClean="0"/>
              <a:t>in a Cyber Safety Session</a:t>
            </a:r>
          </a:p>
          <a:p>
            <a:pPr algn="ctr"/>
            <a:r>
              <a:rPr lang="en-GB" sz="5200" dirty="0" smtClean="0"/>
              <a:t>before?</a:t>
            </a:r>
            <a:endParaRPr lang="en-GB" sz="5200" dirty="0"/>
          </a:p>
        </p:txBody>
      </p:sp>
      <p:pic>
        <p:nvPicPr>
          <p:cNvPr id="1026" name="Picture 2" descr="\\ichqfiler01\BardillE\My Documents\Janes WP stuff\cyber 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37605"/>
            <a:ext cx="2780928" cy="26215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chqfiler01\BardillE\My Documents\Janes WP stuff\smart on the inter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52936"/>
            <a:ext cx="3744416" cy="194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5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260648"/>
            <a:ext cx="4392488" cy="4608512"/>
          </a:xfrm>
        </p:spPr>
        <p:txBody>
          <a:bodyPr>
            <a:noAutofit/>
          </a:bodyPr>
          <a:lstStyle/>
          <a:p>
            <a:pPr algn="ctr"/>
            <a:r>
              <a:rPr lang="en-GB" sz="5000" dirty="0" smtClean="0"/>
              <a:t>Do you know how to change your settings so you are safe online?</a:t>
            </a:r>
            <a:endParaRPr lang="en-GB" sz="5000" dirty="0"/>
          </a:p>
        </p:txBody>
      </p:sp>
      <p:pic>
        <p:nvPicPr>
          <p:cNvPr id="2050" name="Picture 2" descr="\\ichqfiler01\BardillE\My Documents\Janes WP stuff\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1124744"/>
            <a:ext cx="3473313" cy="2546226"/>
          </a:xfrm>
          <a:prstGeom prst="rect">
            <a:avLst/>
          </a:prstGeom>
          <a:noFill/>
          <a:scene3d>
            <a:camera prst="orthographicFront"/>
            <a:lightRig rig="threePt" dir="t"/>
          </a:scene3d>
          <a:sp3d z="12700"/>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6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308540"/>
            <a:ext cx="8496944" cy="2112348"/>
          </a:xfrm>
        </p:spPr>
        <p:txBody>
          <a:bodyPr>
            <a:noAutofit/>
          </a:bodyPr>
          <a:lstStyle/>
          <a:p>
            <a:pPr algn="ctr"/>
            <a:r>
              <a:rPr lang="en-GB" sz="5400" dirty="0" smtClean="0"/>
              <a:t>Do you know what </a:t>
            </a:r>
          </a:p>
          <a:p>
            <a:pPr algn="ctr"/>
            <a:r>
              <a:rPr lang="en-GB" sz="5400" dirty="0" smtClean="0"/>
              <a:t>Cyber Bullying is?</a:t>
            </a:r>
            <a:endParaRPr lang="en-GB" sz="5400" dirty="0"/>
          </a:p>
        </p:txBody>
      </p:sp>
      <p:pic>
        <p:nvPicPr>
          <p:cNvPr id="3074" name="Picture 2" descr="\\ichqfiler01\BardillE\My Documents\Janes WP stuff\cyber bu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43100"/>
            <a:ext cx="4013510" cy="25540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chqfiler01\BardillE\My Documents\Janes WP stuff\cyber bully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243100"/>
            <a:ext cx="2736304" cy="257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1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308540"/>
            <a:ext cx="8496944" cy="2616404"/>
          </a:xfrm>
        </p:spPr>
        <p:txBody>
          <a:bodyPr>
            <a:noAutofit/>
          </a:bodyPr>
          <a:lstStyle/>
          <a:p>
            <a:pPr algn="ctr"/>
            <a:r>
              <a:rPr lang="en-GB" sz="4800" dirty="0" smtClean="0"/>
              <a:t>Do you know where to report and get help if a situation online became a problem?</a:t>
            </a:r>
            <a:endParaRPr lang="en-GB" sz="4800" dirty="0"/>
          </a:p>
        </p:txBody>
      </p:sp>
      <p:pic>
        <p:nvPicPr>
          <p:cNvPr id="4098" name="Picture 2" descr="\\ichqfiler01\BardillE\My Documents\Janes WP stuff\dont share 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08920"/>
            <a:ext cx="578635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3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doni MT" panose="02070603080606020203" pitchFamily="18" charset="0"/>
              </a:rPr>
              <a:t>Who can Help? </a:t>
            </a:r>
            <a:endParaRPr lang="en-GB" b="1" dirty="0">
              <a:latin typeface="Bodoni MT" panose="02070603080606020203"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5058" y="908720"/>
            <a:ext cx="28575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500134"/>
            <a:ext cx="3048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645024"/>
            <a:ext cx="21621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824" y="2674573"/>
            <a:ext cx="1626864" cy="162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489465"/>
            <a:ext cx="2075855" cy="115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1800" y="2489465"/>
            <a:ext cx="2664296" cy="646331"/>
          </a:xfrm>
          <a:prstGeom prst="rect">
            <a:avLst/>
          </a:prstGeom>
          <a:noFill/>
        </p:spPr>
        <p:txBody>
          <a:bodyPr wrap="square" rtlCol="0">
            <a:spAutoFit/>
          </a:bodyPr>
          <a:lstStyle/>
          <a:p>
            <a:r>
              <a:rPr lang="en-GB" b="1" dirty="0" smtClean="0">
                <a:solidFill>
                  <a:srgbClr val="FF0000"/>
                </a:solidFill>
                <a:latin typeface="Aharoni" panose="02010803020104030203" pitchFamily="2" charset="-79"/>
                <a:cs typeface="Aharoni" panose="02010803020104030203" pitchFamily="2" charset="-79"/>
              </a:rPr>
              <a:t>Family</a:t>
            </a:r>
            <a:r>
              <a:rPr lang="en-GB" b="1" dirty="0" smtClean="0">
                <a:latin typeface="Aharoni" panose="02010803020104030203" pitchFamily="2" charset="-79"/>
                <a:cs typeface="Aharoni" panose="02010803020104030203" pitchFamily="2" charset="-79"/>
              </a:rPr>
              <a:t>, </a:t>
            </a:r>
            <a:r>
              <a:rPr lang="en-GB" b="1" dirty="0" smtClean="0">
                <a:solidFill>
                  <a:srgbClr val="FFC000"/>
                </a:solidFill>
                <a:latin typeface="Aharoni" panose="02010803020104030203" pitchFamily="2" charset="-79"/>
                <a:cs typeface="Aharoni" panose="02010803020104030203" pitchFamily="2" charset="-79"/>
              </a:rPr>
              <a:t>Teachers</a:t>
            </a:r>
            <a:r>
              <a:rPr lang="en-GB" b="1" dirty="0" smtClean="0">
                <a:latin typeface="Aharoni" panose="02010803020104030203" pitchFamily="2" charset="-79"/>
                <a:cs typeface="Aharoni" panose="02010803020104030203" pitchFamily="2" charset="-79"/>
              </a:rPr>
              <a:t>, </a:t>
            </a:r>
            <a:r>
              <a:rPr lang="en-GB" b="1" dirty="0" smtClean="0">
                <a:solidFill>
                  <a:srgbClr val="00B0F0"/>
                </a:solidFill>
                <a:latin typeface="Aharoni" panose="02010803020104030203" pitchFamily="2" charset="-79"/>
                <a:cs typeface="Aharoni" panose="02010803020104030203" pitchFamily="2" charset="-79"/>
              </a:rPr>
              <a:t>Youth Workers</a:t>
            </a:r>
            <a:endParaRPr lang="en-GB" b="1" dirty="0">
              <a:solidFill>
                <a:srgbClr val="00B0F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3157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u="sng" dirty="0" smtClean="0">
                <a:latin typeface="Bodoni MT" panose="02070603080606020203" pitchFamily="18" charset="0"/>
                <a:cs typeface="Aharoni" panose="02010803020104030203" pitchFamily="2" charset="-79"/>
              </a:rPr>
              <a:t>Who ARE WE ?</a:t>
            </a:r>
            <a:endParaRPr lang="en-GB" sz="3600" b="1" u="sng" dirty="0">
              <a:latin typeface="Bodoni MT" panose="02070603080606020203" pitchFamily="18" charset="0"/>
              <a:cs typeface="Aharoni" panose="02010803020104030203" pitchFamily="2" charset="-79"/>
            </a:endParaRPr>
          </a:p>
        </p:txBody>
      </p:sp>
      <p:sp>
        <p:nvSpPr>
          <p:cNvPr id="3" name="Content Placeholder 2"/>
          <p:cNvSpPr>
            <a:spLocks noGrp="1"/>
          </p:cNvSpPr>
          <p:nvPr>
            <p:ph idx="1"/>
          </p:nvPr>
        </p:nvSpPr>
        <p:spPr/>
        <p:txBody>
          <a:bodyPr>
            <a:normAutofit fontScale="85000" lnSpcReduction="20000"/>
          </a:bodyPr>
          <a:lstStyle/>
          <a:p>
            <a:pPr algn="ctr"/>
            <a:r>
              <a:rPr lang="en-GB" sz="2400" dirty="0" smtClean="0">
                <a:solidFill>
                  <a:srgbClr val="FF00FF"/>
                </a:solidFill>
              </a:rPr>
              <a:t> </a:t>
            </a:r>
          </a:p>
          <a:p>
            <a:pPr algn="ctr"/>
            <a:r>
              <a:rPr lang="en-GB" sz="2400" i="1" dirty="0" smtClean="0">
                <a:latin typeface="Bodoni MT" panose="02070603080606020203" pitchFamily="18" charset="0"/>
                <a:cs typeface="Aharoni" panose="02010803020104030203" pitchFamily="2" charset="-79"/>
              </a:rPr>
              <a:t>Jane Brown– </a:t>
            </a:r>
            <a:r>
              <a:rPr lang="en-GB" sz="2400" b="0" i="1" dirty="0" smtClean="0">
                <a:latin typeface="Bodoni MT" panose="02070603080606020203" pitchFamily="18" charset="0"/>
                <a:cs typeface="Aharoni" panose="02010803020104030203" pitchFamily="2" charset="-79"/>
              </a:rPr>
              <a:t>Youth Worker </a:t>
            </a:r>
          </a:p>
          <a:p>
            <a:pPr algn="ctr"/>
            <a:endParaRPr lang="en-GB" sz="2400" b="0" i="1" dirty="0" smtClean="0">
              <a:latin typeface="Bodoni MT" panose="02070603080606020203" pitchFamily="18" charset="0"/>
              <a:cs typeface="Aharoni" panose="02010803020104030203" pitchFamily="2" charset="-79"/>
            </a:endParaRPr>
          </a:p>
          <a:p>
            <a:pPr algn="ctr"/>
            <a:endParaRPr lang="en-GB" dirty="0">
              <a:latin typeface="Bodoni MT" panose="02070603080606020203" pitchFamily="18" charset="0"/>
            </a:endParaRPr>
          </a:p>
          <a:p>
            <a:pPr algn="ctr"/>
            <a:r>
              <a:rPr lang="en-GB" sz="2200" dirty="0" smtClean="0">
                <a:latin typeface="Bodoni MT" panose="02070603080606020203" pitchFamily="18" charset="0"/>
                <a:cs typeface="Aharoni" panose="02010803020104030203" pitchFamily="2" charset="-79"/>
              </a:rPr>
              <a:t>We work with young people all over in Inverclyde!</a:t>
            </a:r>
          </a:p>
          <a:p>
            <a:pPr algn="ctr"/>
            <a:r>
              <a:rPr lang="en-GB" sz="2200" dirty="0" smtClean="0">
                <a:latin typeface="Bodoni MT" panose="02070603080606020203" pitchFamily="18" charset="0"/>
                <a:cs typeface="Aharoni" panose="02010803020104030203" pitchFamily="2" charset="-79"/>
              </a:rPr>
              <a:t>You will see us in schools, I Youth Zones, out and about in the local hotspots doing detached youth work and at community events such as our upcoming Youth </a:t>
            </a:r>
            <a:r>
              <a:rPr lang="en-GB" sz="2200" smtClean="0">
                <a:latin typeface="Bodoni MT" panose="02070603080606020203" pitchFamily="18" charset="0"/>
                <a:cs typeface="Aharoni" panose="02010803020104030203" pitchFamily="2" charset="-79"/>
              </a:rPr>
              <a:t>in the Park…………..</a:t>
            </a:r>
            <a:r>
              <a:rPr lang="en-GB" sz="2200" dirty="0" smtClean="0">
                <a:latin typeface="Bodoni MT" panose="02070603080606020203" pitchFamily="18" charset="0"/>
                <a:cs typeface="Aharoni" panose="02010803020104030203" pitchFamily="2" charset="-79"/>
              </a:rPr>
              <a:t>watch this space!!!</a:t>
            </a:r>
          </a:p>
          <a:p>
            <a:pPr algn="ctr"/>
            <a:endParaRPr lang="en-GB" sz="2200" dirty="0">
              <a:latin typeface="Bodoni MT" panose="02070603080606020203" pitchFamily="18" charset="0"/>
            </a:endParaRPr>
          </a:p>
          <a:p>
            <a:pPr algn="ctr"/>
            <a:endParaRPr lang="en-GB" dirty="0" smtClean="0">
              <a:latin typeface="Bodoni MT" panose="02070603080606020203" pitchFamily="18" charset="0"/>
            </a:endParaRPr>
          </a:p>
          <a:p>
            <a:pPr algn="ctr"/>
            <a:r>
              <a:rPr lang="en-GB" sz="3600" dirty="0" smtClean="0">
                <a:latin typeface="Arial Rounded MT Bold" panose="020F0704030504030204" pitchFamily="34" charset="0"/>
              </a:rPr>
              <a:t>#</a:t>
            </a:r>
            <a:r>
              <a:rPr lang="en-GB" sz="3600" dirty="0" err="1" smtClean="0">
                <a:latin typeface="Arial Rounded MT Bold" panose="020F0704030504030204" pitchFamily="34" charset="0"/>
              </a:rPr>
              <a:t>YouthWorkChangesLives</a:t>
            </a:r>
            <a:endParaRPr lang="en-GB" sz="3600" dirty="0">
              <a:latin typeface="Arial Rounded MT Bold" panose="020F0704030504030204" pitchFamily="34" charset="0"/>
            </a:endParaRPr>
          </a:p>
          <a:p>
            <a:pPr algn="ct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520" y="1369830"/>
            <a:ext cx="282695" cy="36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01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Bodoni MT" panose="02070603080606020203" pitchFamily="18" charset="0"/>
              </a:rPr>
              <a:t>Who USES Social Media?</a:t>
            </a:r>
            <a:endParaRPr lang="en-GB" b="1" dirty="0">
              <a:latin typeface="Bodoni MT" panose="02070603080606020203"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916832"/>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16832"/>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52591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2015 Social Medi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736" y="188640"/>
            <a:ext cx="6552728" cy="509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87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15" y="332656"/>
            <a:ext cx="7520940" cy="548640"/>
          </a:xfrm>
        </p:spPr>
        <p:txBody>
          <a:bodyPr/>
          <a:lstStyle/>
          <a:p>
            <a:r>
              <a:rPr lang="en-GB" b="1" dirty="0" smtClean="0">
                <a:latin typeface="Bodoni MT" panose="02070603080606020203" pitchFamily="18" charset="0"/>
              </a:rPr>
              <a:t>SNAPCHAT ….</a:t>
            </a:r>
            <a:endParaRPr lang="en-GB" dirty="0">
              <a:latin typeface="Bodoni MT" panose="02070603080606020203" pitchFamily="18" charset="0"/>
            </a:endParaRPr>
          </a:p>
        </p:txBody>
      </p:sp>
      <p:sp>
        <p:nvSpPr>
          <p:cNvPr id="4" name="TextBox 3"/>
          <p:cNvSpPr txBox="1"/>
          <p:nvPr/>
        </p:nvSpPr>
        <p:spPr>
          <a:xfrm>
            <a:off x="711222" y="1916832"/>
            <a:ext cx="7704856" cy="3046988"/>
          </a:xfrm>
          <a:prstGeom prst="rect">
            <a:avLst/>
          </a:prstGeom>
          <a:noFill/>
        </p:spPr>
        <p:txBody>
          <a:bodyPr wrap="square" rtlCol="0">
            <a:spAutoFit/>
          </a:bodyPr>
          <a:lstStyle/>
          <a:p>
            <a:r>
              <a:rPr lang="en-GB" sz="1600" dirty="0" smtClean="0">
                <a:latin typeface="Bodoni MT" panose="02070603080606020203" pitchFamily="18" charset="0"/>
                <a:cs typeface="Aharoni" panose="02010803020104030203" pitchFamily="2" charset="-79"/>
              </a:rPr>
              <a:t>So Snapchat has been busy adding some new features ; the latest is a map showing users where their friends are located, along with curated events that are being updated through the ‘Our Story’ feature</a:t>
            </a:r>
          </a:p>
          <a:p>
            <a:endParaRPr lang="en-GB" sz="1600" dirty="0">
              <a:latin typeface="Bodoni MT" panose="02070603080606020203" pitchFamily="18" charset="0"/>
              <a:cs typeface="Aharoni" panose="02010803020104030203" pitchFamily="2" charset="-79"/>
            </a:endParaRPr>
          </a:p>
          <a:p>
            <a:r>
              <a:rPr lang="en-GB" sz="1600" dirty="0" smtClean="0">
                <a:latin typeface="Bodoni MT" panose="02070603080606020203" pitchFamily="18" charset="0"/>
                <a:cs typeface="Aharoni" panose="02010803020104030203" pitchFamily="2" charset="-79"/>
              </a:rPr>
              <a:t>First of all, make sure your app is up to date. On the camera page, pinch the screen as if you were trying to zoom out. You should be brought to the map, where you'll see any of your friends who have enabled the feature and curated events around you.</a:t>
            </a:r>
          </a:p>
          <a:p>
            <a:endParaRPr lang="en-GB" sz="1600" dirty="0">
              <a:latin typeface="Bodoni MT" panose="02070603080606020203" pitchFamily="18" charset="0"/>
              <a:cs typeface="Aharoni" panose="02010803020104030203" pitchFamily="2" charset="-79"/>
            </a:endParaRPr>
          </a:p>
          <a:p>
            <a:r>
              <a:rPr lang="en-GB" sz="1600" b="1" dirty="0" smtClean="0">
                <a:solidFill>
                  <a:srgbClr val="FF0000"/>
                </a:solidFill>
                <a:latin typeface="Bodoni MT" panose="02070603080606020203" pitchFamily="18" charset="0"/>
                <a:cs typeface="Aharoni" panose="02010803020104030203" pitchFamily="2" charset="-79"/>
              </a:rPr>
              <a:t>To disable location sharing </a:t>
            </a:r>
            <a:r>
              <a:rPr lang="en-GB" sz="1600" dirty="0" smtClean="0">
                <a:latin typeface="Bodoni MT" panose="02070603080606020203" pitchFamily="18" charset="0"/>
                <a:cs typeface="Aharoni" panose="02010803020104030203" pitchFamily="2" charset="-79"/>
              </a:rPr>
              <a:t>…. Open Snapchat and go to the Snap Map. Click on your avatar and choose settings by tapping on the bar the pops up on the bottom of the screen. Enable Ghost mode, and you disappear from the map as far as other Snapchat users are concerned; your location is only visible to you.</a:t>
            </a:r>
            <a:endParaRPr lang="en-GB" sz="1600" dirty="0">
              <a:latin typeface="Bodoni MT" panose="02070603080606020203" pitchFamily="18" charset="0"/>
              <a:cs typeface="Aharoni" panose="02010803020104030203" pitchFamily="2" charset="-79"/>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424" y="404664"/>
            <a:ext cx="1905000" cy="1368152"/>
          </a:xfrm>
          <a:prstGeom prst="rect">
            <a:avLst/>
          </a:prstGeom>
        </p:spPr>
      </p:pic>
    </p:spTree>
    <p:extLst>
      <p:ext uri="{BB962C8B-B14F-4D97-AF65-F5344CB8AC3E}">
        <p14:creationId xmlns:p14="http://schemas.microsoft.com/office/powerpoint/2010/main" val="3682515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Bodoni MT" panose="02070603080606020203" pitchFamily="18" charset="0"/>
              </a:rPr>
              <a:t>KEY SAFETY POINTS </a:t>
            </a:r>
            <a:endParaRPr lang="en-GB" b="1" dirty="0">
              <a:latin typeface="Bodoni MT" panose="02070603080606020203" pitchFamily="18" charset="0"/>
            </a:endParaRPr>
          </a:p>
        </p:txBody>
      </p:sp>
      <p:sp>
        <p:nvSpPr>
          <p:cNvPr id="3" name="Content Placeholder 2"/>
          <p:cNvSpPr>
            <a:spLocks noGrp="1"/>
          </p:cNvSpPr>
          <p:nvPr>
            <p:ph idx="1"/>
          </p:nvPr>
        </p:nvSpPr>
        <p:spPr/>
        <p:txBody>
          <a:bodyPr>
            <a:normAutofit/>
          </a:bodyPr>
          <a:lstStyle/>
          <a:p>
            <a:r>
              <a:rPr lang="en-GB" sz="2400" b="0" dirty="0" smtClean="0">
                <a:latin typeface="Bodoni MT" panose="02070603080606020203" pitchFamily="18" charset="0"/>
              </a:rPr>
              <a:t>Can you remember the key points to keeping safe online?</a:t>
            </a:r>
          </a:p>
          <a:p>
            <a:pPr>
              <a:buFont typeface="Arial" panose="020B0604020202020204" pitchFamily="34" charset="0"/>
              <a:buChar char="•"/>
            </a:pPr>
            <a:r>
              <a:rPr lang="en-GB" sz="2400" b="0" dirty="0" smtClean="0">
                <a:latin typeface="Bodoni MT" panose="02070603080606020203" pitchFamily="18" charset="0"/>
              </a:rPr>
              <a:t>Privacy Settings</a:t>
            </a:r>
          </a:p>
          <a:p>
            <a:pPr>
              <a:buFont typeface="Arial" panose="020B0604020202020204" pitchFamily="34" charset="0"/>
              <a:buChar char="•"/>
            </a:pPr>
            <a:r>
              <a:rPr lang="en-GB" sz="2400" b="0" dirty="0" smtClean="0">
                <a:latin typeface="Bodoni MT" panose="02070603080606020203" pitchFamily="18" charset="0"/>
              </a:rPr>
              <a:t>Keep private information private</a:t>
            </a:r>
          </a:p>
          <a:p>
            <a:pPr>
              <a:buFont typeface="Arial" panose="020B0604020202020204" pitchFamily="34" charset="0"/>
              <a:buChar char="•"/>
            </a:pPr>
            <a:r>
              <a:rPr lang="en-GB" sz="2400" b="0" dirty="0" smtClean="0">
                <a:latin typeface="Bodoni MT" panose="02070603080606020203" pitchFamily="18" charset="0"/>
              </a:rPr>
              <a:t>Don’t speak to people who you don’t know</a:t>
            </a:r>
          </a:p>
          <a:p>
            <a:pPr>
              <a:buFont typeface="Arial" panose="020B0604020202020204" pitchFamily="34" charset="0"/>
              <a:buChar char="•"/>
            </a:pPr>
            <a:r>
              <a:rPr lang="en-GB" sz="2400" b="0" dirty="0" smtClean="0">
                <a:latin typeface="Bodoni MT" panose="02070603080606020203" pitchFamily="18" charset="0"/>
              </a:rPr>
              <a:t>Be kind!</a:t>
            </a:r>
          </a:p>
          <a:p>
            <a:pPr>
              <a:buFont typeface="Arial" panose="020B0604020202020204" pitchFamily="34" charset="0"/>
              <a:buChar char="•"/>
            </a:pPr>
            <a:r>
              <a:rPr lang="en-GB" sz="2400" b="0" dirty="0" smtClean="0">
                <a:latin typeface="Bodoni MT" panose="02070603080606020203" pitchFamily="18" charset="0"/>
              </a:rPr>
              <a:t>REPORT / BLOCK / DELETE!</a:t>
            </a:r>
          </a:p>
          <a:p>
            <a:pPr>
              <a:buFont typeface="Arial" panose="020B0604020202020204" pitchFamily="34" charset="0"/>
              <a:buChar char="•"/>
            </a:pPr>
            <a:r>
              <a:rPr lang="en-GB" sz="2400" b="0" dirty="0" smtClean="0">
                <a:latin typeface="Bodoni MT" panose="02070603080606020203" pitchFamily="18" charset="0"/>
              </a:rPr>
              <a:t>Think before you post!</a:t>
            </a:r>
            <a:endParaRPr lang="en-GB" sz="2400" b="0" dirty="0">
              <a:latin typeface="Bodoni MT" panose="02070603080606020203"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60648"/>
            <a:ext cx="758552" cy="75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1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dirty="0" smtClean="0">
                <a:latin typeface="Bodoni MT" panose="02070603080606020203" pitchFamily="18" charset="0"/>
              </a:rPr>
              <a:t>Cyberbullying</a:t>
            </a:r>
            <a:endParaRPr lang="en-GB" sz="5400" b="1" dirty="0">
              <a:latin typeface="Bodoni MT" panose="02070603080606020203" pitchFamily="18" charset="0"/>
            </a:endParaRPr>
          </a:p>
        </p:txBody>
      </p:sp>
      <p:sp>
        <p:nvSpPr>
          <p:cNvPr id="3" name="Content Placeholder 2"/>
          <p:cNvSpPr>
            <a:spLocks noGrp="1"/>
          </p:cNvSpPr>
          <p:nvPr>
            <p:ph idx="1"/>
          </p:nvPr>
        </p:nvSpPr>
        <p:spPr/>
        <p:txBody>
          <a:bodyPr>
            <a:normAutofit/>
          </a:bodyPr>
          <a:lstStyle/>
          <a:p>
            <a:r>
              <a:rPr lang="en-GB" sz="2800" dirty="0" smtClean="0">
                <a:latin typeface="Bodoni MT" panose="02070603080606020203" pitchFamily="18" charset="0"/>
              </a:rPr>
              <a:t>NOUN</a:t>
            </a:r>
            <a:endParaRPr lang="en-GB" sz="2800" dirty="0">
              <a:latin typeface="Bodoni MT" panose="02070603080606020203" pitchFamily="18" charset="0"/>
            </a:endParaRPr>
          </a:p>
          <a:p>
            <a:r>
              <a:rPr lang="en-GB" sz="2800" dirty="0">
                <a:latin typeface="Bodoni MT" panose="02070603080606020203" pitchFamily="18" charset="0"/>
              </a:rPr>
              <a:t> </a:t>
            </a:r>
            <a:r>
              <a:rPr lang="en-GB" sz="2800" dirty="0" smtClean="0">
                <a:latin typeface="Bodoni MT" panose="02070603080606020203" pitchFamily="18" charset="0"/>
              </a:rPr>
              <a:t>   the </a:t>
            </a:r>
            <a:r>
              <a:rPr lang="en-GB" sz="2800" dirty="0">
                <a:latin typeface="Bodoni MT" panose="02070603080606020203" pitchFamily="18" charset="0"/>
              </a:rPr>
              <a:t>use of electronic communication to bully a person, typically by sending messages of an intimidating or threatening nature: </a:t>
            </a:r>
          </a:p>
          <a:p>
            <a:endParaRPr lang="en-GB" sz="2800" dirty="0">
              <a:latin typeface="Bodoni MT" panose="02070603080606020203" pitchFamily="18" charset="0"/>
            </a:endParaRPr>
          </a:p>
          <a:p>
            <a:r>
              <a:rPr lang="en-GB" sz="2800" dirty="0">
                <a:latin typeface="Bodoni MT" panose="02070603080606020203" pitchFamily="18" charset="0"/>
              </a:rPr>
              <a:t>"children may be reluctant to admit to being the victims of cyberbullying"</a:t>
            </a:r>
          </a:p>
          <a:p>
            <a:endParaRPr lang="en-GB" sz="2800" dirty="0">
              <a:latin typeface="Bodoni MT" panose="02070603080606020203" pitchFamily="18" charset="0"/>
            </a:endParaRPr>
          </a:p>
        </p:txBody>
      </p:sp>
    </p:spTree>
    <p:extLst>
      <p:ext uri="{BB962C8B-B14F-4D97-AF65-F5344CB8AC3E}">
        <p14:creationId xmlns:p14="http://schemas.microsoft.com/office/powerpoint/2010/main" val="3853514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520940" cy="548640"/>
          </a:xfrm>
        </p:spPr>
        <p:txBody>
          <a:bodyPr/>
          <a:lstStyle/>
          <a:p>
            <a:r>
              <a:rPr lang="en-GB" b="1" dirty="0" smtClean="0">
                <a:latin typeface="Bodoni MT" panose="02070603080606020203" pitchFamily="18" charset="0"/>
              </a:rPr>
              <a:t>Case study: Ronan Hughes Aged 17</a:t>
            </a:r>
            <a:endParaRPr lang="en-GB" b="1" dirty="0">
              <a:latin typeface="Bodoni MT" panose="02070603080606020203"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2476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35896" y="1412776"/>
            <a:ext cx="4752528" cy="2862322"/>
          </a:xfrm>
          <a:prstGeom prst="rect">
            <a:avLst/>
          </a:prstGeom>
          <a:noFill/>
        </p:spPr>
        <p:txBody>
          <a:bodyPr wrap="square" rtlCol="0">
            <a:spAutoFit/>
          </a:bodyPr>
          <a:lstStyle/>
          <a:p>
            <a:r>
              <a:rPr lang="en-GB" dirty="0" smtClean="0"/>
              <a:t>Ronan Hughes from Co. Tyrone took his own life in 2015 after being blackmailed into posting pictures of himself online.</a:t>
            </a:r>
          </a:p>
          <a:p>
            <a:endParaRPr lang="en-GB" dirty="0"/>
          </a:p>
          <a:p>
            <a:r>
              <a:rPr lang="en-GB" dirty="0" smtClean="0"/>
              <a:t>This is not the first time in recent years this has happened to a young person in the UK. Horrible incidents like these are on the rise.</a:t>
            </a:r>
          </a:p>
          <a:p>
            <a:endParaRPr lang="en-GB" dirty="0"/>
          </a:p>
          <a:p>
            <a:r>
              <a:rPr lang="en-GB" dirty="0" smtClean="0"/>
              <a:t>Daniel Perry, also aged 17 from Fife was another victim of a similar crime. </a:t>
            </a:r>
            <a:endParaRPr lang="en-GB" dirty="0"/>
          </a:p>
        </p:txBody>
      </p:sp>
    </p:spTree>
    <p:extLst>
      <p:ext uri="{BB962C8B-B14F-4D97-AF65-F5344CB8AC3E}">
        <p14:creationId xmlns:p14="http://schemas.microsoft.com/office/powerpoint/2010/main" val="24511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doni MT" panose="02070603080606020203" pitchFamily="18" charset="0"/>
              </a:rPr>
              <a:t>Case Study: Hannah Smith Aged 14</a:t>
            </a:r>
            <a:endParaRPr lang="en-GB" b="1" dirty="0">
              <a:latin typeface="Bodoni MT" panose="02070603080606020203"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285750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07904" y="1638874"/>
            <a:ext cx="4680520" cy="4370427"/>
          </a:xfrm>
          <a:prstGeom prst="rect">
            <a:avLst/>
          </a:prstGeom>
          <a:noFill/>
        </p:spPr>
        <p:txBody>
          <a:bodyPr wrap="square" rtlCol="0">
            <a:spAutoFit/>
          </a:bodyPr>
          <a:lstStyle/>
          <a:p>
            <a:r>
              <a:rPr lang="en-GB" sz="1600" dirty="0" smtClean="0"/>
              <a:t>Hannah </a:t>
            </a:r>
            <a:r>
              <a:rPr lang="en-GB" sz="1600" dirty="0"/>
              <a:t>Smith, a 14-year-old girl from </a:t>
            </a:r>
            <a:r>
              <a:rPr lang="en-GB" sz="1600" dirty="0" err="1"/>
              <a:t>Lutterworth</a:t>
            </a:r>
            <a:r>
              <a:rPr lang="en-GB" sz="1600" dirty="0"/>
              <a:t>, Leicestershire, England, hanged herself in her bedroom on August 3rd, 2013. Her body was discovered by her older sister.</a:t>
            </a:r>
          </a:p>
          <a:p>
            <a:r>
              <a:rPr lang="en-GB" sz="1600" dirty="0"/>
              <a:t> </a:t>
            </a:r>
          </a:p>
          <a:p>
            <a:r>
              <a:rPr lang="en-GB" sz="1600" dirty="0"/>
              <a:t>In the weeks leading up to her death, Smith had been subjected to cruel taunts and insults about her weight and a family death on Ask.fm, a question-and-answer social networking site that allows anonymous participation. Bullies on Ask.fm urged her to drink bleach and cut herself. According to Hannah’s father, she went to Ask.fm to look for advice on the skin condition eczema.</a:t>
            </a:r>
          </a:p>
          <a:p>
            <a:r>
              <a:rPr lang="en-GB" sz="1600" dirty="0" smtClean="0"/>
              <a:t> </a:t>
            </a:r>
            <a:endParaRPr lang="en-GB" sz="1600" dirty="0"/>
          </a:p>
          <a:p>
            <a:endParaRPr lang="en-GB" dirty="0"/>
          </a:p>
          <a:p>
            <a:endParaRPr lang="en-GB" dirty="0"/>
          </a:p>
          <a:p>
            <a:endParaRPr lang="en-GB" dirty="0"/>
          </a:p>
        </p:txBody>
      </p:sp>
    </p:spTree>
    <p:extLst>
      <p:ext uri="{BB962C8B-B14F-4D97-AF65-F5344CB8AC3E}">
        <p14:creationId xmlns:p14="http://schemas.microsoft.com/office/powerpoint/2010/main" val="11877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497</TotalTime>
  <Words>752</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Aharoni</vt:lpstr>
      <vt:lpstr>Arial</vt:lpstr>
      <vt:lpstr>Arial Rounded MT Bold</vt:lpstr>
      <vt:lpstr>Bodoni MT</vt:lpstr>
      <vt:lpstr>Calibri</vt:lpstr>
      <vt:lpstr>Franklin Gothic Book</vt:lpstr>
      <vt:lpstr>Franklin Gothic Medium</vt:lpstr>
      <vt:lpstr>Tunga</vt:lpstr>
      <vt:lpstr>Wingdings</vt:lpstr>
      <vt:lpstr>Angles</vt:lpstr>
      <vt:lpstr>P7 Cyber Safety</vt:lpstr>
      <vt:lpstr>Who ARE WE ?</vt:lpstr>
      <vt:lpstr>Who USES Social Media?</vt:lpstr>
      <vt:lpstr>PowerPoint Presentation</vt:lpstr>
      <vt:lpstr>SNAPCHAT ….</vt:lpstr>
      <vt:lpstr>KEY SAFETY POINTS </vt:lpstr>
      <vt:lpstr>Cyberbullying</vt:lpstr>
      <vt:lpstr>Case study: Ronan Hughes Aged 17</vt:lpstr>
      <vt:lpstr>Case Study: Hannah Smith Aged 14</vt:lpstr>
      <vt:lpstr>Times have changed…..</vt:lpstr>
      <vt:lpstr>Be the Bigger Person! </vt:lpstr>
      <vt:lpstr>Digital Footprint</vt:lpstr>
      <vt:lpstr>5 Questions to Ask Before You Post!</vt:lpstr>
      <vt:lpstr>PowerPoint Presentation</vt:lpstr>
      <vt:lpstr>PowerPoint Presentation</vt:lpstr>
      <vt:lpstr>PowerPoint Presentation</vt:lpstr>
      <vt:lpstr>PowerPoint Presentation</vt:lpstr>
      <vt:lpstr>Who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 Cyber Safety</dc:title>
  <dc:creator>user</dc:creator>
  <cp:lastModifiedBy>Simone McCredie</cp:lastModifiedBy>
  <cp:revision>34</cp:revision>
  <cp:lastPrinted>2018-06-18T14:27:14Z</cp:lastPrinted>
  <dcterms:created xsi:type="dcterms:W3CDTF">2016-08-24T09:55:04Z</dcterms:created>
  <dcterms:modified xsi:type="dcterms:W3CDTF">2019-03-05T15:07:13Z</dcterms:modified>
</cp:coreProperties>
</file>