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2" r:id="rId2"/>
    <p:sldId id="284" r:id="rId3"/>
    <p:sldId id="296" r:id="rId4"/>
    <p:sldId id="307" r:id="rId5"/>
    <p:sldId id="305" r:id="rId6"/>
    <p:sldId id="306" r:id="rId7"/>
    <p:sldId id="304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08" r:id="rId18"/>
    <p:sldId id="309" r:id="rId19"/>
    <p:sldId id="310" r:id="rId20"/>
    <p:sldId id="311" r:id="rId2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04" autoAdjust="0"/>
    <p:restoredTop sz="98757" autoAdjust="0"/>
  </p:normalViewPr>
  <p:slideViewPr>
    <p:cSldViewPr>
      <p:cViewPr varScale="1">
        <p:scale>
          <a:sx n="71" d="100"/>
          <a:sy n="71" d="100"/>
        </p:scale>
        <p:origin x="7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1\InverclydeAcademyStaffShared\DYW\Data\Insight%20data%20-%20Feb%2022%20-%20by%20destin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Destinations by category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Sheet1!$A$2:$B$2</c:f>
              <c:strCache>
                <c:ptCount val="2"/>
                <c:pt idx="0">
                  <c:v>Inverclyde Academy</c:v>
                </c:pt>
                <c:pt idx="1">
                  <c:v>2020/21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Sheet1!$C$1:$K$1</c:f>
              <c:strCache>
                <c:ptCount val="9"/>
                <c:pt idx="0">
                  <c:v>% Employed</c:v>
                </c:pt>
                <c:pt idx="1">
                  <c:v>% Further Education</c:v>
                </c:pt>
                <c:pt idx="2">
                  <c:v>% Higher Education</c:v>
                </c:pt>
                <c:pt idx="3">
                  <c:v>% Not known</c:v>
                </c:pt>
                <c:pt idx="4">
                  <c:v>% Personal Skills Development</c:v>
                </c:pt>
                <c:pt idx="5">
                  <c:v>% Training</c:v>
                </c:pt>
                <c:pt idx="6">
                  <c:v>% Unemployed Not Seeking</c:v>
                </c:pt>
                <c:pt idx="7">
                  <c:v>% Unemployed Seeking</c:v>
                </c:pt>
                <c:pt idx="8">
                  <c:v>% Voluntary Work</c:v>
                </c:pt>
              </c:strCache>
            </c:strRef>
          </c:cat>
          <c:val>
            <c:numRef>
              <c:f>Sheet1!$C$2:$K$2</c:f>
              <c:numCache>
                <c:formatCode>General</c:formatCode>
                <c:ptCount val="9"/>
                <c:pt idx="0">
                  <c:v>23.24</c:v>
                </c:pt>
                <c:pt idx="1">
                  <c:v>31.69</c:v>
                </c:pt>
                <c:pt idx="2">
                  <c:v>35.21</c:v>
                </c:pt>
                <c:pt idx="3">
                  <c:v>0</c:v>
                </c:pt>
                <c:pt idx="4">
                  <c:v>0.7</c:v>
                </c:pt>
                <c:pt idx="5">
                  <c:v>4.2300000000000004</c:v>
                </c:pt>
                <c:pt idx="6">
                  <c:v>2.82</c:v>
                </c:pt>
                <c:pt idx="7">
                  <c:v>2.11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D-4869-8A1A-B7CCFC935056}"/>
            </c:ext>
          </c:extLst>
        </c:ser>
        <c:ser>
          <c:idx val="1"/>
          <c:order val="1"/>
          <c:tx>
            <c:strRef>
              <c:f>Sheet1!$A$3:$B$3</c:f>
              <c:strCache>
                <c:ptCount val="2"/>
                <c:pt idx="0">
                  <c:v>Inverclyde Academy</c:v>
                </c:pt>
                <c:pt idx="1">
                  <c:v>2019/20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Sheet1!$C$1:$K$1</c:f>
              <c:strCache>
                <c:ptCount val="9"/>
                <c:pt idx="0">
                  <c:v>% Employed</c:v>
                </c:pt>
                <c:pt idx="1">
                  <c:v>% Further Education</c:v>
                </c:pt>
                <c:pt idx="2">
                  <c:v>% Higher Education</c:v>
                </c:pt>
                <c:pt idx="3">
                  <c:v>% Not known</c:v>
                </c:pt>
                <c:pt idx="4">
                  <c:v>% Personal Skills Development</c:v>
                </c:pt>
                <c:pt idx="5">
                  <c:v>% Training</c:v>
                </c:pt>
                <c:pt idx="6">
                  <c:v>% Unemployed Not Seeking</c:v>
                </c:pt>
                <c:pt idx="7">
                  <c:v>% Unemployed Seeking</c:v>
                </c:pt>
                <c:pt idx="8">
                  <c:v>% Voluntary Work</c:v>
                </c:pt>
              </c:strCache>
            </c:strRef>
          </c:cat>
          <c:val>
            <c:numRef>
              <c:f>Sheet1!$C$3:$K$3</c:f>
              <c:numCache>
                <c:formatCode>General</c:formatCode>
                <c:ptCount val="9"/>
                <c:pt idx="0">
                  <c:v>12.24</c:v>
                </c:pt>
                <c:pt idx="1">
                  <c:v>38.1</c:v>
                </c:pt>
                <c:pt idx="2">
                  <c:v>36.049999999999997</c:v>
                </c:pt>
                <c:pt idx="3">
                  <c:v>0</c:v>
                </c:pt>
                <c:pt idx="4">
                  <c:v>0</c:v>
                </c:pt>
                <c:pt idx="5">
                  <c:v>2.04</c:v>
                </c:pt>
                <c:pt idx="6">
                  <c:v>2.72</c:v>
                </c:pt>
                <c:pt idx="7">
                  <c:v>7.48</c:v>
                </c:pt>
                <c:pt idx="8">
                  <c:v>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DD-4869-8A1A-B7CCFC935056}"/>
            </c:ext>
          </c:extLst>
        </c:ser>
        <c:ser>
          <c:idx val="2"/>
          <c:order val="2"/>
          <c:tx>
            <c:strRef>
              <c:f>Sheet1!$A$4:$B$4</c:f>
              <c:strCache>
                <c:ptCount val="2"/>
                <c:pt idx="0">
                  <c:v>Inverclyde Academy</c:v>
                </c:pt>
                <c:pt idx="1">
                  <c:v>2018/19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Sheet1!$C$1:$K$1</c:f>
              <c:strCache>
                <c:ptCount val="9"/>
                <c:pt idx="0">
                  <c:v>% Employed</c:v>
                </c:pt>
                <c:pt idx="1">
                  <c:v>% Further Education</c:v>
                </c:pt>
                <c:pt idx="2">
                  <c:v>% Higher Education</c:v>
                </c:pt>
                <c:pt idx="3">
                  <c:v>% Not known</c:v>
                </c:pt>
                <c:pt idx="4">
                  <c:v>% Personal Skills Development</c:v>
                </c:pt>
                <c:pt idx="5">
                  <c:v>% Training</c:v>
                </c:pt>
                <c:pt idx="6">
                  <c:v>% Unemployed Not Seeking</c:v>
                </c:pt>
                <c:pt idx="7">
                  <c:v>% Unemployed Seeking</c:v>
                </c:pt>
                <c:pt idx="8">
                  <c:v>% Voluntary Work</c:v>
                </c:pt>
              </c:strCache>
            </c:strRef>
          </c:cat>
          <c:val>
            <c:numRef>
              <c:f>Sheet1!$C$4:$K$4</c:f>
              <c:numCache>
                <c:formatCode>General</c:formatCode>
                <c:ptCount val="9"/>
                <c:pt idx="0">
                  <c:v>20.39</c:v>
                </c:pt>
                <c:pt idx="1">
                  <c:v>30.26</c:v>
                </c:pt>
                <c:pt idx="2">
                  <c:v>38.82</c:v>
                </c:pt>
                <c:pt idx="3">
                  <c:v>0</c:v>
                </c:pt>
                <c:pt idx="4">
                  <c:v>0.66</c:v>
                </c:pt>
                <c:pt idx="5">
                  <c:v>5.26</c:v>
                </c:pt>
                <c:pt idx="6">
                  <c:v>0.66</c:v>
                </c:pt>
                <c:pt idx="7">
                  <c:v>3.29</c:v>
                </c:pt>
                <c:pt idx="8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DD-4869-8A1A-B7CCFC93505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4458600"/>
        <c:axId val="44448760"/>
      </c:barChart>
      <c:catAx>
        <c:axId val="44458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48760"/>
        <c:crosses val="autoZero"/>
        <c:auto val="1"/>
        <c:lblAlgn val="ctr"/>
        <c:lblOffset val="100"/>
        <c:noMultiLvlLbl val="0"/>
      </c:catAx>
      <c:valAx>
        <c:axId val="444487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5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217CA6-7F3A-4441-9AD4-1B0800E7EF25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F1FF7C-6EB5-4DAA-BFF2-AD5A90430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158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926EE4-AB7C-421B-A60C-FE71DCE6545C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F124E6-9022-4E6A-B48F-F8791178CF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15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7F7-4384-4DD8-8B76-EFF4CDB5F37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67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smtClean="0"/>
              <a:t>Rationale:</a:t>
            </a:r>
          </a:p>
          <a:p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7F7-4384-4DD8-8B76-EFF4CDB5F37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315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7F7-4384-4DD8-8B76-EFF4CDB5F37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88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7F7-4384-4DD8-8B76-EFF4CDB5F37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777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Check with Catriona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7F7-4384-4DD8-8B76-EFF4CDB5F37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80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Check with Catriona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7F7-4384-4DD8-8B76-EFF4CDB5F37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5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81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3F60-C282-40F4-A0BF-6DA0936DA529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C3E6-8C71-44DB-99F6-2844690375D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475656" y="26064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We Are Inverclyde Academy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3F60-C282-40F4-A0BF-6DA0936DA529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C3E6-8C71-44DB-99F6-284469037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07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3F60-C282-40F4-A0BF-6DA0936DA529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C3E6-8C71-44DB-99F6-284469037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833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9962-EF3B-4F75-82F0-4A238393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342AE-8796-4449-9B44-6EF8DF19A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2DCF3-65E9-4A8C-A87E-C5E5737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8A78-015A-4EDD-A352-9DD0154582C8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06C3-F25D-4AAC-8192-1D0718D65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48596-C413-4326-89C6-CB1EB394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121F-7DD0-4EFB-AE20-AE762F8921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2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3F60-C282-40F4-A0BF-6DA0936DA529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C3E6-8C71-44DB-99F6-2844690375D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475656" y="26064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We Are Inverclyde Academy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7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3F60-C282-40F4-A0BF-6DA0936DA529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C3E6-8C71-44DB-99F6-2844690375D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475656" y="26064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We Are Inverclyde Academy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3F60-C282-40F4-A0BF-6DA0936DA529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C3E6-8C71-44DB-99F6-2844690375D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475656" y="26064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We Are Inverclyde Academy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5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3F60-C282-40F4-A0BF-6DA0936DA529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C3E6-8C71-44DB-99F6-284469037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08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3F60-C282-40F4-A0BF-6DA0936DA529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C3E6-8C71-44DB-99F6-284469037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93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3F60-C282-40F4-A0BF-6DA0936DA529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C3E6-8C71-44DB-99F6-284469037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0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3F60-C282-40F4-A0BF-6DA0936DA529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C3E6-8C71-44DB-99F6-284469037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48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3F60-C282-40F4-A0BF-6DA0936DA529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C3E6-8C71-44DB-99F6-284469037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1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23F60-C282-40F4-A0BF-6DA0936DA529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BC3E6-8C71-44DB-99F6-2844690375D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/>
          <a:stretch/>
        </p:blipFill>
        <p:spPr>
          <a:xfrm>
            <a:off x="0" y="0"/>
            <a:ext cx="9144000" cy="1196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2298"/>
            <a:ext cx="1512168" cy="11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5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18" y="2276872"/>
            <a:ext cx="8670364" cy="435042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2060848"/>
            <a:ext cx="822960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b="1" smtClean="0"/>
              <a:t>Strive for Five!</a:t>
            </a:r>
            <a:endParaRPr lang="en-GB" sz="6600" b="1" dirty="0"/>
          </a:p>
        </p:txBody>
      </p:sp>
      <p:sp>
        <p:nvSpPr>
          <p:cNvPr id="6" name="5-Point Star 5"/>
          <p:cNvSpPr/>
          <p:nvPr/>
        </p:nvSpPr>
        <p:spPr>
          <a:xfrm>
            <a:off x="7056678" y="587901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5560814" y="589107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4014139" y="589864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2458616" y="589797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971600" y="592921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numbers…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88942" y="2202560"/>
          <a:ext cx="7966117" cy="1467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5561">
                  <a:extLst>
                    <a:ext uri="{9D8B030D-6E8A-4147-A177-3AD203B41FA5}">
                      <a16:colId xmlns:a16="http://schemas.microsoft.com/office/drawing/2014/main" val="102507846"/>
                    </a:ext>
                  </a:extLst>
                </a:gridCol>
                <a:gridCol w="1185358">
                  <a:extLst>
                    <a:ext uri="{9D8B030D-6E8A-4147-A177-3AD203B41FA5}">
                      <a16:colId xmlns:a16="http://schemas.microsoft.com/office/drawing/2014/main" val="2845077877"/>
                    </a:ext>
                  </a:extLst>
                </a:gridCol>
                <a:gridCol w="1185358">
                  <a:extLst>
                    <a:ext uri="{9D8B030D-6E8A-4147-A177-3AD203B41FA5}">
                      <a16:colId xmlns:a16="http://schemas.microsoft.com/office/drawing/2014/main" val="1540263090"/>
                    </a:ext>
                  </a:extLst>
                </a:gridCol>
                <a:gridCol w="1185358">
                  <a:extLst>
                    <a:ext uri="{9D8B030D-6E8A-4147-A177-3AD203B41FA5}">
                      <a16:colId xmlns:a16="http://schemas.microsoft.com/office/drawing/2014/main" val="366837029"/>
                    </a:ext>
                  </a:extLst>
                </a:gridCol>
                <a:gridCol w="1185358">
                  <a:extLst>
                    <a:ext uri="{9D8B030D-6E8A-4147-A177-3AD203B41FA5}">
                      <a16:colId xmlns:a16="http://schemas.microsoft.com/office/drawing/2014/main" val="1304089544"/>
                    </a:ext>
                  </a:extLst>
                </a:gridCol>
                <a:gridCol w="1185358">
                  <a:extLst>
                    <a:ext uri="{9D8B030D-6E8A-4147-A177-3AD203B41FA5}">
                      <a16:colId xmlns:a16="http://schemas.microsoft.com/office/drawing/2014/main" val="5942182"/>
                    </a:ext>
                  </a:extLst>
                </a:gridCol>
                <a:gridCol w="1183766">
                  <a:extLst>
                    <a:ext uri="{9D8B030D-6E8A-4147-A177-3AD203B41FA5}">
                      <a16:colId xmlns:a16="http://schemas.microsoft.com/office/drawing/2014/main" val="1451377482"/>
                    </a:ext>
                  </a:extLst>
                </a:gridCol>
              </a:tblGrid>
              <a:tr h="587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Level 5+N5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2017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2018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2019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2020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2021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77594660"/>
                  </a:ext>
                </a:extLst>
              </a:tr>
              <a:tr h="880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A-D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A-C</a:t>
                      </a:r>
                      <a:endParaRPr lang="en-GB" sz="1800" dirty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31.9%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28%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" algn="l"/>
                          <a:tab pos="340995" algn="ctr"/>
                        </a:tabLst>
                      </a:pPr>
                      <a:r>
                        <a:rPr lang="en-GB" sz="1800">
                          <a:effectLst/>
                        </a:rPr>
                        <a:t>27.5%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" algn="l"/>
                          <a:tab pos="340995" algn="ctr"/>
                        </a:tabLst>
                      </a:pPr>
                      <a:r>
                        <a:rPr lang="en-GB" sz="1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" algn="l"/>
                          <a:tab pos="340995" algn="ctr"/>
                        </a:tabLst>
                      </a:pPr>
                      <a:r>
                        <a:rPr lang="en-GB" sz="1800">
                          <a:effectLst/>
                        </a:rPr>
                        <a:t>17%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41.3%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31.5%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41.7%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37.9%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31.5%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B050"/>
                          </a:solidFill>
                          <a:effectLst/>
                        </a:rPr>
                        <a:t>42.6%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35.7%</a:t>
                      </a:r>
                      <a:endParaRPr lang="en-GB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7525544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88942" y="4077303"/>
          <a:ext cx="7926408" cy="1467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7776">
                  <a:extLst>
                    <a:ext uri="{9D8B030D-6E8A-4147-A177-3AD203B41FA5}">
                      <a16:colId xmlns:a16="http://schemas.microsoft.com/office/drawing/2014/main" val="2153036269"/>
                    </a:ext>
                  </a:extLst>
                </a:gridCol>
                <a:gridCol w="1031601">
                  <a:extLst>
                    <a:ext uri="{9D8B030D-6E8A-4147-A177-3AD203B41FA5}">
                      <a16:colId xmlns:a16="http://schemas.microsoft.com/office/drawing/2014/main" val="1148042959"/>
                    </a:ext>
                  </a:extLst>
                </a:gridCol>
                <a:gridCol w="1260315">
                  <a:extLst>
                    <a:ext uri="{9D8B030D-6E8A-4147-A177-3AD203B41FA5}">
                      <a16:colId xmlns:a16="http://schemas.microsoft.com/office/drawing/2014/main" val="895605732"/>
                    </a:ext>
                  </a:extLst>
                </a:gridCol>
                <a:gridCol w="1098309">
                  <a:extLst>
                    <a:ext uri="{9D8B030D-6E8A-4147-A177-3AD203B41FA5}">
                      <a16:colId xmlns:a16="http://schemas.microsoft.com/office/drawing/2014/main" val="814534949"/>
                    </a:ext>
                  </a:extLst>
                </a:gridCol>
                <a:gridCol w="1098309">
                  <a:extLst>
                    <a:ext uri="{9D8B030D-6E8A-4147-A177-3AD203B41FA5}">
                      <a16:colId xmlns:a16="http://schemas.microsoft.com/office/drawing/2014/main" val="3870364355"/>
                    </a:ext>
                  </a:extLst>
                </a:gridCol>
                <a:gridCol w="1098309">
                  <a:extLst>
                    <a:ext uri="{9D8B030D-6E8A-4147-A177-3AD203B41FA5}">
                      <a16:colId xmlns:a16="http://schemas.microsoft.com/office/drawing/2014/main" val="3429968715"/>
                    </a:ext>
                  </a:extLst>
                </a:gridCol>
                <a:gridCol w="1331789">
                  <a:extLst>
                    <a:ext uri="{9D8B030D-6E8A-4147-A177-3AD203B41FA5}">
                      <a16:colId xmlns:a16="http://schemas.microsoft.com/office/drawing/2014/main" val="2267446832"/>
                    </a:ext>
                  </a:extLst>
                </a:gridCol>
              </a:tblGrid>
              <a:tr h="587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Level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5+@H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2017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2018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2019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2020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2021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2022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884794"/>
                  </a:ext>
                </a:extLst>
              </a:tr>
              <a:tr h="880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A-D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A-C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9.2%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4.02%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11.3%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10.63%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12.3%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GB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19.0%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13.9%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15.0%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10.6%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B050"/>
                          </a:solidFill>
                          <a:effectLst/>
                        </a:rPr>
                        <a:t>13.71%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8.9%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94990455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300192" y="2756322"/>
            <a:ext cx="936104" cy="360040"/>
          </a:xfrm>
          <a:prstGeom prst="ellipse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452320" y="4631065"/>
            <a:ext cx="936104" cy="360040"/>
          </a:xfrm>
          <a:prstGeom prst="ellipse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76256" y="3116362"/>
            <a:ext cx="1044116" cy="151470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10412" t="14779" r="12907" b="72216"/>
          <a:stretch/>
        </p:blipFill>
        <p:spPr bwMode="auto">
          <a:xfrm>
            <a:off x="0" y="0"/>
            <a:ext cx="9144000" cy="1465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9574" y="5737363"/>
            <a:ext cx="9213574" cy="263387"/>
          </a:xfrm>
        </p:spPr>
        <p:txBody>
          <a:bodyPr anchor="b">
            <a:normAutofit fontScale="92500" lnSpcReduction="20000"/>
          </a:bodyPr>
          <a:lstStyle/>
          <a:p>
            <a:r>
              <a:rPr lang="en-GB" sz="1425" dirty="0"/>
              <a:t>RESPECT                    RESPONSIBILITY                    EQUALITY                    SUCCESS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" y="1511396"/>
            <a:ext cx="8976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IA’s Senior Phase Structure:</a:t>
            </a:r>
            <a:endParaRPr lang="en-GB" dirty="0"/>
          </a:p>
          <a:p>
            <a:endParaRPr lang="en-GB" dirty="0"/>
          </a:p>
          <a:p>
            <a:r>
              <a:rPr lang="en-GB" dirty="0"/>
              <a:t>Senior Phase includes all of S4, S5 and S6 – all/any classes can contain pupils from any of these year groups.</a:t>
            </a:r>
          </a:p>
          <a:p>
            <a:endParaRPr lang="en-GB" dirty="0"/>
          </a:p>
          <a:p>
            <a:r>
              <a:rPr lang="en-GB" dirty="0"/>
              <a:t>Pupils studying all N3-5, study 6 subjects and attend core PSE, RMPS &amp; PE  in S4.</a:t>
            </a:r>
          </a:p>
          <a:p>
            <a:endParaRPr lang="en-GB" dirty="0"/>
          </a:p>
          <a:p>
            <a:r>
              <a:rPr lang="en-GB" dirty="0"/>
              <a:t>If doing at least one Higher, pupils study 5 subjects and attend core PSE and DYW each week.</a:t>
            </a:r>
          </a:p>
          <a:p>
            <a:endParaRPr lang="en-GB" dirty="0"/>
          </a:p>
          <a:p>
            <a:r>
              <a:rPr lang="en-GB" dirty="0"/>
              <a:t>If doing any Advanced Highers, pupils can drop one column for each AH e.g. if doing 1 AH, they only do 4 subjects, if doing 2 or more AH, you only do 3 subjects. </a:t>
            </a:r>
          </a:p>
          <a:p>
            <a:endParaRPr lang="en-GB" dirty="0"/>
          </a:p>
          <a:p>
            <a:r>
              <a:rPr lang="en-GB" dirty="0"/>
              <a:t>S6 are expected to use the free columns productively and are encouraged to do volunteering.</a:t>
            </a:r>
          </a:p>
        </p:txBody>
      </p:sp>
    </p:spTree>
    <p:extLst>
      <p:ext uri="{BB962C8B-B14F-4D97-AF65-F5344CB8AC3E}">
        <p14:creationId xmlns:p14="http://schemas.microsoft.com/office/powerpoint/2010/main" val="32347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9574" y="5737363"/>
            <a:ext cx="9213574" cy="263387"/>
          </a:xfrm>
        </p:spPr>
        <p:txBody>
          <a:bodyPr anchor="b">
            <a:normAutofit fontScale="92500" lnSpcReduction="20000"/>
          </a:bodyPr>
          <a:lstStyle/>
          <a:p>
            <a:r>
              <a:rPr lang="en-GB" sz="1425" dirty="0"/>
              <a:t>RESPECT                    RESPONSIBILITY                    EQUALITY                    SUCCESS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" y="1511397"/>
            <a:ext cx="897636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Consortium</a:t>
            </a:r>
          </a:p>
          <a:p>
            <a:endParaRPr lang="en-GB" dirty="0"/>
          </a:p>
          <a:p>
            <a:r>
              <a:rPr lang="en-GB" sz="2700" dirty="0"/>
              <a:t>In order to access the widest possible certification, we work with all our local secondaries:</a:t>
            </a:r>
          </a:p>
          <a:p>
            <a:endParaRPr lang="en-GB" sz="27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700" dirty="0"/>
              <a:t>Mostly S6 but some S5 if there are TT clashes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27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700" dirty="0"/>
              <a:t>Mostly Advanced Highers but some </a:t>
            </a:r>
            <a:r>
              <a:rPr lang="en-GB" sz="2700" dirty="0" smtClean="0"/>
              <a:t>Higher </a:t>
            </a:r>
            <a:r>
              <a:rPr lang="en-GB" sz="2700" dirty="0"/>
              <a:t>and occasionally </a:t>
            </a:r>
            <a:r>
              <a:rPr lang="en-GB" sz="2700" dirty="0" smtClean="0"/>
              <a:t>N5s.</a:t>
            </a:r>
            <a:endParaRPr lang="en-GB" sz="2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37363"/>
            <a:ext cx="1570753" cy="9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7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598569" cy="610583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Leavers by destination – 2019-21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996163"/>
              </p:ext>
            </p:extLst>
          </p:nvPr>
        </p:nvGraphicFramePr>
        <p:xfrm>
          <a:off x="323528" y="1556792"/>
          <a:ext cx="8280920" cy="523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10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+mn-lt"/>
              </a:rPr>
              <a:t>School:College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Partnership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3" cy="4824536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/>
              <a:t>Higher National Certificate (HNC) is a </a:t>
            </a:r>
            <a:r>
              <a:rPr lang="en-GB" sz="2600" b="1" i="1" dirty="0">
                <a:solidFill>
                  <a:schemeClr val="accent2">
                    <a:lumMod val="75000"/>
                  </a:schemeClr>
                </a:solidFill>
              </a:rPr>
              <a:t>Higher Education (HE) </a:t>
            </a:r>
            <a:r>
              <a:rPr lang="en-GB" sz="2600" dirty="0"/>
              <a:t>course starting at level 7.  </a:t>
            </a:r>
          </a:p>
          <a:p>
            <a:r>
              <a:rPr lang="en-GB" sz="2600" dirty="0"/>
              <a:t>Higher National Diploma (HND) is a </a:t>
            </a:r>
            <a:r>
              <a:rPr lang="en-GB" sz="2600" b="1" i="1" dirty="0">
                <a:solidFill>
                  <a:schemeClr val="accent2">
                    <a:lumMod val="75000"/>
                  </a:schemeClr>
                </a:solidFill>
              </a:rPr>
              <a:t>Higher Education (HE) </a:t>
            </a:r>
            <a:r>
              <a:rPr lang="en-GB" sz="2600" dirty="0"/>
              <a:t>course starting at level 8.</a:t>
            </a:r>
          </a:p>
          <a:p>
            <a:r>
              <a:rPr lang="en-GB" sz="2600" dirty="0"/>
              <a:t>HNC/D level courses typically require </a:t>
            </a:r>
            <a:r>
              <a:rPr lang="en-GB" sz="2600" b="1" dirty="0">
                <a:solidFill>
                  <a:srgbClr val="FF0000"/>
                </a:solidFill>
              </a:rPr>
              <a:t>at least two </a:t>
            </a:r>
            <a:r>
              <a:rPr lang="en-GB" sz="2600" b="1" dirty="0" smtClean="0">
                <a:solidFill>
                  <a:srgbClr val="FF0000"/>
                </a:solidFill>
              </a:rPr>
              <a:t>Highers </a:t>
            </a:r>
            <a:r>
              <a:rPr lang="en-GB" sz="2600" dirty="0"/>
              <a:t>or have passed an NC course</a:t>
            </a:r>
            <a:r>
              <a:rPr lang="en-GB" sz="2600" dirty="0" smtClean="0"/>
              <a:t>.</a:t>
            </a:r>
            <a:r>
              <a:rPr lang="en-GB" sz="2600" dirty="0"/>
              <a:t>  </a:t>
            </a:r>
          </a:p>
          <a:p>
            <a:r>
              <a:rPr lang="en-GB" sz="2600" dirty="0"/>
              <a:t>Most universities accept HNC/Ds as alternatives to the school entry requirements (Highers).</a:t>
            </a:r>
          </a:p>
          <a:p>
            <a:r>
              <a:rPr lang="en-GB" sz="2600" dirty="0"/>
              <a:t>HNC holders can gain entry to first year in most and second year in some university courses.</a:t>
            </a:r>
          </a:p>
          <a:p>
            <a:r>
              <a:rPr lang="en-GB" sz="2600" dirty="0"/>
              <a:t>HND holders can gain entry to second year in most and third year in some university courses</a:t>
            </a:r>
            <a:r>
              <a:rPr lang="en-GB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997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9574" y="5737363"/>
            <a:ext cx="9213574" cy="263387"/>
          </a:xfrm>
        </p:spPr>
        <p:txBody>
          <a:bodyPr anchor="b">
            <a:normAutofit fontScale="92500" lnSpcReduction="20000"/>
          </a:bodyPr>
          <a:lstStyle/>
          <a:p>
            <a:r>
              <a:rPr lang="en-GB" sz="1425" dirty="0"/>
              <a:t>RESPECT                    RESPONSIBILITY                    EQUALITY                    SUCCESS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33" y="1410723"/>
            <a:ext cx="56431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Universities:</a:t>
            </a:r>
          </a:p>
          <a:p>
            <a:r>
              <a:rPr lang="en-GB" dirty="0"/>
              <a:t>We work with the following agencies to </a:t>
            </a:r>
          </a:p>
          <a:p>
            <a:r>
              <a:rPr lang="en-GB" dirty="0"/>
              <a:t>support and encourage our young people </a:t>
            </a:r>
          </a:p>
          <a:p>
            <a:r>
              <a:rPr lang="en-GB" dirty="0"/>
              <a:t>into Higher education.</a:t>
            </a:r>
          </a:p>
          <a:p>
            <a:endParaRPr lang="en-GB" dirty="0"/>
          </a:p>
          <a:p>
            <a:r>
              <a:rPr lang="en-GB" dirty="0"/>
              <a:t>Under the umbrella of Focus West, we have: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REACH - Vet Medicine, Medicine, Dentistry and Law</a:t>
            </a:r>
          </a:p>
          <a:p>
            <a:endParaRPr lang="en-GB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Access to a Career - Teaching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Top Up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Routes for All - 1-1 mentoring and career support for applying to Higher Education (college)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40" y="1812095"/>
            <a:ext cx="3218904" cy="367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8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9574" y="5737363"/>
            <a:ext cx="9213574" cy="263387"/>
          </a:xfrm>
        </p:spPr>
        <p:txBody>
          <a:bodyPr anchor="b">
            <a:normAutofit fontScale="92500" lnSpcReduction="20000"/>
          </a:bodyPr>
          <a:lstStyle/>
          <a:p>
            <a:r>
              <a:rPr lang="en-GB" sz="1425" dirty="0"/>
              <a:t>RESPECT                    RESPONSIBILITY                    EQUALITY                    SUCCESS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" y="2325123"/>
            <a:ext cx="89763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School Support</a:t>
            </a:r>
          </a:p>
          <a:p>
            <a:endParaRPr lang="en-GB" sz="2400" b="1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400" dirty="0"/>
              <a:t>SDS Careers Advisor – Larry Hansen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400" dirty="0"/>
              <a:t>DYW Worker – Chloe MacKay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400" dirty="0"/>
              <a:t>They can also help research college and universities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" b="26637"/>
          <a:stretch/>
        </p:blipFill>
        <p:spPr>
          <a:xfrm>
            <a:off x="5014356" y="1574714"/>
            <a:ext cx="4129644" cy="215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5958F1-9177-4298-83E0-775E895154FB}"/>
              </a:ext>
            </a:extLst>
          </p:cNvPr>
          <p:cNvSpPr/>
          <p:nvPr/>
        </p:nvSpPr>
        <p:spPr>
          <a:xfrm>
            <a:off x="1331640" y="1340768"/>
            <a:ext cx="6669360" cy="46805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E6243C-6453-4CF1-9ECA-E6281238AE88}"/>
              </a:ext>
            </a:extLst>
          </p:cNvPr>
          <p:cNvSpPr txBox="1"/>
          <p:nvPr/>
        </p:nvSpPr>
        <p:spPr>
          <a:xfrm>
            <a:off x="2074413" y="2481315"/>
            <a:ext cx="5035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Larry Hansen</a:t>
            </a:r>
          </a:p>
          <a:p>
            <a:r>
              <a:rPr lang="en-GB" sz="3000" b="1" dirty="0">
                <a:solidFill>
                  <a:schemeClr val="bg1"/>
                </a:solidFill>
              </a:rPr>
              <a:t>Careers Adviser</a:t>
            </a:r>
          </a:p>
          <a:p>
            <a:r>
              <a:rPr lang="en-GB" sz="3000" b="1" dirty="0">
                <a:solidFill>
                  <a:schemeClr val="bg1"/>
                </a:solidFill>
              </a:rPr>
              <a:t>Skills Development Scotland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5514A78-D0A1-4243-A1BB-ABE65A2C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55921"/>
            <a:ext cx="1862826" cy="99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2AA092-589A-4541-B0EA-5FCEE2166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265204"/>
            <a:ext cx="1350150" cy="5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294B-1CA8-4B2D-B7B2-7DD5102E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7884A-B708-4563-A2B2-1F06F3AD9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areer Management Skills and how they can help you | My World of Work">
            <a:extLst>
              <a:ext uri="{FF2B5EF4-FFF2-40B4-BE49-F238E27FC236}">
                <a16:creationId xmlns:a16="http://schemas.microsoft.com/office/drawing/2014/main" id="{CBC8CD68-5D79-451F-AEEC-2397390F5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076" y="1332482"/>
            <a:ext cx="6195848" cy="50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540" y="1124744"/>
            <a:ext cx="927199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194" y="1220780"/>
            <a:ext cx="4967516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What is Strive for Five?</a:t>
            </a:r>
          </a:p>
          <a:p>
            <a:r>
              <a:rPr lang="en-GB" dirty="0" smtClean="0"/>
              <a:t>Rationale behind the programme</a:t>
            </a:r>
          </a:p>
          <a:p>
            <a:r>
              <a:rPr lang="en-GB" dirty="0" smtClean="0"/>
              <a:t>How parents can support the programme</a:t>
            </a:r>
          </a:p>
          <a:p>
            <a:r>
              <a:rPr lang="en-GB" dirty="0" smtClean="0"/>
              <a:t>BGE links to the senior phase</a:t>
            </a:r>
          </a:p>
          <a:p>
            <a:r>
              <a:rPr lang="en-GB" dirty="0" smtClean="0"/>
              <a:t>From the senior phase to….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2339752" y="53732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3203848" y="53732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1515992" y="53788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4967516" y="53732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4067944" y="53732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81" y="1196752"/>
            <a:ext cx="3803915" cy="285293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0799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21F35A-EDF5-4109-8BB8-CAA5DE193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8913" y="2229446"/>
            <a:ext cx="3686175" cy="347900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D278CB-AA73-433A-A75C-2D8EBDCCD9A3}"/>
              </a:ext>
            </a:extLst>
          </p:cNvPr>
          <p:cNvSpPr txBox="1"/>
          <p:nvPr/>
        </p:nvSpPr>
        <p:spPr>
          <a:xfrm>
            <a:off x="3650457" y="1300163"/>
            <a:ext cx="71937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b="1" u="sng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454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712" y="8367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➢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22305"/>
            <a:ext cx="2575111" cy="343348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52640"/>
            <a:ext cx="4800533" cy="337281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5267" y="1302179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Additional support for pupils who have been identified as having the potential to achieve at least 5 National 5 Awards in S4</a:t>
            </a:r>
            <a:br>
              <a:rPr lang="en-GB" dirty="0"/>
            </a:br>
            <a:r>
              <a:rPr lang="en-GB" dirty="0" smtClean="0"/>
              <a:t>Workshops </a:t>
            </a:r>
            <a:r>
              <a:rPr lang="en-GB" dirty="0"/>
              <a:t>run by Live-N-Learn throughout session- focusing on </a:t>
            </a:r>
            <a:r>
              <a:rPr lang="en-GB" b="1" dirty="0"/>
              <a:t>building confidence, resilience and a growth </a:t>
            </a:r>
            <a:r>
              <a:rPr lang="en-GB" b="1" dirty="0" err="1"/>
              <a:t>mindset</a:t>
            </a:r>
            <a:r>
              <a:rPr lang="en-GB" b="1" dirty="0"/>
              <a:t>.</a:t>
            </a:r>
            <a:br>
              <a:rPr lang="en-GB" b="1" dirty="0"/>
            </a:br>
            <a:r>
              <a:rPr lang="en-GB" dirty="0" smtClean="0"/>
              <a:t>Academic </a:t>
            </a:r>
            <a:r>
              <a:rPr lang="en-GB" dirty="0"/>
              <a:t>challenges set through Teams group</a:t>
            </a:r>
            <a:br>
              <a:rPr lang="en-GB" dirty="0"/>
            </a:br>
            <a:r>
              <a:rPr lang="en-GB" dirty="0" smtClean="0"/>
              <a:t>Access </a:t>
            </a:r>
            <a:r>
              <a:rPr lang="en-GB" dirty="0"/>
              <a:t>to Supported Home-Learning sessions within school</a:t>
            </a:r>
          </a:p>
        </p:txBody>
      </p:sp>
    </p:spTree>
    <p:extLst>
      <p:ext uri="{BB962C8B-B14F-4D97-AF65-F5344CB8AC3E}">
        <p14:creationId xmlns:p14="http://schemas.microsoft.com/office/powerpoint/2010/main" val="21078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692696"/>
            <a:ext cx="7772400" cy="1470025"/>
          </a:xfrm>
        </p:spPr>
        <p:txBody>
          <a:bodyPr/>
          <a:lstStyle/>
          <a:p>
            <a:r>
              <a:rPr lang="en-GB" dirty="0" smtClean="0"/>
              <a:t>Rationale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12" y="1871352"/>
            <a:ext cx="5112568" cy="3404704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chemeClr val="tx1"/>
                </a:solidFill>
              </a:rPr>
              <a:t>Desire to ensure pupils are best-prepared for challenges of senior phase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chemeClr val="tx1"/>
                </a:solidFill>
              </a:rPr>
              <a:t>Desire to increase and support motivation to succeed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chemeClr val="tx1"/>
                </a:solidFill>
              </a:rPr>
              <a:t>Part of our overall focus on success as we build back from </a:t>
            </a:r>
            <a:r>
              <a:rPr lang="en-GB" sz="2500" dirty="0" err="1" smtClean="0">
                <a:solidFill>
                  <a:schemeClr val="tx1"/>
                </a:solidFill>
              </a:rPr>
              <a:t>Covid</a:t>
            </a:r>
            <a:endParaRPr lang="en-GB" sz="25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chemeClr val="tx1"/>
                </a:solidFill>
              </a:rPr>
              <a:t>Raising awareness of potential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chemeClr val="tx1"/>
                </a:solidFill>
              </a:rPr>
              <a:t>If you can see it, you can be it!</a:t>
            </a:r>
            <a:endParaRPr lang="en-GB" sz="2500" dirty="0">
              <a:solidFill>
                <a:schemeClr val="tx1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229600" y="453082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8172400" y="558924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7308304" y="590242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6393904" y="544522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7308304" y="508518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2" y="1871352"/>
            <a:ext cx="328498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44" y="3356992"/>
            <a:ext cx="4520877" cy="3013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4327462" cy="218884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652" y="2177591"/>
            <a:ext cx="5400600" cy="4525963"/>
          </a:xfrm>
        </p:spPr>
        <p:txBody>
          <a:bodyPr>
            <a:normAutofit/>
          </a:bodyPr>
          <a:lstStyle/>
          <a:p>
            <a:r>
              <a:rPr lang="en-GB" sz="2000" i="1" dirty="0" smtClean="0"/>
              <a:t>Live-N-Learn</a:t>
            </a:r>
            <a:r>
              <a:rPr lang="en-GB" sz="2000" dirty="0" smtClean="0"/>
              <a:t>- fostering a GROWTH </a:t>
            </a:r>
            <a:r>
              <a:rPr lang="en-GB" sz="2000" dirty="0" err="1" smtClean="0"/>
              <a:t>mindset</a:t>
            </a:r>
            <a:endParaRPr lang="en-GB" sz="2000" dirty="0" smtClean="0"/>
          </a:p>
          <a:p>
            <a:r>
              <a:rPr lang="en-GB" sz="2000" dirty="0"/>
              <a:t>G = I don’t mind making </a:t>
            </a:r>
            <a:r>
              <a:rPr lang="en-GB" sz="2000" dirty="0" smtClean="0"/>
              <a:t>mistakes</a:t>
            </a:r>
          </a:p>
          <a:p>
            <a:r>
              <a:rPr lang="en-GB" sz="2000" dirty="0" smtClean="0"/>
              <a:t> </a:t>
            </a:r>
            <a:r>
              <a:rPr lang="en-GB" sz="2000" dirty="0"/>
              <a:t>R = I don’t overreact in situations of </a:t>
            </a:r>
            <a:r>
              <a:rPr lang="en-GB" sz="2000" dirty="0" smtClean="0"/>
              <a:t>conflict</a:t>
            </a:r>
          </a:p>
          <a:p>
            <a:r>
              <a:rPr lang="en-GB" sz="2000" dirty="0" smtClean="0"/>
              <a:t> </a:t>
            </a:r>
            <a:r>
              <a:rPr lang="en-GB" sz="2000" dirty="0"/>
              <a:t>O = I feel confident trying new things </a:t>
            </a:r>
            <a:endParaRPr lang="en-GB" sz="2000" dirty="0" smtClean="0"/>
          </a:p>
          <a:p>
            <a:r>
              <a:rPr lang="en-GB" sz="2000" dirty="0" smtClean="0"/>
              <a:t>W </a:t>
            </a:r>
            <a:r>
              <a:rPr lang="en-GB" sz="2000" dirty="0"/>
              <a:t>= With hard work I can achieve almost </a:t>
            </a:r>
            <a:r>
              <a:rPr lang="en-GB" sz="2000" dirty="0" smtClean="0"/>
              <a:t>anything</a:t>
            </a:r>
          </a:p>
          <a:p>
            <a:r>
              <a:rPr lang="en-GB" sz="2000" dirty="0" smtClean="0"/>
              <a:t> </a:t>
            </a:r>
            <a:r>
              <a:rPr lang="en-GB" sz="2000" dirty="0"/>
              <a:t>T = I keep trying when things get </a:t>
            </a:r>
            <a:r>
              <a:rPr lang="en-GB" sz="2000" dirty="0" smtClean="0"/>
              <a:t>difficult</a:t>
            </a:r>
          </a:p>
          <a:p>
            <a:r>
              <a:rPr lang="en-GB" sz="2000" dirty="0" smtClean="0"/>
              <a:t> </a:t>
            </a:r>
            <a:r>
              <a:rPr lang="en-GB" sz="2000" dirty="0"/>
              <a:t>H = I’m good at receiving feedback</a:t>
            </a:r>
            <a:endParaRPr lang="en-GB" sz="2000" dirty="0" smtClean="0"/>
          </a:p>
        </p:txBody>
      </p:sp>
      <p:sp>
        <p:nvSpPr>
          <p:cNvPr id="3" name="5-Point Star 2"/>
          <p:cNvSpPr/>
          <p:nvPr/>
        </p:nvSpPr>
        <p:spPr>
          <a:xfrm>
            <a:off x="2339752" y="53732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3203848" y="53732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1515992" y="53788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20862" y="535482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715682" y="535482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157286"/>
            <a:ext cx="10287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2339752" y="53732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3203848" y="53732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1515992" y="53788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4967516" y="53732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4067944" y="53732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416" y="5086350"/>
            <a:ext cx="2057400" cy="1771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4" y="1156122"/>
            <a:ext cx="3219822" cy="409302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87824" y="1156122"/>
            <a:ext cx="6156176" cy="40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2332856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Young people will be immersed in the ‘Growth </a:t>
            </a:r>
            <a:r>
              <a:rPr lang="en-GB" dirty="0" err="1"/>
              <a:t>Mindset</a:t>
            </a:r>
            <a:r>
              <a:rPr lang="en-GB" dirty="0"/>
              <a:t>’ and quickly recognise their intelligence, personality and abilities are not simply predetermined at birth, but are things which are cultivated, developed &amp; improved over time, through hard work, effort &amp; perseverance. Their potential is unknown! </a:t>
            </a:r>
            <a:endParaRPr lang="en-GB" dirty="0" smtClean="0"/>
          </a:p>
        </p:txBody>
      </p:sp>
      <p:sp>
        <p:nvSpPr>
          <p:cNvPr id="3" name="5-Point Star 2"/>
          <p:cNvSpPr/>
          <p:nvPr/>
        </p:nvSpPr>
        <p:spPr>
          <a:xfrm>
            <a:off x="1398549" y="568632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2368232" y="568632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348579" y="567150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4412540" y="568632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3401250" y="568632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93295"/>
            <a:ext cx="4418425" cy="20717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11" y="3593295"/>
            <a:ext cx="2989894" cy="298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38" y="1703050"/>
            <a:ext cx="8855436" cy="3875288"/>
          </a:xfrm>
        </p:spPr>
        <p:txBody>
          <a:bodyPr anchor="t">
            <a:noAutofit/>
          </a:bodyPr>
          <a:lstStyle/>
          <a:p>
            <a:r>
              <a:rPr lang="en-GB" sz="3000" dirty="0"/>
              <a:t>Senior Phase: Why do we strive for five?</a:t>
            </a:r>
            <a:br>
              <a:rPr lang="en-GB" sz="3000" dirty="0"/>
            </a:b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/>
              <a:t/>
            </a:r>
            <a:br>
              <a:rPr lang="en-GB" sz="3000" dirty="0"/>
            </a:br>
            <a:r>
              <a:rPr lang="en-GB" sz="1500" dirty="0"/>
              <a:t/>
            </a:r>
            <a:br>
              <a:rPr lang="en-GB" sz="1500" dirty="0"/>
            </a:b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/>
              <a:t/>
            </a:r>
            <a:br>
              <a:rPr lang="en-GB" sz="3000" dirty="0"/>
            </a:br>
            <a:r>
              <a:rPr lang="en-GB" sz="2400" dirty="0"/>
              <a:t>29</a:t>
            </a:r>
            <a:r>
              <a:rPr lang="en-GB" sz="2400" baseline="30000" dirty="0"/>
              <a:t>th</a:t>
            </a:r>
            <a:r>
              <a:rPr lang="en-GB" sz="2400" dirty="0"/>
              <a:t> September 2022</a:t>
            </a:r>
            <a:r>
              <a:rPr lang="en-GB" sz="3000" dirty="0"/>
              <a:t/>
            </a:r>
            <a:br>
              <a:rPr lang="en-GB" sz="3000" dirty="0"/>
            </a:b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9574" y="5737363"/>
            <a:ext cx="9213574" cy="263387"/>
          </a:xfrm>
        </p:spPr>
        <p:txBody>
          <a:bodyPr anchor="b">
            <a:normAutofit fontScale="92500" lnSpcReduction="20000"/>
          </a:bodyPr>
          <a:lstStyle/>
          <a:p>
            <a:r>
              <a:rPr lang="en-GB" sz="1425" dirty="0"/>
              <a:t>RESPECT                    RESPONSIBILITY                    EQUALITY                    SUCCESS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65" y="2382673"/>
            <a:ext cx="7306696" cy="28431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loud Callout 5"/>
          <p:cNvSpPr/>
          <p:nvPr/>
        </p:nvSpPr>
        <p:spPr>
          <a:xfrm>
            <a:off x="4408699" y="2554363"/>
            <a:ext cx="1396365" cy="421481"/>
          </a:xfrm>
          <a:prstGeom prst="cloudCallout">
            <a:avLst>
              <a:gd name="adj1" fmla="val -37456"/>
              <a:gd name="adj2" fmla="val 937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GB" sz="1050" dirty="0">
                <a:ea typeface="Calibri" panose="020F0502020204030204" pitchFamily="34" charset="0"/>
                <a:cs typeface="Times New Roman" panose="02020603050405020304" pitchFamily="18" charset="0"/>
              </a:rPr>
              <a:t>Employment</a:t>
            </a:r>
            <a:endParaRPr lang="en-GB" sz="825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959344" y="2718457"/>
            <a:ext cx="1396365" cy="421481"/>
          </a:xfrm>
          <a:prstGeom prst="cloudCallout">
            <a:avLst>
              <a:gd name="adj1" fmla="val -23100"/>
              <a:gd name="adj2" fmla="val 750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GB" sz="1050" dirty="0"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endParaRPr lang="en-GB" sz="825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817510" y="2606078"/>
            <a:ext cx="1521619" cy="421481"/>
          </a:xfrm>
          <a:prstGeom prst="cloudCallout">
            <a:avLst>
              <a:gd name="adj1" fmla="val -29847"/>
              <a:gd name="adj2" fmla="val 800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GB" sz="1050" dirty="0">
                <a:ea typeface="Calibri" panose="020F0502020204030204" pitchFamily="34" charset="0"/>
                <a:cs typeface="Times New Roman" panose="02020603050405020304" pitchFamily="18" charset="0"/>
              </a:rPr>
              <a:t>Apprenticeship</a:t>
            </a:r>
            <a:endParaRPr lang="en-GB" sz="825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7132844" y="2975845"/>
            <a:ext cx="1396365" cy="421481"/>
          </a:xfrm>
          <a:prstGeom prst="cloudCallout">
            <a:avLst>
              <a:gd name="adj1" fmla="val -35189"/>
              <a:gd name="adj2" fmla="val 62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GB" sz="1050" dirty="0">
                <a:ea typeface="Calibri" panose="020F0502020204030204" pitchFamily="34" charset="0"/>
                <a:cs typeface="Times New Roman" panose="02020603050405020304" pitchFamily="18" charset="0"/>
              </a:rPr>
              <a:t>College</a:t>
            </a:r>
            <a:endParaRPr lang="en-GB" sz="825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7588609" y="3519361"/>
            <a:ext cx="1396365" cy="421481"/>
          </a:xfrm>
          <a:prstGeom prst="cloudCallout">
            <a:avLst>
              <a:gd name="adj1" fmla="val -64279"/>
              <a:gd name="adj2" fmla="val 374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GB" sz="1050" dirty="0"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endParaRPr lang="en-GB" sz="825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-87390" y="271114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-95304" y="380423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0" y="487554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5-Point Star 13"/>
          <p:cNvSpPr/>
          <p:nvPr/>
        </p:nvSpPr>
        <p:spPr>
          <a:xfrm>
            <a:off x="54295" y="583616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5-Point Star 14"/>
          <p:cNvSpPr/>
          <p:nvPr/>
        </p:nvSpPr>
        <p:spPr>
          <a:xfrm>
            <a:off x="-69574" y="163578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4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9574" y="5737363"/>
            <a:ext cx="9213574" cy="263387"/>
          </a:xfrm>
        </p:spPr>
        <p:txBody>
          <a:bodyPr anchor="b">
            <a:normAutofit fontScale="92500" lnSpcReduction="20000"/>
          </a:bodyPr>
          <a:lstStyle/>
          <a:p>
            <a:r>
              <a:rPr lang="en-GB" sz="1425" dirty="0"/>
              <a:t>RESPECT                    RESPONSIBILITY                    EQUALITY                    SUCCESS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1139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/>
              <a:t>Rationale:</a:t>
            </a:r>
          </a:p>
          <a:p>
            <a:endParaRPr lang="en-GB" sz="2100" b="1" dirty="0"/>
          </a:p>
          <a:p>
            <a:r>
              <a:rPr lang="en-GB" sz="2100" dirty="0"/>
              <a:t>In 2008, Education Scotland’s </a:t>
            </a:r>
            <a:r>
              <a:rPr lang="en-GB" sz="2100" i="1" dirty="0"/>
              <a:t>Building the Curriculum 3 </a:t>
            </a:r>
            <a:r>
              <a:rPr lang="en-GB" sz="2100" dirty="0"/>
              <a:t>described a curriculum where pupils are</a:t>
            </a:r>
            <a:r>
              <a:rPr lang="en-GB" sz="2100" i="1" dirty="0"/>
              <a:t> “entitled to experience a senior phase where he or she can continue to develop the four capacities and also achieve qualifications.” </a:t>
            </a:r>
            <a:r>
              <a:rPr lang="en-GB" sz="2100" dirty="0"/>
              <a:t>(p15)</a:t>
            </a:r>
          </a:p>
          <a:p>
            <a:endParaRPr lang="en-GB" sz="2100" dirty="0"/>
          </a:p>
          <a:p>
            <a:r>
              <a:rPr lang="en-GB" sz="2100" dirty="0"/>
              <a:t>In June 2014, Sir Ian Wood’s report, </a:t>
            </a:r>
            <a:r>
              <a:rPr lang="en-GB" sz="2100" i="1" dirty="0"/>
              <a:t>Education Working for All!</a:t>
            </a:r>
            <a:r>
              <a:rPr lang="en-GB" sz="2100" dirty="0"/>
              <a:t> Outlined the need for schools to design structures and programmes that deliver “</a:t>
            </a:r>
            <a:r>
              <a:rPr lang="en-GB" sz="2100" i="1" dirty="0"/>
              <a:t>the flexibility required to meet the needs of young people and employers</a:t>
            </a:r>
            <a:r>
              <a:rPr lang="en-GB" sz="2100" dirty="0"/>
              <a:t>” (2014, p.27) so that we can achieve the government’s vision of a Scotland that is a “</a:t>
            </a:r>
            <a:r>
              <a:rPr lang="en-GB" sz="2100" i="1" dirty="0"/>
              <a:t>fair and prosperous country</a:t>
            </a:r>
            <a:r>
              <a:rPr lang="en-GB" sz="2100" dirty="0"/>
              <a:t>” (DYW 2014, pi).</a:t>
            </a:r>
          </a:p>
          <a:p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74921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881</Words>
  <Application>Microsoft Office PowerPoint</Application>
  <PresentationFormat>On-screen Show (4:3)</PresentationFormat>
  <Paragraphs>161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Rationale</vt:lpstr>
      <vt:lpstr>PowerPoint Presentation</vt:lpstr>
      <vt:lpstr>PowerPoint Presentation</vt:lpstr>
      <vt:lpstr>PowerPoint Presentation</vt:lpstr>
      <vt:lpstr>Senior Phase: Why do we strive for five?      29th September 2022 </vt:lpstr>
      <vt:lpstr>PowerPoint Presentation</vt:lpstr>
      <vt:lpstr>The numbers…</vt:lpstr>
      <vt:lpstr>PowerPoint Presentation</vt:lpstr>
      <vt:lpstr>PowerPoint Presentation</vt:lpstr>
      <vt:lpstr>Leavers by destination – 2019-21</vt:lpstr>
      <vt:lpstr>School:College Partnership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Glasgow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Inset day 1 Aug 2014</dc:title>
  <dc:creator>DCrawford</dc:creator>
  <cp:lastModifiedBy>Gordon Livingstone</cp:lastModifiedBy>
  <cp:revision>187</cp:revision>
  <cp:lastPrinted>2020-02-12T08:29:39Z</cp:lastPrinted>
  <dcterms:created xsi:type="dcterms:W3CDTF">2014-07-29T21:20:49Z</dcterms:created>
  <dcterms:modified xsi:type="dcterms:W3CDTF">2022-10-26T15:50:05Z</dcterms:modified>
</cp:coreProperties>
</file>