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notesMasterIdLst>
    <p:notesMasterId r:id="rId17"/>
  </p:notesMasterIdLst>
  <p:handoutMasterIdLst>
    <p:handoutMasterId r:id="rId18"/>
  </p:handoutMasterIdLst>
  <p:sldIdLst>
    <p:sldId id="286" r:id="rId2"/>
    <p:sldId id="443" r:id="rId3"/>
    <p:sldId id="414" r:id="rId4"/>
    <p:sldId id="423" r:id="rId5"/>
    <p:sldId id="420" r:id="rId6"/>
    <p:sldId id="421" r:id="rId7"/>
    <p:sldId id="444" r:id="rId8"/>
    <p:sldId id="436" r:id="rId9"/>
    <p:sldId id="435" r:id="rId10"/>
    <p:sldId id="424" r:id="rId11"/>
    <p:sldId id="427" r:id="rId12"/>
    <p:sldId id="429" r:id="rId13"/>
    <p:sldId id="442" r:id="rId14"/>
    <p:sldId id="433" r:id="rId15"/>
    <p:sldId id="431" r:id="rId16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lance" id="{705054ED-DB56-FA4C-BB16-D35BDEFFF4C1}">
          <p14:sldIdLst>
            <p14:sldId id="286"/>
            <p14:sldId id="443"/>
            <p14:sldId id="414"/>
            <p14:sldId id="423"/>
            <p14:sldId id="420"/>
            <p14:sldId id="421"/>
            <p14:sldId id="444"/>
            <p14:sldId id="436"/>
            <p14:sldId id="435"/>
            <p14:sldId id="424"/>
            <p14:sldId id="427"/>
            <p14:sldId id="429"/>
            <p14:sldId id="442"/>
            <p14:sldId id="433"/>
            <p14:sldId id="43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92240"/>
    <a:srgbClr val="F8FA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77"/>
    <p:restoredTop sz="94934"/>
  </p:normalViewPr>
  <p:slideViewPr>
    <p:cSldViewPr snapToGrid="0" snapToObjects="1">
      <p:cViewPr varScale="1">
        <p:scale>
          <a:sx n="69" d="100"/>
          <a:sy n="69" d="100"/>
        </p:scale>
        <p:origin x="9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32" d="100"/>
          <a:sy n="132" d="100"/>
        </p:scale>
        <p:origin x="5344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0EBAF-D955-C443-AB02-2BCBC7797572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1DC8B-0A09-DC4E-ABCE-FAAA12F0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74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A641A-FC50-3840-A830-42D90553FE8C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96355-3DDC-9949-861F-AD0908BFC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843520" y="1"/>
            <a:ext cx="434848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64930"/>
            <a:ext cx="5570220" cy="138738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294FF8-6963-C348-83CE-28D3491B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2157025"/>
            <a:ext cx="5570220" cy="405073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5082EFB-1114-FE47-B838-2915F2B9B91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43520" y="3444241"/>
            <a:ext cx="4348481" cy="341375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41092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8593373" y="1"/>
            <a:ext cx="3598627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8593373" y="2289977"/>
            <a:ext cx="3598627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593373" y="4573989"/>
            <a:ext cx="3598627" cy="228401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65D61D25-2C22-8E45-A9B3-AAB911B76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00" y="664930"/>
            <a:ext cx="6129020" cy="1459697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712658E-CB5A-AF48-A644-353403DB0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2157025"/>
            <a:ext cx="6129020" cy="42618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6645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866901" y="1561736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322839" y="1561736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778777" y="1561736"/>
            <a:ext cx="4841723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167AA0B1-6033-2F4D-A765-7D17EAA02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00" y="664931"/>
            <a:ext cx="9753600" cy="726990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59E27A-E0B3-884A-B625-74AD7AB97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859381"/>
            <a:ext cx="9753600" cy="17866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71005"/>
            <a:ext cx="9753600" cy="71075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66900" y="1607819"/>
            <a:ext cx="9753600" cy="481105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662482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624320" y="0"/>
            <a:ext cx="556768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0269"/>
            <a:ext cx="6414052" cy="243873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443B03-7CB5-694C-A06A-B8D051D07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3667761"/>
            <a:ext cx="4229100" cy="29782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1207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624320" y="0"/>
            <a:ext cx="556768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B7763118-0811-A045-907D-A37A39B473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249" y="664745"/>
            <a:ext cx="4560751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2C4E96E-0DBC-9741-978E-351DF7CF4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249" y="2526750"/>
            <a:ext cx="4560751" cy="3670850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235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556768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5206448" y="990269"/>
            <a:ext cx="6414052" cy="2438731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443B03-7CB5-694C-A06A-B8D051D07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0" y="3667761"/>
            <a:ext cx="4508500" cy="29782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3050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51054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6531429" y="664745"/>
            <a:ext cx="5089071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353C0E3-CA06-FF4E-9268-38C763A24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29" y="2526750"/>
            <a:ext cx="5089071" cy="36708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3987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1120140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371547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8A2D389-5092-B541-B85C-948DD9C9B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480" y="3715470"/>
            <a:ext cx="5240020" cy="293057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806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66900" y="3429000"/>
            <a:ext cx="1032510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913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64CFFCC-3559-F84D-A042-1BAFB2591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480" y="691325"/>
            <a:ext cx="5240020" cy="228555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666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Номер слайда 21"/>
          <p:cNvSpPr txBox="1">
            <a:spLocks/>
          </p:cNvSpPr>
          <p:nvPr userDrawn="1"/>
        </p:nvSpPr>
        <p:spPr>
          <a:xfrm>
            <a:off x="388273" y="65712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899" y="4246128"/>
            <a:ext cx="8046357" cy="243873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866900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9F1E9CA4-55FC-8A40-824F-09EDA9DCB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00" y="671005"/>
            <a:ext cx="9753600" cy="71075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910E763-4396-F74C-8903-82D9802B2D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79701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94BA5C2-38F4-E14F-AA9C-C3DFC99975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92502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A9FCD912-C26A-6644-A093-938CD0712E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43700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2B2E5B3A-B4B2-BD4F-AB85-BFF95E3A2AD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394898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CC35ADD1-35FD-C44E-BAE2-21F1D63D4DE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046096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A064768-5B8B-5740-B764-CCD1215AD7E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66900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8ACE225-1838-3544-957D-AACCA7BE3A1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479701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FD0641E4-640F-8D4E-8C69-BFEE014364E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092502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DBFC0DE-039B-2F4E-BFBC-2E3DA036434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743700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25EA1B11-E5B8-9149-BBE6-13ADFB08F8B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394898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ECDDA7D5-E29D-2F4F-9BBE-E4BC874FC1D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046096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D39CEE3D-7E7A-494C-B8D1-6A561A1F8C6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866900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D2F2FBF1-42C4-084B-9B8F-8A6BB412FDF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479701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99001851-0A29-5945-8461-09C32A1DF56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5092502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DC1D8B20-1A51-9C4A-ABDD-DD48B5D1C27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743700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5AA24CC2-0B66-B34D-A228-6AE40A8DE753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394898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5FA8BDB8-5757-C142-AC90-BC8AD95844D0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0046096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65AA2FDC-1BAC-F24E-85E0-00EBEC7473C7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866900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72982FDD-C863-2C47-A976-BFBF4777637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479701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1D2AA8B1-2C53-7940-A97F-72E577896EC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092502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B695AF4D-D6DC-0944-98EC-F2C964A6D132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743700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002E033C-4E61-6B4F-B553-C83E76F94D8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394898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750A9437-CEAD-0741-8012-DFC58613492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046096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611979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866900" y="163896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9F1E9CA4-55FC-8A40-824F-09EDA9DCB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00" y="671005"/>
            <a:ext cx="9753600" cy="71075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AB69879B-EE95-2340-855D-A9E3FF45B3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66900" y="332552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81755F83-CEE1-CA4F-9CB2-AD8AF9461F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6900" y="501208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34924851-6C37-C84F-A630-EA87C879C7D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96740" y="163896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1591A003-2C51-8747-8121-A00901B695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26580" y="163896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id="{E5FC3E9F-0D6F-1A4B-9B98-7EEBF5AEAD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56420" y="163896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7" name="Picture Placeholder 4">
            <a:extLst>
              <a:ext uri="{FF2B5EF4-FFF2-40B4-BE49-F238E27FC236}">
                <a16:creationId xmlns:a16="http://schemas.microsoft.com/office/drawing/2014/main" id="{CEC3CD0E-BFD8-D741-B22E-22F2F41C4FA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96740" y="332552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0460D3CE-95FD-684A-91A1-6CCB6968556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926580" y="332552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B8B8D087-5B4B-8141-8DB9-81770800BD1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456420" y="332552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0" name="Picture Placeholder 4">
            <a:extLst>
              <a:ext uri="{FF2B5EF4-FFF2-40B4-BE49-F238E27FC236}">
                <a16:creationId xmlns:a16="http://schemas.microsoft.com/office/drawing/2014/main" id="{BB5C1B6D-1803-8645-8E13-7DE2A58DE4D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96740" y="501208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285C2B50-7632-3747-84F1-900493205C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926580" y="501208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B105B2B0-0C44-D34D-837F-9F695FD2187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456420" y="501208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240515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0" y="1634553"/>
            <a:ext cx="2997925" cy="299792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5244737" y="1634553"/>
            <a:ext cx="2997925" cy="299792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8622575" y="1634553"/>
            <a:ext cx="2997925" cy="299792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64745"/>
            <a:ext cx="9753600" cy="757655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8F39EDD-56E0-DB41-A5F7-712481027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844631"/>
            <a:ext cx="9753600" cy="180141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43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086600" y="0"/>
            <a:ext cx="51054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1181100"/>
            <a:ext cx="1406070" cy="1406070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1448707" y="762906"/>
            <a:ext cx="2242457" cy="2242457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47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1120140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060350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64745"/>
            <a:ext cx="7510780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94335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01980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809625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0172700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86690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394335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601980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809625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10172700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54585"/>
            <a:ext cx="5935980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94335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01980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809625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0172700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747260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71005"/>
            <a:ext cx="9753600" cy="745212"/>
          </a:xfrm>
        </p:spPr>
        <p:txBody>
          <a:bodyPr>
            <a:noAutofit/>
          </a:bodyPr>
          <a:lstStyle>
            <a:lvl1pPr algn="l"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7C995C6-BBB5-3B4F-9763-5F55B3916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1661159"/>
            <a:ext cx="9753600" cy="475771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181100"/>
            <a:ext cx="69723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3927944"/>
            <a:ext cx="11201400" cy="293005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49860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4055602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738977" y="4055602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487355" y="4055602"/>
            <a:ext cx="3704646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441411"/>
            <a:ext cx="9753600" cy="810810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294FF8-6963-C348-83CE-28D3491B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1493520"/>
            <a:ext cx="9753600" cy="2286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8669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1349951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738977" y="1349951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487355" y="1349951"/>
            <a:ext cx="3704646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441411"/>
            <a:ext cx="9753600" cy="81081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294FF8-6963-C348-83CE-28D3491B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500542"/>
            <a:ext cx="9753600" cy="205041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744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843520" y="0"/>
            <a:ext cx="4348481" cy="685446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64930"/>
            <a:ext cx="5570220" cy="138738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294FF8-6963-C348-83CE-28D3491B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2157025"/>
            <a:ext cx="5570220" cy="405073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210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900" y="994934"/>
            <a:ext cx="9753600" cy="1487862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000" b="0" i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866900" y="2514600"/>
            <a:ext cx="9753600" cy="311044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85480" y="0"/>
            <a:ext cx="0" cy="685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A5E9AFA-5FE4-944B-BC1C-BFB852B88888}"/>
              </a:ext>
            </a:extLst>
          </p:cNvPr>
          <p:cNvSpPr txBox="1"/>
          <p:nvPr userDrawn="1"/>
        </p:nvSpPr>
        <p:spPr>
          <a:xfrm rot="5400000">
            <a:off x="-2107580" y="2687443"/>
            <a:ext cx="5185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200" spc="300" dirty="0">
                <a:latin typeface="Arial" panose="020B0604020202020204" pitchFamily="34" charset="0"/>
                <a:cs typeface="Arial" panose="020B0604020202020204" pitchFamily="34" charset="0"/>
              </a:rPr>
              <a:t>   THE UNIVERSITY OF STRATHCLYDE</a:t>
            </a: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35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73" r:id="rId8"/>
    <p:sldLayoutId id="2147484074" r:id="rId9"/>
    <p:sldLayoutId id="2147484076" r:id="rId10"/>
    <p:sldLayoutId id="2147484016" r:id="rId11"/>
    <p:sldLayoutId id="2147484048" r:id="rId12"/>
    <p:sldLayoutId id="2147484024" r:id="rId13"/>
    <p:sldLayoutId id="2147484078" r:id="rId14"/>
    <p:sldLayoutId id="2147484029" r:id="rId15"/>
    <p:sldLayoutId id="2147484075" r:id="rId16"/>
    <p:sldLayoutId id="2147484040" r:id="rId17"/>
    <p:sldLayoutId id="2147484030" r:id="rId18"/>
    <p:sldLayoutId id="2147484031" r:id="rId19"/>
    <p:sldLayoutId id="2147484032" r:id="rId20"/>
    <p:sldLayoutId id="2147484077" r:id="rId21"/>
    <p:sldLayoutId id="2147484036" r:id="rId22"/>
    <p:sldLayoutId id="2147484044" r:id="rId23"/>
    <p:sldLayoutId id="2147484045" r:id="rId24"/>
    <p:sldLayoutId id="2147484046" r:id="rId25"/>
    <p:sldLayoutId id="2147484049" r:id="rId26"/>
    <p:sldLayoutId id="2147484050" r:id="rId27"/>
  </p:sldLayoutIdLst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4400" kern="1200" spc="-1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18" rtl="0" eaLnBrk="1" latinLnBrk="0" hangingPunct="1">
        <a:lnSpc>
          <a:spcPct val="120000"/>
        </a:lnSpc>
        <a:spcBef>
          <a:spcPts val="1000"/>
        </a:spcBef>
        <a:buClr>
          <a:srgbClr val="002060"/>
        </a:buClr>
        <a:buFont typeface="Wingdings" pitchFamily="2" charset="2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20000"/>
        </a:lnSpc>
        <a:spcBef>
          <a:spcPts val="499"/>
        </a:spcBef>
        <a:buClr>
          <a:srgbClr val="002060"/>
        </a:buClr>
        <a:buFont typeface="Wingdings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20000"/>
        </a:lnSpc>
        <a:spcBef>
          <a:spcPts val="499"/>
        </a:spcBef>
        <a:buClr>
          <a:srgbClr val="002060"/>
        </a:buClr>
        <a:buFont typeface="Wingdings" pitchFamily="2" charset="2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20000"/>
        </a:lnSpc>
        <a:spcBef>
          <a:spcPts val="499"/>
        </a:spcBef>
        <a:buClr>
          <a:srgbClr val="002060"/>
        </a:buClr>
        <a:buFont typeface="Wingdings" pitchFamily="2" charset="2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20000"/>
        </a:lnSpc>
        <a:spcBef>
          <a:spcPts val="499"/>
        </a:spcBef>
        <a:buClr>
          <a:srgbClr val="002060"/>
        </a:buClr>
        <a:buFont typeface="Wingdings" pitchFamily="2" charset="2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28" pos="624" userDrawn="1">
          <p15:clr>
            <a:srgbClr val="F26B43"/>
          </p15:clr>
        </p15:guide>
        <p15:guide id="29" pos="7320" userDrawn="1">
          <p15:clr>
            <a:srgbClr val="F26B43"/>
          </p15:clr>
        </p15:guide>
        <p15:guide id="48" pos="1176" userDrawn="1">
          <p15:clr>
            <a:srgbClr val="F26B43"/>
          </p15:clr>
        </p15:guide>
        <p15:guide id="51" orient="horz" pos="7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skanambassador@strath.ac.uk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strath.ac.uk/studywithus/chattoastudentambassador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A65C095-620D-9541-9BAF-5AEE8E22B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9"/>
          <a:stretch/>
        </p:blipFill>
        <p:spPr>
          <a:xfrm>
            <a:off x="0" y="-1058"/>
            <a:ext cx="12192000" cy="68590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2060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>
                <a:solidFill>
                  <a:schemeClr val="bg1">
                    <a:alpha val="70000"/>
                  </a:schemeClr>
                </a:solidFill>
              </a:rPr>
              <a:pPr/>
              <a:t>1</a:t>
            </a:fld>
            <a:endParaRPr lang="en-US" dirty="0">
              <a:solidFill>
                <a:schemeClr val="bg1">
                  <a:alpha val="7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86110" y="0"/>
            <a:ext cx="0" cy="685800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 txBox="1">
            <a:spLocks/>
          </p:cNvSpPr>
          <p:nvPr/>
        </p:nvSpPr>
        <p:spPr>
          <a:xfrm>
            <a:off x="2011864" y="1817649"/>
            <a:ext cx="7156871" cy="3221644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pc="0" dirty="0">
                <a:solidFill>
                  <a:schemeClr val="bg1"/>
                </a:solidFill>
              </a:rPr>
              <a:t>THE UNIVERSITY</a:t>
            </a:r>
          </a:p>
          <a:p>
            <a:r>
              <a:rPr lang="en-US" sz="6000" spc="0" dirty="0">
                <a:solidFill>
                  <a:schemeClr val="bg1"/>
                </a:solidFill>
              </a:rPr>
              <a:t>OF STRATHCLYDE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67621" y="5150296"/>
            <a:ext cx="5693627" cy="435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www.strath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.ac.uk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26385C-432A-3144-9F69-E71B7958A415}"/>
              </a:ext>
            </a:extLst>
          </p:cNvPr>
          <p:cNvSpPr txBox="1"/>
          <p:nvPr/>
        </p:nvSpPr>
        <p:spPr>
          <a:xfrm rot="5400000">
            <a:off x="-2107580" y="2687443"/>
            <a:ext cx="5185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 dirty="0">
                <a:solidFill>
                  <a:schemeClr val="bg1"/>
                </a:solidFill>
                <a:latin typeface="Montserrat" pitchFamily="2" charset="77"/>
              </a:rPr>
              <a:t>X</a:t>
            </a:r>
            <a:r>
              <a:rPr lang="en-US" sz="1200" spc="300" dirty="0"/>
              <a:t>  </a:t>
            </a:r>
            <a:r>
              <a:rPr lang="en-US" sz="1200" spc="300" dirty="0">
                <a:solidFill>
                  <a:schemeClr val="bg1"/>
                </a:solidFill>
              </a:rPr>
              <a:t> THE PLACE OF USEFUL LEARNING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781222-DB4E-4541-BEB5-CEB6BFF74AD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581" y="511630"/>
            <a:ext cx="1865573" cy="134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02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9F18A1-B799-914B-A2B0-B48C34640F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FB6C18-785B-234B-902E-5AEFBB0A7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STATEMENT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9E6503-5FEC-2C4D-83E3-30B06E697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28" y="2286364"/>
            <a:ext cx="5089071" cy="3670850"/>
          </a:xfrm>
        </p:spPr>
        <p:txBody>
          <a:bodyPr/>
          <a:lstStyle/>
          <a:p>
            <a:pPr marL="623888" lvl="1" indent="-395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Arial" pitchFamily="34" charset="0"/>
                <a:cs typeface="Arial" pitchFamily="34" charset="0"/>
              </a:rPr>
              <a:t>Communication skills</a:t>
            </a:r>
          </a:p>
          <a:p>
            <a:pPr marL="623888" lvl="1" indent="-395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Arial" pitchFamily="34" charset="0"/>
                <a:cs typeface="Arial" pitchFamily="34" charset="0"/>
              </a:rPr>
              <a:t>Interpersonal skills</a:t>
            </a:r>
          </a:p>
          <a:p>
            <a:pPr marL="623888" lvl="1" indent="-395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Arial" pitchFamily="34" charset="0"/>
                <a:cs typeface="Arial" pitchFamily="34" charset="0"/>
              </a:rPr>
              <a:t>Leadership skills</a:t>
            </a:r>
          </a:p>
          <a:p>
            <a:pPr marL="623888" lvl="1" indent="-395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Arial" pitchFamily="34" charset="0"/>
                <a:cs typeface="Arial" pitchFamily="34" charset="0"/>
              </a:rPr>
              <a:t>Ability to work in a team as well as on your own</a:t>
            </a:r>
          </a:p>
          <a:p>
            <a:pPr marL="623888" lvl="1" indent="-395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Arial" pitchFamily="34" charset="0"/>
                <a:cs typeface="Arial" pitchFamily="34" charset="0"/>
              </a:rPr>
              <a:t>Specific skills for your course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7" name="Picture Placeholder 10">
            <a:extLst>
              <a:ext uri="{FF2B5EF4-FFF2-40B4-BE49-F238E27FC236}">
                <a16:creationId xmlns:a16="http://schemas.microsoft.com/office/drawing/2014/main" id="{94AD7AB3-E8F2-1646-89DF-C64B2AFB63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8" r="9856"/>
          <a:stretch/>
        </p:blipFill>
        <p:spPr>
          <a:xfrm>
            <a:off x="990601" y="0"/>
            <a:ext cx="51054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31427" y="1885931"/>
            <a:ext cx="420179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en-US" dirty="0">
                <a:latin typeface="Arial" pitchFamily="34" charset="0"/>
                <a:cs typeface="Arial" pitchFamily="34" charset="0"/>
              </a:rPr>
              <a:t>What skills and abilities are important?</a:t>
            </a:r>
          </a:p>
        </p:txBody>
      </p:sp>
    </p:spTree>
    <p:extLst>
      <p:ext uri="{BB962C8B-B14F-4D97-AF65-F5344CB8AC3E}">
        <p14:creationId xmlns:p14="http://schemas.microsoft.com/office/powerpoint/2010/main" val="188562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51E89716-4F1F-454B-AD56-07FE1DAF4D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49AF3E7-22C3-C847-BFAD-BC6207142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0" y="671004"/>
            <a:ext cx="9753600" cy="117278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rmAutofit fontScale="90000"/>
          </a:bodyPr>
          <a:lstStyle/>
          <a:p>
            <a:r>
              <a:rPr lang="en-US" kern="1200" spc="0" baseline="0" dirty="0">
                <a:latin typeface="+mj-lt"/>
                <a:ea typeface="+mj-ea"/>
                <a:cs typeface="+mj-cs"/>
              </a:rPr>
              <a:t>PERSONAL STATEMENT</a:t>
            </a:r>
            <a:br>
              <a:rPr lang="en-US" kern="1200" spc="0" baseline="0" dirty="0">
                <a:latin typeface="+mj-lt"/>
                <a:ea typeface="+mj-ea"/>
                <a:cs typeface="+mj-cs"/>
              </a:rPr>
            </a:br>
            <a:r>
              <a:rPr lang="en-US" sz="3100" spc="0" dirty="0"/>
              <a:t>GETTING STARTED</a:t>
            </a:r>
            <a:r>
              <a:rPr lang="en-US" spc="0" dirty="0"/>
              <a:t/>
            </a:r>
            <a:br>
              <a:rPr lang="en-US" spc="0" dirty="0"/>
            </a:br>
            <a:endParaRPr lang="en-US" kern="1200" spc="0" baseline="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Description: http://www.moonslightmagic.com/images/replacement_paper_for_book_of_shado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t="4588" r="5440" b="56660"/>
          <a:stretch>
            <a:fillRect/>
          </a:stretch>
        </p:blipFill>
        <p:spPr bwMode="auto">
          <a:xfrm>
            <a:off x="3443401" y="2279822"/>
            <a:ext cx="6220236" cy="373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366" y="6131540"/>
            <a:ext cx="129381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4573269" y="5013580"/>
            <a:ext cx="648072" cy="70559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6379037" y="5013580"/>
            <a:ext cx="648072" cy="70559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8045062" y="5026123"/>
            <a:ext cx="648072" cy="70559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74271" y="2524006"/>
            <a:ext cx="144606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GB" sz="2800" b="1" dirty="0">
                <a:latin typeface="Arial"/>
                <a:ea typeface="Times New Roman"/>
                <a:cs typeface="Arial"/>
              </a:rPr>
              <a:t>Action</a:t>
            </a:r>
            <a:endParaRPr lang="en-GB" sz="2800" dirty="0">
              <a:latin typeface="Arial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  <a:defRPr/>
            </a:pPr>
            <a:r>
              <a:rPr lang="en-GB" sz="2800" i="1" dirty="0">
                <a:latin typeface="Arial"/>
                <a:ea typeface="Times New Roman"/>
                <a:cs typeface="Arial"/>
              </a:rPr>
              <a:t>What have you done?</a:t>
            </a:r>
            <a:endParaRPr lang="en-GB" sz="2800" i="1" dirty="0">
              <a:latin typeface="Arial"/>
              <a:ea typeface="Times New Roman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74527" y="2537448"/>
            <a:ext cx="16382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800" b="1" dirty="0">
                <a:latin typeface="Arial" pitchFamily="34" charset="0"/>
                <a:cs typeface="Times New Roman" pitchFamily="18" charset="0"/>
              </a:rPr>
              <a:t>Benefit</a:t>
            </a:r>
            <a:endParaRPr lang="en-GB" altLang="en-US" sz="2800" dirty="0">
              <a:latin typeface="Arial" pitchFamily="34" charset="0"/>
              <a:cs typeface="Times New Roman" pitchFamily="18" charset="0"/>
            </a:endParaRPr>
          </a:p>
          <a:p>
            <a:pPr algn="ctr"/>
            <a:r>
              <a:rPr lang="en-GB" altLang="en-US" sz="2800" i="1" dirty="0">
                <a:latin typeface="Arial" pitchFamily="34" charset="0"/>
                <a:cs typeface="Times New Roman" pitchFamily="18" charset="0"/>
              </a:rPr>
              <a:t>What skills did you gain?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90069" y="2547152"/>
            <a:ext cx="17962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800" b="1" dirty="0">
                <a:latin typeface="Arial" pitchFamily="34" charset="0"/>
                <a:cs typeface="Times New Roman" pitchFamily="18" charset="0"/>
              </a:rPr>
              <a:t>Course</a:t>
            </a:r>
            <a:endParaRPr lang="en-GB" altLang="en-US" sz="2800" dirty="0">
              <a:latin typeface="Arial" pitchFamily="34" charset="0"/>
              <a:cs typeface="Times New Roman" pitchFamily="18" charset="0"/>
            </a:endParaRPr>
          </a:p>
          <a:p>
            <a:pPr algn="ctr"/>
            <a:r>
              <a:rPr lang="en-GB" altLang="en-US" sz="2800" i="1" dirty="0">
                <a:latin typeface="Arial" pitchFamily="34" charset="0"/>
                <a:cs typeface="Times New Roman" pitchFamily="18" charset="0"/>
              </a:rPr>
              <a:t>How does it relate to your course?</a:t>
            </a:r>
          </a:p>
        </p:txBody>
      </p:sp>
    </p:spTree>
    <p:extLst>
      <p:ext uri="{BB962C8B-B14F-4D97-AF65-F5344CB8AC3E}">
        <p14:creationId xmlns:p14="http://schemas.microsoft.com/office/powerpoint/2010/main" val="960164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A5A97D00-11F1-4CFA-A3A2-658399C5AC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873" y="6418877"/>
            <a:ext cx="513735" cy="227164"/>
          </a:xfrm>
        </p:spPr>
        <p:txBody>
          <a:bodyPr/>
          <a:lstStyle/>
          <a:p>
            <a:pPr>
              <a:spcAft>
                <a:spcPts val="600"/>
              </a:spcAft>
            </a:pPr>
            <a:fld id="{D8D877B3-D348-4611-9BDB-C5374591D951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3D302DC-EB2E-0D4F-94FE-A4439F4D506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r="48903" b="-1"/>
          <a:stretch/>
        </p:blipFill>
        <p:spPr>
          <a:xfrm>
            <a:off x="990600" y="10"/>
            <a:ext cx="5105400" cy="6857990"/>
          </a:xfrm>
          <a:prstGeom prst="rect">
            <a:avLst/>
          </a:prstGeom>
          <a:noFill/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FFB571B0-8625-4B33-BFE7-1EC8A38D6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805" y="433919"/>
            <a:ext cx="4974166" cy="1354121"/>
          </a:xfrm>
        </p:spPr>
        <p:txBody>
          <a:bodyPr/>
          <a:lstStyle/>
          <a:p>
            <a:r>
              <a:rPr lang="en-US" sz="3600" dirty="0"/>
              <a:t>TOP TIPS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11C0941-C408-4D44-A03C-04359D0BF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6992" y="1676093"/>
            <a:ext cx="4638734" cy="414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lnSpc>
                <a:spcPct val="15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GB" sz="2400" dirty="0">
                <a:latin typeface="Arial" charset="0"/>
                <a:ea typeface="ＭＳ Ｐゴシック" charset="0"/>
                <a:cs typeface="Arial" charset="0"/>
              </a:rPr>
              <a:t>Be Yourself!</a:t>
            </a:r>
          </a:p>
          <a:p>
            <a:pPr marL="228600" indent="0">
              <a:lnSpc>
                <a:spcPct val="15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GB" sz="2400" dirty="0">
                <a:latin typeface="Arial" charset="0"/>
                <a:ea typeface="ＭＳ Ｐゴシック" charset="0"/>
                <a:cs typeface="Arial" charset="0"/>
              </a:rPr>
              <a:t>Make it your own work</a:t>
            </a:r>
          </a:p>
          <a:p>
            <a:pPr marL="228600" indent="0">
              <a:lnSpc>
                <a:spcPct val="15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GB" sz="2400" dirty="0">
                <a:latin typeface="Arial" charset="0"/>
                <a:ea typeface="ＭＳ Ｐゴシック" charset="0"/>
                <a:cs typeface="Arial" charset="0"/>
              </a:rPr>
              <a:t>Use positive language</a:t>
            </a:r>
          </a:p>
          <a:p>
            <a:pPr marL="228600" indent="0">
              <a:lnSpc>
                <a:spcPct val="15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GB" sz="2400" dirty="0">
                <a:latin typeface="Arial" charset="0"/>
                <a:ea typeface="ＭＳ Ｐゴシック" charset="0"/>
                <a:cs typeface="Arial" charset="0"/>
              </a:rPr>
              <a:t>Be concise</a:t>
            </a:r>
          </a:p>
          <a:p>
            <a:pPr marL="228600" indent="0">
              <a:lnSpc>
                <a:spcPct val="15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GB" sz="2400" dirty="0">
                <a:latin typeface="Arial" charset="0"/>
                <a:ea typeface="ＭＳ Ｐゴシック" charset="0"/>
                <a:cs typeface="Arial" charset="0"/>
              </a:rPr>
              <a:t>Proof read!!!</a:t>
            </a:r>
          </a:p>
          <a:p>
            <a:pPr marL="228600" indent="0">
              <a:lnSpc>
                <a:spcPct val="15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GB" sz="2400" dirty="0">
                <a:latin typeface="Arial" charset="0"/>
                <a:ea typeface="ＭＳ Ｐゴシック" charset="0"/>
                <a:cs typeface="Arial" charset="0"/>
              </a:rPr>
              <a:t>Don’t be afraid to say good things about yourself!</a:t>
            </a:r>
          </a:p>
        </p:txBody>
      </p:sp>
    </p:spTree>
    <p:extLst>
      <p:ext uri="{BB962C8B-B14F-4D97-AF65-F5344CB8AC3E}">
        <p14:creationId xmlns:p14="http://schemas.microsoft.com/office/powerpoint/2010/main" val="2955719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CFAB1B-712B-9841-AEF4-D3AAA01AD1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ADFB75-E6D3-454E-B5E7-911F8D8C5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37" y="300458"/>
            <a:ext cx="4357437" cy="2438731"/>
          </a:xfrm>
        </p:spPr>
        <p:txBody>
          <a:bodyPr/>
          <a:lstStyle/>
          <a:p>
            <a:r>
              <a:rPr lang="en-US" sz="3600" dirty="0"/>
              <a:t>WHAT HAPPENS NEXT?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EBF5B8-D9A7-BA4D-88D6-31E97F757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637" y="1684421"/>
            <a:ext cx="4710363" cy="496162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Rockwell" pitchFamily="18" charset="0"/>
              <a:buAutoNum type="arabicPeriod"/>
            </a:pPr>
            <a:r>
              <a:rPr lang="en-GB" altLang="en-US" sz="1800" dirty="0">
                <a:latin typeface="Arial" pitchFamily="34" charset="0"/>
                <a:cs typeface="Arial" pitchFamily="34" charset="0"/>
              </a:rPr>
              <a:t>UCAS acknowledgement</a:t>
            </a:r>
          </a:p>
          <a:p>
            <a:pPr marL="457200" indent="-457200">
              <a:lnSpc>
                <a:spcPct val="150000"/>
              </a:lnSpc>
              <a:buFont typeface="Rockwell" pitchFamily="18" charset="0"/>
              <a:buAutoNum type="arabicPeriod"/>
            </a:pPr>
            <a:r>
              <a:rPr lang="en-GB" altLang="en-US" sz="1800" dirty="0">
                <a:latin typeface="Arial" pitchFamily="34" charset="0"/>
                <a:cs typeface="Arial" pitchFamily="34" charset="0"/>
              </a:rPr>
              <a:t>Universities review all applications</a:t>
            </a:r>
          </a:p>
          <a:p>
            <a:pPr marL="457200" indent="-457200">
              <a:lnSpc>
                <a:spcPct val="150000"/>
              </a:lnSpc>
              <a:buFont typeface="Rockwell" pitchFamily="18" charset="0"/>
              <a:buAutoNum type="arabicPeriod"/>
            </a:pPr>
            <a:r>
              <a:rPr lang="en-GB" altLang="en-US" sz="1800" dirty="0">
                <a:latin typeface="Arial" pitchFamily="34" charset="0"/>
                <a:cs typeface="Arial" pitchFamily="34" charset="0"/>
              </a:rPr>
              <a:t>Possible interviews </a:t>
            </a:r>
          </a:p>
          <a:p>
            <a:pPr marL="457200" indent="-457200">
              <a:lnSpc>
                <a:spcPct val="150000"/>
              </a:lnSpc>
              <a:buFont typeface="Rockwell" pitchFamily="18" charset="0"/>
              <a:buAutoNum type="arabicPeriod"/>
            </a:pPr>
            <a:r>
              <a:rPr lang="en-GB" altLang="en-US" sz="1800" dirty="0">
                <a:latin typeface="Arial" pitchFamily="34" charset="0"/>
                <a:cs typeface="Arial" pitchFamily="34" charset="0"/>
              </a:rPr>
              <a:t>Unconditional/conditional offer made</a:t>
            </a:r>
          </a:p>
          <a:p>
            <a:pPr marL="457200" indent="-457200">
              <a:lnSpc>
                <a:spcPct val="150000"/>
              </a:lnSpc>
              <a:buFont typeface="Rockwell" pitchFamily="18" charset="0"/>
              <a:buAutoNum type="arabicPeriod"/>
            </a:pPr>
            <a:r>
              <a:rPr lang="en-GB" altLang="en-US" sz="1800" dirty="0">
                <a:latin typeface="Arial" pitchFamily="34" charset="0"/>
                <a:cs typeface="Arial" pitchFamily="34" charset="0"/>
              </a:rPr>
              <a:t>Campus visits</a:t>
            </a:r>
          </a:p>
          <a:p>
            <a:pPr marL="457200" indent="-457200">
              <a:lnSpc>
                <a:spcPct val="150000"/>
              </a:lnSpc>
              <a:buFont typeface="Rockwell" pitchFamily="18" charset="0"/>
              <a:buAutoNum type="arabicPeriod"/>
            </a:pPr>
            <a:r>
              <a:rPr lang="en-GB" altLang="en-US" sz="1800" dirty="0">
                <a:latin typeface="Arial" pitchFamily="34" charset="0"/>
                <a:cs typeface="Arial" pitchFamily="34" charset="0"/>
              </a:rPr>
              <a:t>Accepting the offer</a:t>
            </a:r>
          </a:p>
          <a:p>
            <a:pPr marL="457200" indent="-457200">
              <a:lnSpc>
                <a:spcPct val="150000"/>
              </a:lnSpc>
              <a:buFont typeface="Rockwell" pitchFamily="18" charset="0"/>
              <a:buAutoNum type="arabicPeriod"/>
            </a:pPr>
            <a:r>
              <a:rPr lang="en-GB" altLang="en-US" sz="1800" dirty="0">
                <a:latin typeface="Arial" pitchFamily="34" charset="0"/>
                <a:cs typeface="Arial" pitchFamily="34" charset="0"/>
              </a:rPr>
              <a:t>Accommodation and Funding applications</a:t>
            </a:r>
          </a:p>
          <a:p>
            <a:pPr marL="457200" indent="-457200">
              <a:lnSpc>
                <a:spcPct val="150000"/>
              </a:lnSpc>
              <a:buFont typeface="Rockwell" pitchFamily="18" charset="0"/>
              <a:buAutoNum type="arabicPeriod"/>
            </a:pPr>
            <a:r>
              <a:rPr lang="en-GB" altLang="en-US" sz="1800" dirty="0">
                <a:latin typeface="Arial" pitchFamily="34" charset="0"/>
                <a:cs typeface="Arial" pitchFamily="34" charset="0"/>
              </a:rPr>
              <a:t>UCAS Extra &amp; Clearing</a:t>
            </a:r>
            <a:endParaRPr lang="en-US" altLang="en-US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Picture Placeholder 3">
            <a:extLst>
              <a:ext uri="{FF2B5EF4-FFF2-40B4-BE49-F238E27FC236}">
                <a16:creationId xmlns:a16="http://schemas.microsoft.com/office/drawing/2014/main" id="{41589E38-B7D3-0543-8AAC-D1427C57914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8" r="19638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53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A536AF-A138-CB4A-908C-B48336A0BB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98A8E8EE-3A5B-454D-95D9-A33D0893699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4" b="39508"/>
          <a:stretch/>
        </p:blipFill>
        <p:spPr>
          <a:xfrm>
            <a:off x="990600" y="0"/>
            <a:ext cx="11201401" cy="3429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3789" y="3715470"/>
            <a:ext cx="4652211" cy="1621619"/>
          </a:xfrm>
        </p:spPr>
        <p:txBody>
          <a:bodyPr/>
          <a:lstStyle/>
          <a:p>
            <a:r>
              <a:rPr lang="en-GB" dirty="0"/>
              <a:t>HERE TO HELP…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1367323" y="4208058"/>
            <a:ext cx="977819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>
                <a:latin typeface="Arial" charset="0"/>
                <a:ea typeface="ＭＳ Ｐゴシック" charset="0"/>
                <a:cs typeface="Arial" charset="0"/>
              </a:rPr>
              <a:t> </a:t>
            </a:r>
          </a:p>
          <a:p>
            <a:r>
              <a:rPr lang="en-GB" sz="2400" u="sng" dirty="0" err="1">
                <a:latin typeface="Arial" charset="0"/>
                <a:ea typeface="ＭＳ Ｐゴシック" charset="0"/>
                <a:cs typeface="Arial" charset="0"/>
              </a:rPr>
              <a:t>ugenquiries@strath.ac.uk</a:t>
            </a:r>
            <a:endParaRPr lang="en-GB" sz="2400" u="sng" dirty="0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GB" sz="2400" u="sng" dirty="0">
                <a:latin typeface="Arial" charset="0"/>
                <a:ea typeface="ＭＳ Ｐゴシック" charset="0"/>
                <a:cs typeface="Arial" charset="0"/>
                <a:hlinkClick r:id="rId3"/>
              </a:rPr>
              <a:t>askanambassador@strath.ac.uk</a:t>
            </a:r>
            <a:endParaRPr lang="en-GB" sz="2400" u="sng" dirty="0">
              <a:latin typeface="Arial" charset="0"/>
              <a:ea typeface="ＭＳ Ｐゴシック" charset="0"/>
              <a:cs typeface="Arial" charset="0"/>
            </a:endParaRPr>
          </a:p>
          <a:p>
            <a:endParaRPr lang="en-GB" sz="2400" dirty="0"/>
          </a:p>
          <a:p>
            <a:r>
              <a:rPr lang="en-GB" sz="2400" dirty="0">
                <a:hlinkClick r:id="rId4"/>
              </a:rPr>
              <a:t>www.strath.ac.uk/studywithus/chattoastudentambassador</a:t>
            </a:r>
            <a:endParaRPr lang="en-GB" sz="2400" dirty="0"/>
          </a:p>
          <a:p>
            <a:endParaRPr lang="en-GB" sz="2400" u="sng" dirty="0">
              <a:latin typeface="Arial" charset="0"/>
              <a:ea typeface="ＭＳ Ｐゴシック" charset="0"/>
              <a:cs typeface="Arial" charset="0"/>
            </a:endParaRPr>
          </a:p>
          <a:p>
            <a:endParaRPr lang="en-GB" sz="2400" u="sng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5CB1287-7AE7-4DD0-9828-ADA8D461F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5730" y="4044955"/>
            <a:ext cx="4089791" cy="281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160"/>
              </a:lnSpc>
              <a:buNone/>
            </a:pPr>
            <a:endParaRPr lang="en-GB" sz="2400" dirty="0">
              <a:latin typeface="Arial" charset="0"/>
              <a:ea typeface="ＭＳ Ｐゴシック" charset="0"/>
              <a:cs typeface="Arial" charset="0"/>
            </a:endParaRPr>
          </a:p>
          <a:p>
            <a:pPr marL="0" indent="0">
              <a:lnSpc>
                <a:spcPts val="2160"/>
              </a:lnSpc>
              <a:buNone/>
            </a:pPr>
            <a:endParaRPr lang="en-GB" sz="2400" dirty="0">
              <a:latin typeface="Arial" charset="0"/>
              <a:ea typeface="ＭＳ Ｐゴシック" charset="0"/>
              <a:cs typeface="Arial" charset="0"/>
            </a:endParaRPr>
          </a:p>
          <a:p>
            <a:pPr marL="0" indent="0">
              <a:lnSpc>
                <a:spcPts val="2160"/>
              </a:lnSpc>
              <a:buNone/>
            </a:pPr>
            <a:r>
              <a:rPr lang="en-GB" sz="2400" dirty="0">
                <a:latin typeface="Arial" charset="0"/>
                <a:ea typeface="ＭＳ Ｐゴシック" charset="0"/>
                <a:cs typeface="Arial" charset="0"/>
              </a:rPr>
              <a:t>UCAS – www.ucas.com</a:t>
            </a:r>
          </a:p>
          <a:p>
            <a:pPr marL="0" indent="0">
              <a:lnSpc>
                <a:spcPts val="2160"/>
              </a:lnSpc>
              <a:buNone/>
            </a:pPr>
            <a:r>
              <a:rPr lang="en-GB" sz="2400" dirty="0">
                <a:latin typeface="Arial" charset="0"/>
                <a:ea typeface="ＭＳ Ｐゴシック" charset="0"/>
                <a:cs typeface="Arial" charset="0"/>
              </a:rPr>
              <a:t>SAAS – www.saas.gov.uk</a:t>
            </a:r>
          </a:p>
          <a:p>
            <a:pPr marL="0" indent="0">
              <a:lnSpc>
                <a:spcPts val="2160"/>
              </a:lnSpc>
              <a:buFont typeface="Arial"/>
              <a:buNone/>
            </a:pPr>
            <a:endParaRPr lang="en-GB" sz="2400" dirty="0">
              <a:latin typeface="Arial" charset="0"/>
              <a:ea typeface="ＭＳ Ｐゴシック" charset="0"/>
              <a:cs typeface="Arial" charset="0"/>
            </a:endParaRPr>
          </a:p>
          <a:p>
            <a:pPr marL="0" indent="0">
              <a:lnSpc>
                <a:spcPts val="2160"/>
              </a:lnSpc>
              <a:buFont typeface="Arial"/>
              <a:buNone/>
            </a:pPr>
            <a:endParaRPr lang="en-GB" sz="2000" dirty="0">
              <a:latin typeface="Arial" charset="0"/>
              <a:ea typeface="ＭＳ Ｐゴシック" charset="0"/>
              <a:cs typeface="Arial" charset="0"/>
            </a:endParaRPr>
          </a:p>
          <a:p>
            <a:pPr marL="0" indent="0">
              <a:lnSpc>
                <a:spcPts val="2160"/>
              </a:lnSpc>
              <a:buFont typeface="Arial"/>
              <a:buNone/>
            </a:pPr>
            <a:endParaRPr lang="en-GB" sz="2000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99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>
                <a:solidFill>
                  <a:schemeClr val="bg1">
                    <a:alpha val="70000"/>
                  </a:schemeClr>
                </a:solidFill>
              </a:rPr>
              <a:pPr/>
              <a:t>15</a:t>
            </a:fld>
            <a:endParaRPr lang="en-US" dirty="0">
              <a:solidFill>
                <a:schemeClr val="bg1">
                  <a:alpha val="7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86110" y="0"/>
            <a:ext cx="0" cy="685800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126385C-432A-3144-9F69-E71B7958A415}"/>
              </a:ext>
            </a:extLst>
          </p:cNvPr>
          <p:cNvSpPr txBox="1"/>
          <p:nvPr/>
        </p:nvSpPr>
        <p:spPr>
          <a:xfrm rot="5400000">
            <a:off x="-2107580" y="2687443"/>
            <a:ext cx="5185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 dirty="0">
                <a:solidFill>
                  <a:schemeClr val="bg1"/>
                </a:solidFill>
                <a:latin typeface="Montserrat" pitchFamily="2" charset="77"/>
              </a:rPr>
              <a:t>X</a:t>
            </a:r>
            <a:r>
              <a:rPr lang="en-US" sz="1200" spc="300" dirty="0"/>
              <a:t>  </a:t>
            </a:r>
            <a:r>
              <a:rPr lang="en-US" sz="1200" spc="300" dirty="0">
                <a:solidFill>
                  <a:schemeClr val="bg1"/>
                </a:solidFill>
              </a:rPr>
              <a:t> THE PLACE OF USEFUL LEARNING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781222-DB4E-4541-BEB5-CEB6BFF74AD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46" y="1360365"/>
            <a:ext cx="5717706" cy="413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47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9E88C8-78BF-B546-BB17-09D0DF319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520" y="2585084"/>
            <a:ext cx="10126980" cy="204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2391CE-2838-1A4D-962B-E3B142F333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FB5943-B82A-6B47-8FC1-CD76AFAE7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635" y="492285"/>
            <a:ext cx="6233962" cy="1875856"/>
          </a:xfrm>
        </p:spPr>
        <p:txBody>
          <a:bodyPr/>
          <a:lstStyle/>
          <a:p>
            <a:r>
              <a:rPr lang="en-US" sz="4000" dirty="0"/>
              <a:t>APPLYING TO HIGHER EDUCATION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C621F1-1B19-6B42-83CF-495F34CB7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014" y="1702538"/>
            <a:ext cx="5570220" cy="4050736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en-GB" altLang="en-US" sz="1800" dirty="0">
              <a:latin typeface="Arial" pitchFamily="34" charset="0"/>
              <a:cs typeface="Arial" pitchFamily="34" charset="0"/>
            </a:endParaRPr>
          </a:p>
          <a:p>
            <a:pPr marL="446088" indent="-44608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Arial" pitchFamily="34" charset="0"/>
                <a:cs typeface="Arial" pitchFamily="34" charset="0"/>
              </a:rPr>
              <a:t>Applying through UCAS</a:t>
            </a:r>
          </a:p>
          <a:p>
            <a:pPr marL="446088" indent="-44608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Arial" pitchFamily="34" charset="0"/>
                <a:cs typeface="Arial" pitchFamily="34" charset="0"/>
              </a:rPr>
              <a:t>Personal statement</a:t>
            </a:r>
          </a:p>
          <a:p>
            <a:pPr marL="446088" indent="-44608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Arial" pitchFamily="34" charset="0"/>
                <a:cs typeface="Arial" pitchFamily="34" charset="0"/>
              </a:rPr>
              <a:t>University offers and what happens next?</a:t>
            </a:r>
            <a:endParaRPr lang="en-US" altLang="en-US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BB6B4CA-DE83-6342-95A9-2A696A21DF6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" r="2624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42AC891-E8A6-804E-819F-4A6D14B2304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" r="240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59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32983A-82B8-F442-89AA-737DB4CDAF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3ECCF7-CD22-5F4D-8730-D985D04FA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580" y="410930"/>
            <a:ext cx="5570220" cy="1387389"/>
          </a:xfrm>
        </p:spPr>
        <p:txBody>
          <a:bodyPr/>
          <a:lstStyle/>
          <a:p>
            <a:r>
              <a:rPr lang="en-US" dirty="0"/>
              <a:t>WHAT IS UCAS?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689706-BD6C-9F46-AF97-911575B21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9054" y="1493303"/>
            <a:ext cx="6098386" cy="4050736"/>
          </a:xfrm>
        </p:spPr>
        <p:txBody>
          <a:bodyPr/>
          <a:lstStyle/>
          <a:p>
            <a:pPr marL="357188" indent="-357188">
              <a:buFont typeface="Arial" panose="020B0604020202020204" pitchFamily="34" charset="0"/>
              <a:buChar char="•"/>
            </a:pPr>
            <a:r>
              <a:rPr lang="en-GB" altLang="en-US" sz="2200" dirty="0">
                <a:latin typeface="Arial" pitchFamily="34" charset="0"/>
                <a:cs typeface="Arial" pitchFamily="34" charset="0"/>
              </a:rPr>
              <a:t>UCAS-University and Colleges Admissions Service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endParaRPr lang="en-GB" altLang="en-US" sz="2200" dirty="0">
              <a:latin typeface="Arial" pitchFamily="34" charset="0"/>
              <a:cs typeface="Arial" pitchFamily="34" charset="0"/>
            </a:endParaRP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GB" altLang="en-US" sz="2200" dirty="0">
                <a:latin typeface="Arial" pitchFamily="34" charset="0"/>
                <a:cs typeface="Arial" pitchFamily="34" charset="0"/>
              </a:rPr>
              <a:t>Acknowledges, checks, records, distributes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endParaRPr lang="en-GB" altLang="en-US" sz="2200" dirty="0">
              <a:latin typeface="Arial" pitchFamily="34" charset="0"/>
              <a:cs typeface="Arial" pitchFamily="34" charset="0"/>
            </a:endParaRP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GB" altLang="en-US" sz="2200" dirty="0">
                <a:latin typeface="Arial" pitchFamily="34" charset="0"/>
                <a:cs typeface="Arial" pitchFamily="34" charset="0"/>
              </a:rPr>
              <a:t>UCAS does not make the offer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endParaRPr lang="en-GB" altLang="en-US" sz="2200" dirty="0">
              <a:latin typeface="Arial" pitchFamily="34" charset="0"/>
              <a:cs typeface="Arial" pitchFamily="34" charset="0"/>
            </a:endParaRP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GB" altLang="en-US" sz="2200" dirty="0">
                <a:latin typeface="Arial" pitchFamily="34" charset="0"/>
                <a:cs typeface="Arial" pitchFamily="34" charset="0"/>
              </a:rPr>
              <a:t>Deadlines very important</a:t>
            </a:r>
          </a:p>
          <a:p>
            <a:pPr marL="585788" lvl="1" indent="-357188"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Arial" pitchFamily="34" charset="0"/>
                <a:cs typeface="Arial" pitchFamily="34" charset="0"/>
              </a:rPr>
              <a:t>School deadlines</a:t>
            </a:r>
          </a:p>
          <a:p>
            <a:pPr marL="585788" lvl="1" indent="-357188"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Arial" pitchFamily="34" charset="0"/>
                <a:cs typeface="Arial" pitchFamily="34" charset="0"/>
              </a:rPr>
              <a:t>UCAS deadlines</a:t>
            </a:r>
            <a:endParaRPr lang="en-US" altLang="en-US" sz="2000" dirty="0">
              <a:latin typeface="Arial" pitchFamily="34" charset="0"/>
              <a:cs typeface="Arial" pitchFamily="34" charset="0"/>
            </a:endParaRPr>
          </a:p>
          <a:p>
            <a:pPr marL="357188" indent="-357188">
              <a:buFont typeface="Arial" panose="020B0604020202020204" pitchFamily="34" charset="0"/>
              <a:buChar char="•"/>
            </a:pPr>
            <a:endParaRPr lang="en-GB" altLang="en-US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BBD9533-B8AB-7945-930B-C5B25F5F11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1" r="2630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50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ADBC847-0D0D-B141-AB71-4E98AC2C264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2" r="13440"/>
          <a:stretch/>
        </p:blipFill>
        <p:spPr>
          <a:xfrm>
            <a:off x="7183698" y="0"/>
            <a:ext cx="5008302" cy="688156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CFAB1B-712B-9841-AEF4-D3AAA01AD1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ADFB75-E6D3-454E-B5E7-911F8D8C5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592667"/>
            <a:ext cx="6960152" cy="2836333"/>
          </a:xfrm>
        </p:spPr>
        <p:txBody>
          <a:bodyPr/>
          <a:lstStyle/>
          <a:p>
            <a:r>
              <a:rPr lang="en-US" sz="3600" dirty="0"/>
              <a:t>UCAS APPLICATION - CONTENT</a:t>
            </a:r>
            <a:endParaRPr lang="en-US" sz="28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1CD126B-6830-46E7-A1C8-6AA1E5C81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800" y="2111276"/>
            <a:ext cx="5364480" cy="281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Personal details (email contact address)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Academic qualifications 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Course choices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Personal Statement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Teachers reference</a:t>
            </a:r>
          </a:p>
          <a:p>
            <a:pPr marL="354013" indent="-354013">
              <a:lnSpc>
                <a:spcPts val="2160"/>
              </a:lnSpc>
              <a:buNone/>
            </a:pPr>
            <a:endParaRPr lang="en-GB" sz="1800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081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E057C5-5E79-EB40-89EB-3C2E331DDB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191E36-0C0D-8246-98FF-61FBB5CBA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1" y="192708"/>
            <a:ext cx="6414052" cy="2438731"/>
          </a:xfrm>
        </p:spPr>
        <p:txBody>
          <a:bodyPr/>
          <a:lstStyle/>
          <a:p>
            <a:pPr algn="l"/>
            <a:r>
              <a:rPr lang="en-US" sz="3600" dirty="0"/>
              <a:t>APPLYING THROUGH UCAS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397931" y="1666073"/>
            <a:ext cx="5641669" cy="4979968"/>
          </a:xfrm>
        </p:spPr>
        <p:txBody>
          <a:bodyPr/>
          <a:lstStyle/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itchFamily="34" charset="0"/>
                <a:cs typeface="Arial" pitchFamily="34" charset="0"/>
              </a:rPr>
              <a:t>Maximum of 5 choices</a:t>
            </a:r>
          </a:p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latin typeface="Arial" pitchFamily="34" charset="0"/>
              <a:cs typeface="Arial" pitchFamily="34" charset="0"/>
            </a:endParaRPr>
          </a:p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itchFamily="34" charset="0"/>
                <a:cs typeface="Arial" pitchFamily="34" charset="0"/>
              </a:rPr>
              <a:t>Some choice restrictions:</a:t>
            </a:r>
          </a:p>
          <a:p>
            <a:pPr marL="757238" lvl="1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itchFamily="34" charset="0"/>
                <a:cs typeface="Arial" pitchFamily="34" charset="0"/>
              </a:rPr>
              <a:t>Medicine, Vet Medicine, Dentistry</a:t>
            </a:r>
          </a:p>
          <a:p>
            <a:pPr marL="757238" lvl="1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itchFamily="34" charset="0"/>
                <a:cs typeface="Arial" pitchFamily="34" charset="0"/>
              </a:rPr>
              <a:t>Oxford and Cambridge</a:t>
            </a:r>
            <a:br>
              <a:rPr lang="en-US" altLang="en-US" sz="2000" dirty="0">
                <a:latin typeface="Arial" pitchFamily="34" charset="0"/>
                <a:cs typeface="Arial" pitchFamily="34" charset="0"/>
              </a:rPr>
            </a:br>
            <a:endParaRPr lang="en-US" altLang="en-US" sz="2000" dirty="0">
              <a:latin typeface="Arial" pitchFamily="34" charset="0"/>
              <a:cs typeface="Arial" pitchFamily="34" charset="0"/>
            </a:endParaRPr>
          </a:p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itchFamily="34" charset="0"/>
                <a:cs typeface="Arial" pitchFamily="34" charset="0"/>
              </a:rPr>
              <a:t>No order of preference</a:t>
            </a:r>
          </a:p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latin typeface="Arial" pitchFamily="34" charset="0"/>
              <a:cs typeface="Arial" pitchFamily="34" charset="0"/>
            </a:endParaRPr>
          </a:p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itchFamily="34" charset="0"/>
                <a:cs typeface="Arial" pitchFamily="34" charset="0"/>
              </a:rPr>
              <a:t>Universities only see your choices for their institution</a:t>
            </a:r>
          </a:p>
          <a:p>
            <a:pPr>
              <a:lnSpc>
                <a:spcPct val="100000"/>
              </a:lnSpc>
            </a:pPr>
            <a:endParaRPr lang="en-US" alt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63"/>
          <a:stretch/>
        </p:blipFill>
        <p:spPr>
          <a:xfrm>
            <a:off x="899140" y="0"/>
            <a:ext cx="5078326" cy="6839712"/>
          </a:xfrm>
        </p:spPr>
      </p:pic>
    </p:spTree>
    <p:extLst>
      <p:ext uri="{BB962C8B-B14F-4D97-AF65-F5344CB8AC3E}">
        <p14:creationId xmlns:p14="http://schemas.microsoft.com/office/powerpoint/2010/main" val="926590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2391CE-2838-1A4D-962B-E3B142F333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FB5943-B82A-6B47-8FC1-CD76AFAE7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40" y="291276"/>
            <a:ext cx="6177280" cy="747310"/>
          </a:xfrm>
        </p:spPr>
        <p:txBody>
          <a:bodyPr/>
          <a:lstStyle/>
          <a:p>
            <a:r>
              <a:rPr lang="en-US" dirty="0"/>
              <a:t>Sources of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C621F1-1B19-6B42-83CF-495F34CB7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840" y="1389676"/>
            <a:ext cx="6177280" cy="5059681"/>
          </a:xfrm>
        </p:spPr>
        <p:txBody>
          <a:bodyPr/>
          <a:lstStyle/>
          <a:p>
            <a:pPr marL="354013" indent="-3540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Arial" pitchFamily="34" charset="0"/>
                <a:cs typeface="Arial" pitchFamily="34" charset="0"/>
              </a:rPr>
              <a:t>School Careers Library and teachers</a:t>
            </a:r>
          </a:p>
          <a:p>
            <a:pPr marL="354013" indent="-3540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Arial" pitchFamily="34" charset="0"/>
                <a:cs typeface="Arial" pitchFamily="34" charset="0"/>
              </a:rPr>
              <a:t>University websites </a:t>
            </a:r>
          </a:p>
          <a:p>
            <a:pPr marL="354013" indent="-3540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Arial" pitchFamily="34" charset="0"/>
                <a:cs typeface="Arial" pitchFamily="34" charset="0"/>
              </a:rPr>
              <a:t>University prospectuses </a:t>
            </a:r>
          </a:p>
          <a:p>
            <a:pPr marL="354013" indent="-3540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Arial" pitchFamily="34" charset="0"/>
                <a:cs typeface="Arial" pitchFamily="34" charset="0"/>
              </a:rPr>
              <a:t>Open Days</a:t>
            </a:r>
          </a:p>
          <a:p>
            <a:pPr marL="354013" indent="-3540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Arial" pitchFamily="34" charset="0"/>
                <a:cs typeface="Arial" pitchFamily="34" charset="0"/>
              </a:rPr>
              <a:t>Higher Education Fairs and Careers Conventions</a:t>
            </a:r>
          </a:p>
          <a:p>
            <a:pPr marL="354013" indent="-3540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Arial" pitchFamily="34" charset="0"/>
                <a:cs typeface="Arial" pitchFamily="34" charset="0"/>
              </a:rPr>
              <a:t>UCAS website</a:t>
            </a:r>
          </a:p>
          <a:p>
            <a:pPr marL="354013" indent="-3540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Arial" pitchFamily="34" charset="0"/>
                <a:cs typeface="Arial" pitchFamily="34" charset="0"/>
              </a:rPr>
              <a:t>Friends and family</a:t>
            </a:r>
          </a:p>
          <a:p>
            <a:pPr marL="354013" indent="-3540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Arial" pitchFamily="34" charset="0"/>
                <a:cs typeface="Arial" pitchFamily="34" charset="0"/>
              </a:rPr>
              <a:t>League tables</a:t>
            </a:r>
            <a:endParaRPr lang="en-US" altLang="en-US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BB6B4CA-DE83-6342-95A9-2A696A21DF6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" r="2624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9" name="Picture Placeholder 10">
            <a:extLst>
              <a:ext uri="{FF2B5EF4-FFF2-40B4-BE49-F238E27FC236}">
                <a16:creationId xmlns:a16="http://schemas.microsoft.com/office/drawing/2014/main" id="{8EE99056-6399-482F-950E-E4E494172B6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r="2354"/>
          <a:stretch>
            <a:fillRect/>
          </a:stretch>
        </p:blipFill>
        <p:spPr>
          <a:xfrm>
            <a:off x="7843838" y="3444875"/>
            <a:ext cx="4348162" cy="341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96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9F18A1-B799-914B-A2B0-B48C34640F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FB6C18-785B-234B-902E-5AEFBB0A7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29" y="597716"/>
            <a:ext cx="5089071" cy="1621619"/>
          </a:xfrm>
        </p:spPr>
        <p:txBody>
          <a:bodyPr/>
          <a:lstStyle/>
          <a:p>
            <a:r>
              <a:rPr lang="en-US" dirty="0"/>
              <a:t>COURSE CHOICES</a:t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16"/>
          <a:stretch/>
        </p:blipFill>
        <p:spPr>
          <a:xfrm>
            <a:off x="998770" y="0"/>
            <a:ext cx="5105401" cy="6858000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1BBECBFA-FFCE-4880-8106-BCBD918C6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9957" y="1669875"/>
            <a:ext cx="5455125" cy="331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Compare and contrast courses at different universities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Check the entry requirements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grades and subjects are essential?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Is a portfolio or work experience required?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Deferred entry?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Check the University if in any doubt</a:t>
            </a:r>
          </a:p>
          <a:p>
            <a:pPr>
              <a:lnSpc>
                <a:spcPts val="2160"/>
              </a:lnSpc>
            </a:pPr>
            <a:endParaRPr lang="en-GB" sz="1800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315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CFAB1B-712B-9841-AEF4-D3AAA01AD1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ADFB75-E6D3-454E-B5E7-911F8D8C5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834" y="296003"/>
            <a:ext cx="4974166" cy="2438731"/>
          </a:xfrm>
        </p:spPr>
        <p:txBody>
          <a:bodyPr/>
          <a:lstStyle/>
          <a:p>
            <a:r>
              <a:rPr lang="en-US" sz="3600" dirty="0"/>
              <a:t>PERSONAL STATEMENT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EBF5B8-D9A7-BA4D-88D6-31E97F757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834" y="1515368"/>
            <a:ext cx="5493279" cy="6341699"/>
          </a:xfrm>
        </p:spPr>
        <p:txBody>
          <a:bodyPr/>
          <a:lstStyle/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Arial" pitchFamily="34" charset="0"/>
                <a:cs typeface="Arial" pitchFamily="34" charset="0"/>
              </a:rPr>
              <a:t>Sets you apart from the other applicants</a:t>
            </a:r>
          </a:p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en-US" sz="1800" dirty="0">
              <a:latin typeface="Arial" pitchFamily="34" charset="0"/>
              <a:cs typeface="Arial" pitchFamily="34" charset="0"/>
            </a:endParaRPr>
          </a:p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Arial" pitchFamily="34" charset="0"/>
                <a:cs typeface="Arial" pitchFamily="34" charset="0"/>
              </a:rPr>
              <a:t>Gives you the opportunity to show how interested you are in your subject</a:t>
            </a:r>
          </a:p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en-US" sz="1800" dirty="0">
              <a:latin typeface="Arial" pitchFamily="34" charset="0"/>
              <a:cs typeface="Arial" pitchFamily="34" charset="0"/>
            </a:endParaRPr>
          </a:p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Arial" pitchFamily="34" charset="0"/>
                <a:cs typeface="Arial" pitchFamily="34" charset="0"/>
              </a:rPr>
              <a:t>Shows your range of skills and abilities</a:t>
            </a:r>
          </a:p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en-US" sz="1800" dirty="0">
              <a:latin typeface="Arial" pitchFamily="34" charset="0"/>
              <a:cs typeface="Arial" pitchFamily="34" charset="0"/>
            </a:endParaRPr>
          </a:p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Arial" pitchFamily="34" charset="0"/>
                <a:cs typeface="Arial" pitchFamily="34" charset="0"/>
              </a:rPr>
              <a:t>Enables you to detail relevant work experience – especially important for vocational degrees</a:t>
            </a:r>
          </a:p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en-US" sz="1800" dirty="0">
              <a:latin typeface="Arial" pitchFamily="34" charset="0"/>
              <a:cs typeface="Arial" pitchFamily="34" charset="0"/>
            </a:endParaRPr>
          </a:p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Arial" pitchFamily="34" charset="0"/>
                <a:cs typeface="Arial" pitchFamily="34" charset="0"/>
              </a:rPr>
              <a:t>Be concise, show your enthusiasm and your motivation and make the most of it!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" b="3056"/>
          <a:stretch>
            <a:fillRect/>
          </a:stretch>
        </p:blipFill>
        <p:spPr>
          <a:xfrm>
            <a:off x="6615113" y="0"/>
            <a:ext cx="5567362" cy="6858000"/>
          </a:xfrm>
        </p:spPr>
      </p:pic>
    </p:spTree>
    <p:extLst>
      <p:ext uri="{BB962C8B-B14F-4D97-AF65-F5344CB8AC3E}">
        <p14:creationId xmlns:p14="http://schemas.microsoft.com/office/powerpoint/2010/main" val="941738219"/>
      </p:ext>
    </p:extLst>
  </p:cSld>
  <p:clrMapOvr>
    <a:masterClrMapping/>
  </p:clrMapOvr>
</p:sld>
</file>

<file path=ppt/theme/theme1.xml><?xml version="1.0" encoding="utf-8"?>
<a:theme xmlns:a="http://schemas.openxmlformats.org/drawingml/2006/main" name="B&amp;D-Powerpoint Template_16x9">
  <a:themeElements>
    <a:clrScheme name="Custom 1">
      <a:dk1>
        <a:srgbClr val="2B2B2B"/>
      </a:dk1>
      <a:lt1>
        <a:srgbClr val="F6F8F8"/>
      </a:lt1>
      <a:dk2>
        <a:srgbClr val="2B2B2B"/>
      </a:dk2>
      <a:lt2>
        <a:srgbClr val="FFFFFF"/>
      </a:lt2>
      <a:accent1>
        <a:srgbClr val="092140"/>
      </a:accent1>
      <a:accent2>
        <a:srgbClr val="092140"/>
      </a:accent2>
      <a:accent3>
        <a:srgbClr val="092140"/>
      </a:accent3>
      <a:accent4>
        <a:srgbClr val="092140"/>
      </a:accent4>
      <a:accent5>
        <a:srgbClr val="092140"/>
      </a:accent5>
      <a:accent6>
        <a:srgbClr val="092140"/>
      </a:accent6>
      <a:hlink>
        <a:srgbClr val="092140"/>
      </a:hlink>
      <a:folHlink>
        <a:srgbClr val="09214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386</Words>
  <Application>Microsoft Office PowerPoint</Application>
  <PresentationFormat>Widescreen</PresentationFormat>
  <Paragraphs>128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ＭＳ Ｐゴシック</vt:lpstr>
      <vt:lpstr>Arial</vt:lpstr>
      <vt:lpstr>Arial Black</vt:lpstr>
      <vt:lpstr>Calibri</vt:lpstr>
      <vt:lpstr>Montserrat</vt:lpstr>
      <vt:lpstr>Montserrat Medium</vt:lpstr>
      <vt:lpstr>Open Sans</vt:lpstr>
      <vt:lpstr>Rockwell</vt:lpstr>
      <vt:lpstr>Times New Roman</vt:lpstr>
      <vt:lpstr>Wingdings</vt:lpstr>
      <vt:lpstr>B&amp;D-Powerpoint Template_16x9</vt:lpstr>
      <vt:lpstr>PowerPoint Presentation</vt:lpstr>
      <vt:lpstr>PowerPoint Presentation</vt:lpstr>
      <vt:lpstr>APPLYING TO HIGHER EDUCATION</vt:lpstr>
      <vt:lpstr>WHAT IS UCAS?</vt:lpstr>
      <vt:lpstr>UCAS APPLICATION - CONTENT</vt:lpstr>
      <vt:lpstr>APPLYING THROUGH UCAS </vt:lpstr>
      <vt:lpstr>Sources of Information</vt:lpstr>
      <vt:lpstr>COURSE CHOICES </vt:lpstr>
      <vt:lpstr>PERSONAL STATEMENT</vt:lpstr>
      <vt:lpstr>PERSONAL STATEMENT</vt:lpstr>
      <vt:lpstr>PERSONAL STATEMENT GETTING STARTED </vt:lpstr>
      <vt:lpstr>TOP TIPS</vt:lpstr>
      <vt:lpstr>WHAT HAPPENS NEXT?</vt:lpstr>
      <vt:lpstr>HERE TO HELP…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O'Donnell</dc:creator>
  <cp:lastModifiedBy>Sabrina McCready</cp:lastModifiedBy>
  <cp:revision>40</cp:revision>
  <dcterms:created xsi:type="dcterms:W3CDTF">2020-02-05T16:03:23Z</dcterms:created>
  <dcterms:modified xsi:type="dcterms:W3CDTF">2022-09-29T17:34:05Z</dcterms:modified>
</cp:coreProperties>
</file>