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2"/>
  </p:sldMasterIdLst>
  <p:notesMasterIdLst>
    <p:notesMasterId r:id="rId2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66" r:id="rId12"/>
    <p:sldId id="267" r:id="rId13"/>
    <p:sldId id="268" r:id="rId14"/>
    <p:sldId id="276" r:id="rId15"/>
    <p:sldId id="269" r:id="rId16"/>
    <p:sldId id="270" r:id="rId17"/>
    <p:sldId id="271" r:id="rId18"/>
    <p:sldId id="272" r:id="rId19"/>
    <p:sldId id="274" r:id="rId20"/>
    <p:sldId id="275" r:id="rId21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30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88"/>
    <p:restoredTop sz="94681"/>
  </p:normalViewPr>
  <p:slideViewPr>
    <p:cSldViewPr snapToGrid="0" snapToObjects="1">
      <p:cViewPr varScale="1">
        <p:scale>
          <a:sx n="100" d="100"/>
          <a:sy n="100" d="100"/>
        </p:scale>
        <p:origin x="1062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6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9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90" cy="823916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/>
            </a:lvl1pPr>
            <a:lvl2pPr marL="0" indent="0">
              <a:buSzTx/>
              <a:buFontTx/>
              <a:buNone/>
              <a:defRPr sz="2400"/>
            </a:lvl2pPr>
            <a:lvl3pPr marL="0" indent="0">
              <a:buSzTx/>
              <a:buFontTx/>
              <a:buNone/>
              <a:defRPr sz="2400"/>
            </a:lvl3pPr>
            <a:lvl4pPr marL="0" indent="0">
              <a:buSzTx/>
              <a:buFontTx/>
              <a:buNone/>
              <a:defRPr sz="2400"/>
            </a:lvl4pPr>
            <a:lvl5pPr marL="0" indent="0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4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4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81" y="6414762"/>
            <a:ext cx="258620" cy="248301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s://www.saas.gov.uk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hyperlink" Target="https://www.saas.gov.uk/" TargetMode="Externa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hyperlink" Target="https://www.saas.gov.uk/" TargetMode="Externa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hyperlink" Target="https://www.saas.gov.uk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saas.gov.uk/" TargetMode="Externa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aas.gov.uk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hyperlink" Target="https://www.saas.gov.uk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hyperlink" Target="https://www.saas.gov.uk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hyperlink" Target="https://www.saas.gov.uk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hyperlink" Target="https://www.saas.gov.uk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aas.gov.uk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aas.gov.uk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aas.gov.uk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aas.gov.uk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hyperlink" Target="https://www.saas.gov.uk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aas.gov.uk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saas.gov.uk/" TargetMode="Externa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aas.gov.uk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FA-Cover-image-background.png" descr="FA-Cover-image-backgroun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TextBox 1"/>
          <p:cNvSpPr txBox="1"/>
          <p:nvPr/>
        </p:nvSpPr>
        <p:spPr>
          <a:xfrm>
            <a:off x="1025718" y="2412763"/>
            <a:ext cx="6238714" cy="14858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80000"/>
              </a:lnSpc>
              <a:defRPr sz="5000" b="1">
                <a:solidFill>
                  <a:srgbClr val="004A8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Student Awards </a:t>
            </a:r>
            <a:br/>
            <a:r>
              <a:rPr spc="-250">
                <a:solidFill>
                  <a:schemeClr val="accent1">
                    <a:satOff val="-19091"/>
                    <a:lumOff val="-11921"/>
                  </a:schemeClr>
                </a:solidFill>
              </a:rPr>
              <a:t>Agency Sco</a:t>
            </a:r>
            <a:r>
              <a:rPr spc="200">
                <a:solidFill>
                  <a:schemeClr val="accent1">
                    <a:satOff val="-19091"/>
                    <a:lumOff val="-11921"/>
                  </a:schemeClr>
                </a:solidFill>
              </a:rPr>
              <a:t>t</a:t>
            </a:r>
            <a:r>
              <a:rPr spc="-200">
                <a:solidFill>
                  <a:schemeClr val="accent1">
                    <a:satOff val="-19091"/>
                    <a:lumOff val="-11921"/>
                  </a:schemeClr>
                </a:solidFill>
              </a:rPr>
              <a:t>l</a:t>
            </a:r>
            <a:r>
              <a:rPr spc="-250">
                <a:solidFill>
                  <a:schemeClr val="accent1">
                    <a:satOff val="-19091"/>
                    <a:lumOff val="-11921"/>
                  </a:schemeClr>
                </a:solidFill>
              </a:rPr>
              <a:t>and</a:t>
            </a:r>
          </a:p>
        </p:txBody>
      </p:sp>
      <p:sp>
        <p:nvSpPr>
          <p:cNvPr id="96" name="Rectangle 2"/>
          <p:cNvSpPr txBox="1"/>
          <p:nvPr/>
        </p:nvSpPr>
        <p:spPr>
          <a:xfrm>
            <a:off x="1079038" y="4192232"/>
            <a:ext cx="4454775" cy="35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90000"/>
              </a:lnSpc>
              <a:defRPr sz="1700" spc="391">
                <a:solidFill>
                  <a:schemeClr val="accent5">
                    <a:lumOff val="-1145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FUNDING AWARENESS</a:t>
            </a:r>
          </a:p>
        </p:txBody>
      </p:sp>
      <p:pic>
        <p:nvPicPr>
          <p:cNvPr id="9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218" y="4067035"/>
            <a:ext cx="351002" cy="38102"/>
          </a:xfrm>
          <a:prstGeom prst="rect">
            <a:avLst/>
          </a:prstGeom>
          <a:ln w="12700">
            <a:miter lim="400000"/>
          </a:ln>
        </p:spPr>
      </p:pic>
      <p:sp>
        <p:nvSpPr>
          <p:cNvPr id="98" name="TextBox 4"/>
          <p:cNvSpPr txBox="1"/>
          <p:nvPr/>
        </p:nvSpPr>
        <p:spPr>
          <a:xfrm>
            <a:off x="369886" y="6363737"/>
            <a:ext cx="1048032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defTabSz="914330">
              <a:defRPr sz="900" spc="36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  <a:hlinkClick r:id="rId4"/>
              </a:defRPr>
            </a:lvl1pPr>
          </a:lstStyle>
          <a:p>
            <a:pPr>
              <a:defRPr>
                <a:solidFill>
                  <a:srgbClr val="535353"/>
                </a:solidFill>
                <a:uFill>
                  <a:solidFill>
                    <a:srgbClr val="A6A6A6"/>
                  </a:solidFill>
                </a:uFill>
              </a:defRPr>
            </a:pPr>
            <a:r>
              <a:rPr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rId4"/>
              </a:rPr>
              <a:t>www.saas.gov.uk</a:t>
            </a:r>
          </a:p>
        </p:txBody>
      </p:sp>
      <p:pic>
        <p:nvPicPr>
          <p:cNvPr id="99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2460" y="5016033"/>
            <a:ext cx="2149806" cy="15813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p11-image-background.png" descr="p11-image-backgroun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8720" y="1702158"/>
            <a:ext cx="3434904" cy="1841648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Rectangle 2"/>
          <p:cNvSpPr txBox="1"/>
          <p:nvPr/>
        </p:nvSpPr>
        <p:spPr>
          <a:xfrm>
            <a:off x="2885550" y="1626425"/>
            <a:ext cx="4172654" cy="3375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04800" indent="-304800" defTabSz="914330">
              <a:lnSpc>
                <a:spcPts val="1800"/>
              </a:lnSpc>
              <a:spcBef>
                <a:spcPts val="1000"/>
              </a:spcBef>
              <a:buClr>
                <a:srgbClr val="D14081"/>
              </a:buClr>
              <a:buSzPct val="100000"/>
              <a:buChar char="•"/>
              <a:defRPr sz="16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/>
              <a:t>The Student Loans </a:t>
            </a:r>
            <a:br>
              <a:rPr dirty="0"/>
            </a:br>
            <a:r>
              <a:rPr dirty="0"/>
              <a:t>Company (</a:t>
            </a:r>
            <a:r>
              <a:rPr dirty="0" err="1"/>
              <a:t>SLC</a:t>
            </a:r>
            <a:r>
              <a:rPr dirty="0"/>
              <a:t>) pay </a:t>
            </a:r>
            <a:br>
              <a:rPr dirty="0"/>
            </a:br>
            <a:r>
              <a:rPr dirty="0"/>
              <a:t>and collect your loan</a:t>
            </a:r>
          </a:p>
          <a:p>
            <a:pPr marL="304800" indent="-304800" defTabSz="914330">
              <a:lnSpc>
                <a:spcPts val="1800"/>
              </a:lnSpc>
              <a:spcBef>
                <a:spcPts val="1000"/>
              </a:spcBef>
              <a:buClr>
                <a:srgbClr val="D14081"/>
              </a:buClr>
              <a:buSzPct val="100000"/>
              <a:buChar char="•"/>
              <a:defRPr sz="16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/>
              <a:t>You will not have to start repaying your loan until the April after you graduate or leave your course</a:t>
            </a:r>
          </a:p>
          <a:p>
            <a:pPr marL="304800" indent="-304800" defTabSz="914330">
              <a:lnSpc>
                <a:spcPts val="1800"/>
              </a:lnSpc>
              <a:spcBef>
                <a:spcPts val="1000"/>
              </a:spcBef>
              <a:buClr>
                <a:srgbClr val="D14081"/>
              </a:buClr>
              <a:buSzPct val="100000"/>
              <a:buChar char="•"/>
              <a:defRPr sz="16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/>
              <a:t>The </a:t>
            </a:r>
            <a:r>
              <a:rPr dirty="0" err="1"/>
              <a:t>SLC</a:t>
            </a:r>
            <a:r>
              <a:rPr dirty="0"/>
              <a:t> will expect you to repay 9% </a:t>
            </a:r>
            <a:br>
              <a:rPr dirty="0"/>
            </a:br>
            <a:r>
              <a:rPr dirty="0"/>
              <a:t>of your annual income over £25,</a:t>
            </a:r>
            <a:r>
              <a:rPr lang="en-GB" dirty="0"/>
              <a:t>375</a:t>
            </a:r>
            <a:r>
              <a:rPr dirty="0"/>
              <a:t> </a:t>
            </a:r>
          </a:p>
          <a:p>
            <a:pPr marL="304800" indent="-304800" defTabSz="914330">
              <a:lnSpc>
                <a:spcPts val="1800"/>
              </a:lnSpc>
              <a:spcBef>
                <a:spcPts val="1000"/>
              </a:spcBef>
              <a:buClr>
                <a:srgbClr val="D14081"/>
              </a:buClr>
              <a:buSzPct val="100000"/>
              <a:buChar char="•"/>
              <a:defRPr sz="16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/>
              <a:t>Your employer will take your repayments from your salary and these will show on your pay statement</a:t>
            </a:r>
          </a:p>
          <a:p>
            <a:pPr marL="304800" indent="-304800" defTabSz="914330">
              <a:lnSpc>
                <a:spcPts val="1800"/>
              </a:lnSpc>
              <a:spcBef>
                <a:spcPts val="1000"/>
              </a:spcBef>
              <a:buClr>
                <a:srgbClr val="D14081"/>
              </a:buClr>
              <a:buSzPct val="100000"/>
              <a:buChar char="•"/>
              <a:defRPr sz="16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/>
              <a:t>Interest linked to inflation</a:t>
            </a:r>
          </a:p>
        </p:txBody>
      </p:sp>
      <p:sp>
        <p:nvSpPr>
          <p:cNvPr id="167" name="Rectangle 3"/>
          <p:cNvSpPr txBox="1"/>
          <p:nvPr/>
        </p:nvSpPr>
        <p:spPr>
          <a:xfrm>
            <a:off x="2887977" y="705475"/>
            <a:ext cx="4461204" cy="586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3200" b="1">
                <a:solidFill>
                  <a:srgbClr val="004A8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Repayment of Loan  </a:t>
            </a:r>
          </a:p>
        </p:txBody>
      </p:sp>
      <p:pic>
        <p:nvPicPr>
          <p:cNvPr id="16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2005" y="1399325"/>
            <a:ext cx="396004" cy="38104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TextBox 4"/>
          <p:cNvSpPr txBox="1"/>
          <p:nvPr/>
        </p:nvSpPr>
        <p:spPr>
          <a:xfrm>
            <a:off x="10684289" y="6363737"/>
            <a:ext cx="1048032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defTabSz="914330">
              <a:defRPr sz="900" spc="36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  <a:hlinkClick r:id="rId5"/>
              </a:defRPr>
            </a:lvl1pPr>
          </a:lstStyle>
          <a:p>
            <a:pPr>
              <a:defRPr>
                <a:solidFill>
                  <a:srgbClr val="535353"/>
                </a:solidFill>
                <a:uFill>
                  <a:solidFill>
                    <a:srgbClr val="A6A6A6"/>
                  </a:solidFill>
                </a:uFill>
              </a:defRPr>
            </a:pPr>
            <a:r>
              <a:rPr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rId5"/>
              </a:rPr>
              <a:t>www.saas.gov.uk</a:t>
            </a:r>
          </a:p>
        </p:txBody>
      </p:sp>
      <p:sp>
        <p:nvSpPr>
          <p:cNvPr id="170" name="Rectangle 2"/>
          <p:cNvSpPr txBox="1"/>
          <p:nvPr/>
        </p:nvSpPr>
        <p:spPr>
          <a:xfrm>
            <a:off x="7943674" y="1730565"/>
            <a:ext cx="2826268" cy="784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914330">
              <a:lnSpc>
                <a:spcPts val="1800"/>
              </a:lnSpc>
              <a:defRPr sz="1600" b="1">
                <a:solidFill>
                  <a:srgbClr val="F2A44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/>
              <a:t>Example 1:</a:t>
            </a:r>
          </a:p>
          <a:p>
            <a:pPr defTabSz="914330">
              <a:lnSpc>
                <a:spcPts val="1800"/>
              </a:lnSpc>
              <a:defRPr sz="16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/>
              <a:t>Earn £26,000 a year</a:t>
            </a:r>
          </a:p>
          <a:p>
            <a:pPr defTabSz="914330">
              <a:lnSpc>
                <a:spcPts val="1800"/>
              </a:lnSpc>
              <a:defRPr sz="16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/>
              <a:t>and repay £</a:t>
            </a:r>
            <a:r>
              <a:rPr lang="en-GB" dirty="0"/>
              <a:t>4.69</a:t>
            </a:r>
            <a:r>
              <a:rPr dirty="0"/>
              <a:t> a month</a:t>
            </a:r>
          </a:p>
        </p:txBody>
      </p:sp>
      <p:sp>
        <p:nvSpPr>
          <p:cNvPr id="172" name="Rectangle 2"/>
          <p:cNvSpPr txBox="1"/>
          <p:nvPr/>
        </p:nvSpPr>
        <p:spPr>
          <a:xfrm>
            <a:off x="7943674" y="2716085"/>
            <a:ext cx="2826268" cy="784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914330">
              <a:lnSpc>
                <a:spcPts val="1800"/>
              </a:lnSpc>
              <a:defRPr sz="1600" b="1">
                <a:solidFill>
                  <a:srgbClr val="68B99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/>
              <a:t>Example 2:</a:t>
            </a:r>
          </a:p>
          <a:p>
            <a:pPr defTabSz="914330">
              <a:lnSpc>
                <a:spcPts val="1800"/>
              </a:lnSpc>
              <a:defRPr sz="16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/>
              <a:t>Earn £30,000 a year</a:t>
            </a:r>
          </a:p>
          <a:p>
            <a:pPr defTabSz="914330">
              <a:lnSpc>
                <a:spcPts val="1800"/>
              </a:lnSpc>
              <a:defRPr sz="16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/>
              <a:t>and repay £</a:t>
            </a:r>
            <a:r>
              <a:rPr lang="en-GB" dirty="0"/>
              <a:t>34.69</a:t>
            </a:r>
            <a:r>
              <a:rPr dirty="0"/>
              <a:t> a month</a:t>
            </a:r>
          </a:p>
        </p:txBody>
      </p:sp>
      <p:pic>
        <p:nvPicPr>
          <p:cNvPr id="173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0248" y="3414809"/>
            <a:ext cx="3725530" cy="27915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39342" y="1694940"/>
            <a:ext cx="1238000" cy="6378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p12-image-background.png" descr="p12-image-backgroun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462" y="1678405"/>
            <a:ext cx="3657538" cy="1144969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Rectangle 2"/>
          <p:cNvSpPr txBox="1"/>
          <p:nvPr/>
        </p:nvSpPr>
        <p:spPr>
          <a:xfrm>
            <a:off x="2885550" y="1626425"/>
            <a:ext cx="4126963" cy="19902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04800" indent="-304800" defTabSz="914330">
              <a:lnSpc>
                <a:spcPts val="1800"/>
              </a:lnSpc>
              <a:spcBef>
                <a:spcPts val="1000"/>
              </a:spcBef>
              <a:buClr>
                <a:srgbClr val="D14081"/>
              </a:buClr>
              <a:buSzPct val="100000"/>
              <a:buChar char="•"/>
              <a:defRPr sz="16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/>
              <a:t>Occupational therapy</a:t>
            </a:r>
          </a:p>
          <a:p>
            <a:pPr marL="304800" indent="-304800" defTabSz="914330">
              <a:lnSpc>
                <a:spcPts val="1800"/>
              </a:lnSpc>
              <a:spcBef>
                <a:spcPts val="1000"/>
              </a:spcBef>
              <a:buClr>
                <a:srgbClr val="D14081"/>
              </a:buClr>
              <a:buSzPct val="100000"/>
              <a:buChar char="•"/>
              <a:defRPr sz="16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/>
              <a:t>Physiotherapy</a:t>
            </a:r>
          </a:p>
          <a:p>
            <a:pPr marL="304800" indent="-304800" defTabSz="914330">
              <a:lnSpc>
                <a:spcPts val="1800"/>
              </a:lnSpc>
              <a:spcBef>
                <a:spcPts val="1000"/>
              </a:spcBef>
              <a:buClr>
                <a:srgbClr val="D14081"/>
              </a:buClr>
              <a:buSzPct val="100000"/>
              <a:buChar char="•"/>
              <a:defRPr sz="16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/>
              <a:t>Radiography</a:t>
            </a:r>
          </a:p>
          <a:p>
            <a:pPr marL="304800" indent="-304800" defTabSz="914330">
              <a:lnSpc>
                <a:spcPts val="1800"/>
              </a:lnSpc>
              <a:spcBef>
                <a:spcPts val="1000"/>
              </a:spcBef>
              <a:buClr>
                <a:srgbClr val="D14081"/>
              </a:buClr>
              <a:buSzPct val="100000"/>
              <a:buChar char="•"/>
              <a:defRPr sz="16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/>
              <a:t>Podiatry</a:t>
            </a:r>
          </a:p>
          <a:p>
            <a:pPr marL="304800" indent="-304800" defTabSz="914330">
              <a:lnSpc>
                <a:spcPts val="1800"/>
              </a:lnSpc>
              <a:spcBef>
                <a:spcPts val="1000"/>
              </a:spcBef>
              <a:buClr>
                <a:srgbClr val="D14081"/>
              </a:buClr>
              <a:buSzPct val="100000"/>
              <a:buChar char="•"/>
              <a:defRPr sz="16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/>
              <a:t>Speech/language/</a:t>
            </a:r>
            <a:br>
              <a:rPr dirty="0"/>
            </a:br>
            <a:r>
              <a:rPr dirty="0"/>
              <a:t>therapy</a:t>
            </a:r>
          </a:p>
        </p:txBody>
      </p:sp>
      <p:sp>
        <p:nvSpPr>
          <p:cNvPr id="179" name="Rectangle 3"/>
          <p:cNvSpPr txBox="1"/>
          <p:nvPr/>
        </p:nvSpPr>
        <p:spPr>
          <a:xfrm>
            <a:off x="2887977" y="705475"/>
            <a:ext cx="7291823" cy="586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3200" b="1">
                <a:solidFill>
                  <a:srgbClr val="004A8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Allied Health Professions </a:t>
            </a:r>
          </a:p>
        </p:txBody>
      </p:sp>
      <p:pic>
        <p:nvPicPr>
          <p:cNvPr id="180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2005" y="1399325"/>
            <a:ext cx="396004" cy="38104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TextBox 4"/>
          <p:cNvSpPr txBox="1"/>
          <p:nvPr/>
        </p:nvSpPr>
        <p:spPr>
          <a:xfrm>
            <a:off x="10684289" y="6363737"/>
            <a:ext cx="1048032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defTabSz="914330">
              <a:defRPr sz="900" spc="36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  <a:hlinkClick r:id="rId5"/>
              </a:defRPr>
            </a:lvl1pPr>
          </a:lstStyle>
          <a:p>
            <a:pPr>
              <a:defRPr>
                <a:solidFill>
                  <a:srgbClr val="535353"/>
                </a:solidFill>
                <a:uFill>
                  <a:solidFill>
                    <a:srgbClr val="A6A6A6"/>
                  </a:solidFill>
                </a:uFill>
              </a:defRPr>
            </a:pPr>
            <a:r>
              <a:rPr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rId5"/>
              </a:rPr>
              <a:t>www.saas.gov.uk</a:t>
            </a:r>
          </a:p>
        </p:txBody>
      </p:sp>
      <p:sp>
        <p:nvSpPr>
          <p:cNvPr id="182" name="Rectangle 2"/>
          <p:cNvSpPr txBox="1"/>
          <p:nvPr/>
        </p:nvSpPr>
        <p:spPr>
          <a:xfrm>
            <a:off x="9000314" y="1748457"/>
            <a:ext cx="2495503" cy="10048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914330">
              <a:lnSpc>
                <a:spcPts val="1800"/>
              </a:lnSpc>
              <a:defRPr sz="1600" b="1">
                <a:solidFill>
                  <a:srgbClr val="52ABB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Funding</a:t>
            </a:r>
          </a:p>
          <a:p>
            <a:pPr defTabSz="914330">
              <a:lnSpc>
                <a:spcPts val="1800"/>
              </a:lnSpc>
              <a:defRPr sz="16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Tuition fees paid</a:t>
            </a:r>
          </a:p>
          <a:p>
            <a:pPr defTabSz="914330">
              <a:lnSpc>
                <a:spcPts val="1800"/>
              </a:lnSpc>
              <a:defRPr sz="16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Bursary &amp; loan</a:t>
            </a:r>
          </a:p>
          <a:p>
            <a:pPr defTabSz="914330">
              <a:lnSpc>
                <a:spcPts val="1800"/>
              </a:lnSpc>
              <a:defRPr sz="1600" b="1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Placement expenses</a:t>
            </a:r>
          </a:p>
        </p:txBody>
      </p:sp>
      <p:pic>
        <p:nvPicPr>
          <p:cNvPr id="183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2597" y="1970208"/>
            <a:ext cx="586726" cy="586763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Rectangle 2"/>
          <p:cNvSpPr txBox="1"/>
          <p:nvPr/>
        </p:nvSpPr>
        <p:spPr>
          <a:xfrm>
            <a:off x="5899683" y="1626425"/>
            <a:ext cx="1586518" cy="1400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04800" indent="-304800" defTabSz="914330">
              <a:lnSpc>
                <a:spcPts val="1800"/>
              </a:lnSpc>
              <a:spcBef>
                <a:spcPts val="1000"/>
              </a:spcBef>
              <a:buClr>
                <a:srgbClr val="D14081"/>
              </a:buClr>
              <a:buSzPct val="100000"/>
              <a:buChar char="•"/>
              <a:defRPr sz="16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/>
              <a:t>Orthoptics</a:t>
            </a:r>
          </a:p>
          <a:p>
            <a:pPr marL="304800" indent="-304800" defTabSz="914330">
              <a:lnSpc>
                <a:spcPts val="1800"/>
              </a:lnSpc>
              <a:spcBef>
                <a:spcPts val="1000"/>
              </a:spcBef>
              <a:buClr>
                <a:srgbClr val="D14081"/>
              </a:buClr>
              <a:buSzPct val="100000"/>
              <a:buChar char="•"/>
              <a:defRPr sz="16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/>
              <a:t>Dietetics</a:t>
            </a:r>
          </a:p>
          <a:p>
            <a:pPr marL="304800" indent="-304800" defTabSz="914330">
              <a:lnSpc>
                <a:spcPts val="1800"/>
              </a:lnSpc>
              <a:spcBef>
                <a:spcPts val="1000"/>
              </a:spcBef>
              <a:buClr>
                <a:srgbClr val="D14081"/>
              </a:buClr>
              <a:buSzPct val="100000"/>
              <a:buChar char="•"/>
              <a:defRPr sz="16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/>
              <a:t>Prosthetics</a:t>
            </a:r>
          </a:p>
          <a:p>
            <a:pPr marL="304800" indent="-304800" defTabSz="914330">
              <a:lnSpc>
                <a:spcPts val="1800"/>
              </a:lnSpc>
              <a:spcBef>
                <a:spcPts val="1000"/>
              </a:spcBef>
              <a:buClr>
                <a:srgbClr val="D14081"/>
              </a:buClr>
              <a:buSzPct val="100000"/>
              <a:buChar char="•"/>
              <a:defRPr sz="16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/>
              <a:t>Orthotics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p13-image-background.png" descr="p13-image-backgroun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Rectangle 2"/>
          <p:cNvSpPr txBox="1"/>
          <p:nvPr/>
        </p:nvSpPr>
        <p:spPr>
          <a:xfrm>
            <a:off x="2885549" y="2071945"/>
            <a:ext cx="3984647" cy="1041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04800" indent="-304800">
              <a:lnSpc>
                <a:spcPts val="1800"/>
              </a:lnSpc>
              <a:spcBef>
                <a:spcPts val="1000"/>
              </a:spcBef>
              <a:buClr>
                <a:srgbClr val="D14081"/>
              </a:buClr>
              <a:buSzPct val="100000"/>
              <a:buFont typeface="Arial"/>
              <a:buChar char="•"/>
              <a:defRPr sz="16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/>
              <a:t>Tuition fees paid</a:t>
            </a:r>
          </a:p>
          <a:p>
            <a:pPr marL="304800" indent="-304800">
              <a:lnSpc>
                <a:spcPts val="1800"/>
              </a:lnSpc>
              <a:spcBef>
                <a:spcPts val="1000"/>
              </a:spcBef>
              <a:buClr>
                <a:srgbClr val="D14081"/>
              </a:buClr>
              <a:buSzPct val="100000"/>
              <a:buFont typeface="Arial"/>
              <a:buChar char="•"/>
              <a:defRPr sz="16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GB" dirty="0"/>
              <a:t>B</a:t>
            </a:r>
            <a:r>
              <a:rPr dirty="0" err="1"/>
              <a:t>ursary</a:t>
            </a:r>
            <a:r>
              <a:rPr dirty="0"/>
              <a:t> of £10,000 per year</a:t>
            </a:r>
          </a:p>
          <a:p>
            <a:pPr marL="304800" indent="-304800">
              <a:lnSpc>
                <a:spcPts val="1800"/>
              </a:lnSpc>
              <a:spcBef>
                <a:spcPts val="1000"/>
              </a:spcBef>
              <a:buClr>
                <a:srgbClr val="D14081"/>
              </a:buClr>
              <a:buSzPct val="100000"/>
              <a:buFont typeface="Arial"/>
              <a:buChar char="•"/>
              <a:defRPr sz="16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/>
              <a:t>Placement expenses</a:t>
            </a:r>
          </a:p>
        </p:txBody>
      </p:sp>
      <p:sp>
        <p:nvSpPr>
          <p:cNvPr id="188" name="Rectangle 3"/>
          <p:cNvSpPr txBox="1"/>
          <p:nvPr/>
        </p:nvSpPr>
        <p:spPr>
          <a:xfrm>
            <a:off x="2887977" y="705475"/>
            <a:ext cx="10064937" cy="1082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3200" b="1">
                <a:solidFill>
                  <a:srgbClr val="004A8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Nursing, Midwifery </a:t>
            </a:r>
            <a:br/>
            <a:r>
              <a:t>&amp; Paramedic Science</a:t>
            </a:r>
          </a:p>
        </p:txBody>
      </p:sp>
      <p:pic>
        <p:nvPicPr>
          <p:cNvPr id="18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2005" y="1904561"/>
            <a:ext cx="396004" cy="38104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TextBox 4"/>
          <p:cNvSpPr txBox="1"/>
          <p:nvPr/>
        </p:nvSpPr>
        <p:spPr>
          <a:xfrm>
            <a:off x="10684289" y="6363737"/>
            <a:ext cx="1048032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defTabSz="914330">
              <a:defRPr sz="900" spc="36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  <a:hlinkClick r:id="rId4"/>
              </a:defRPr>
            </a:lvl1pPr>
          </a:lstStyle>
          <a:p>
            <a:pPr>
              <a:defRPr>
                <a:solidFill>
                  <a:srgbClr val="535353"/>
                </a:solidFill>
                <a:uFill>
                  <a:solidFill>
                    <a:srgbClr val="A6A6A6"/>
                  </a:solidFill>
                </a:uFill>
              </a:defRPr>
            </a:pPr>
            <a:r>
              <a:rPr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rId4"/>
              </a:rPr>
              <a:t>www.saas.gov.uk</a:t>
            </a:r>
          </a:p>
        </p:txBody>
      </p:sp>
      <p:pic>
        <p:nvPicPr>
          <p:cNvPr id="191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2255" y="3424742"/>
            <a:ext cx="3134450" cy="1554900"/>
          </a:xfrm>
          <a:prstGeom prst="rect">
            <a:avLst/>
          </a:prstGeom>
          <a:ln w="12700">
            <a:miter lim="400000"/>
          </a:ln>
          <a:effectLst>
            <a:reflection stA="13816" endPos="40000" dir="5400000" sy="-100000" algn="bl" rotWithShape="0"/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p22-image-background.png" descr="p22-image-backgroun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9982" y="3492272"/>
            <a:ext cx="2999449" cy="1671906"/>
          </a:xfrm>
          <a:prstGeom prst="rect">
            <a:avLst/>
          </a:prstGeom>
          <a:ln w="12700">
            <a:miter lim="400000"/>
          </a:ln>
          <a:effectLst>
            <a:reflection stA="14000" endPos="40000" dir="5400000" sy="-100000" algn="bl" rotWithShape="0"/>
          </a:effectLst>
        </p:spPr>
      </p:pic>
      <p:sp>
        <p:nvSpPr>
          <p:cNvPr id="277" name="Rectangle 2"/>
          <p:cNvSpPr txBox="1"/>
          <p:nvPr/>
        </p:nvSpPr>
        <p:spPr>
          <a:xfrm>
            <a:off x="2885549" y="1472504"/>
            <a:ext cx="8408314" cy="2097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42899" indent="-342899">
              <a:lnSpc>
                <a:spcPts val="1800"/>
              </a:lnSpc>
              <a:spcBef>
                <a:spcPts val="1000"/>
              </a:spcBef>
              <a:buClr>
                <a:srgbClr val="D14081"/>
              </a:buClr>
              <a:buSzPct val="100000"/>
              <a:buFont typeface="Arial"/>
              <a:buChar char="•"/>
              <a:defRPr sz="16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Higher Education Courses (levels 7-10 of SCQF)</a:t>
            </a:r>
          </a:p>
          <a:p>
            <a:pPr marL="342899" indent="-342899">
              <a:lnSpc>
                <a:spcPts val="1800"/>
              </a:lnSpc>
              <a:spcBef>
                <a:spcPts val="1000"/>
              </a:spcBef>
              <a:buClr>
                <a:srgbClr val="D14081"/>
              </a:buClr>
              <a:buSzPct val="100000"/>
              <a:buFont typeface="Arial"/>
              <a:buChar char="•"/>
              <a:defRPr sz="16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Personal gross income £25,000 a year or less</a:t>
            </a:r>
          </a:p>
          <a:p>
            <a:pPr marL="342899" indent="-342899">
              <a:lnSpc>
                <a:spcPts val="1800"/>
              </a:lnSpc>
              <a:spcBef>
                <a:spcPts val="1000"/>
              </a:spcBef>
              <a:buClr>
                <a:srgbClr val="D14081"/>
              </a:buClr>
              <a:buSzPct val="100000"/>
              <a:buFont typeface="Arial"/>
              <a:buChar char="•"/>
              <a:defRPr sz="16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Help towards tuition fees costs</a:t>
            </a:r>
          </a:p>
          <a:p>
            <a:pPr marL="342899" indent="-342899">
              <a:lnSpc>
                <a:spcPts val="1800"/>
              </a:lnSpc>
              <a:spcBef>
                <a:spcPts val="1000"/>
              </a:spcBef>
              <a:buClr>
                <a:srgbClr val="D14081"/>
              </a:buClr>
              <a:buSzPct val="100000"/>
              <a:buFont typeface="Arial"/>
              <a:buChar char="•"/>
              <a:defRPr sz="16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Disabled Students’ Allowance</a:t>
            </a:r>
          </a:p>
          <a:p>
            <a:pPr marL="342899" indent="-342899">
              <a:lnSpc>
                <a:spcPts val="1800"/>
              </a:lnSpc>
              <a:spcBef>
                <a:spcPts val="1000"/>
              </a:spcBef>
              <a:buClr>
                <a:srgbClr val="D14081"/>
              </a:buClr>
              <a:buSzPct val="100000"/>
              <a:buFont typeface="Arial"/>
              <a:buChar char="•"/>
              <a:defRPr sz="16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No living cost support</a:t>
            </a:r>
          </a:p>
        </p:txBody>
      </p:sp>
      <p:sp>
        <p:nvSpPr>
          <p:cNvPr id="278" name="Rectangle 3"/>
          <p:cNvSpPr txBox="1"/>
          <p:nvPr/>
        </p:nvSpPr>
        <p:spPr>
          <a:xfrm>
            <a:off x="2887977" y="705475"/>
            <a:ext cx="10064937" cy="586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3200" b="1">
                <a:solidFill>
                  <a:srgbClr val="004A8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pc="-192"/>
              <a:t>P</a:t>
            </a:r>
            <a:r>
              <a:rPr spc="-32"/>
              <a:t>a</a:t>
            </a:r>
            <a:r>
              <a:rPr spc="96"/>
              <a:t>r</a:t>
            </a:r>
            <a:r>
              <a:rPr spc="-192"/>
              <a:t>t</a:t>
            </a:r>
            <a:r>
              <a:t>-time Fee Grant</a:t>
            </a:r>
          </a:p>
        </p:txBody>
      </p:sp>
      <p:pic>
        <p:nvPicPr>
          <p:cNvPr id="279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2005" y="1305121"/>
            <a:ext cx="396004" cy="38104"/>
          </a:xfrm>
          <a:prstGeom prst="rect">
            <a:avLst/>
          </a:prstGeom>
          <a:ln w="12700">
            <a:miter lim="400000"/>
          </a:ln>
        </p:spPr>
      </p:pic>
      <p:sp>
        <p:nvSpPr>
          <p:cNvPr id="280" name="TextBox 4"/>
          <p:cNvSpPr txBox="1"/>
          <p:nvPr/>
        </p:nvSpPr>
        <p:spPr>
          <a:xfrm>
            <a:off x="10684289" y="6363737"/>
            <a:ext cx="1048032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914330">
              <a:defRPr sz="900" spc="36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  <a:hlinkClick r:id="rId5"/>
              </a:defRPr>
            </a:lvl1pPr>
          </a:lstStyle>
          <a:p>
            <a:pPr>
              <a:defRPr>
                <a:solidFill>
                  <a:srgbClr val="535353"/>
                </a:solidFill>
                <a:uFill>
                  <a:solidFill>
                    <a:srgbClr val="A6A6A6"/>
                  </a:solidFill>
                </a:uFill>
              </a:defRPr>
            </a:pPr>
            <a:r>
              <a:rPr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rId5"/>
              </a:rPr>
              <a:t>www.saas.gov.uk</a:t>
            </a:r>
          </a:p>
        </p:txBody>
      </p:sp>
    </p:spTree>
    <p:extLst>
      <p:ext uri="{BB962C8B-B14F-4D97-AF65-F5344CB8AC3E}">
        <p14:creationId xmlns:p14="http://schemas.microsoft.com/office/powerpoint/2010/main" val="37612719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p14-image-background.png" descr="p14-image-backgroun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Rectangle 2"/>
          <p:cNvSpPr txBox="1"/>
          <p:nvPr/>
        </p:nvSpPr>
        <p:spPr>
          <a:xfrm>
            <a:off x="2900790" y="1834221"/>
            <a:ext cx="3531714" cy="2300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457200">
              <a:lnSpc>
                <a:spcPts val="1800"/>
              </a:lnSpc>
              <a:spcBef>
                <a:spcPts val="1000"/>
              </a:spcBef>
              <a:defRPr sz="1600" b="1">
                <a:solidFill>
                  <a:srgbClr val="51515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Eligibility</a:t>
            </a:r>
          </a:p>
          <a:p>
            <a:pPr defTabSz="457200">
              <a:lnSpc>
                <a:spcPts val="1800"/>
              </a:lnSpc>
              <a:spcBef>
                <a:spcPts val="1000"/>
              </a:spcBef>
              <a:defRPr sz="1600">
                <a:solidFill>
                  <a:srgbClr val="51515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To be eligible, you must:</a:t>
            </a:r>
          </a:p>
          <a:p>
            <a:pPr marL="304800" indent="-304800" defTabSz="457200">
              <a:lnSpc>
                <a:spcPts val="1800"/>
              </a:lnSpc>
              <a:spcBef>
                <a:spcPts val="1000"/>
              </a:spcBef>
              <a:buClr>
                <a:srgbClr val="DE4F8F"/>
              </a:buClr>
              <a:buSzPct val="100000"/>
              <a:buChar char="•"/>
              <a:defRPr sz="1600">
                <a:solidFill>
                  <a:srgbClr val="51515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Be studying a full time undergraduate course</a:t>
            </a:r>
          </a:p>
          <a:p>
            <a:pPr marL="304800" indent="-304800" defTabSz="457200">
              <a:lnSpc>
                <a:spcPts val="1800"/>
              </a:lnSpc>
              <a:spcBef>
                <a:spcPts val="1000"/>
              </a:spcBef>
              <a:buClr>
                <a:srgbClr val="DE4F8F"/>
              </a:buClr>
              <a:buSzPct val="100000"/>
              <a:buChar char="•"/>
              <a:defRPr sz="1600">
                <a:solidFill>
                  <a:srgbClr val="51515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Have been looked after </a:t>
            </a:r>
            <a:br/>
            <a:r>
              <a:t>by a Local Authority in </a:t>
            </a:r>
            <a:br/>
            <a:r>
              <a:t>the UK, before you </a:t>
            </a:r>
            <a:br/>
            <a:r>
              <a:t>turned 18</a:t>
            </a:r>
          </a:p>
        </p:txBody>
      </p:sp>
      <p:sp>
        <p:nvSpPr>
          <p:cNvPr id="195" name="Rectangle 3"/>
          <p:cNvSpPr txBox="1"/>
          <p:nvPr/>
        </p:nvSpPr>
        <p:spPr>
          <a:xfrm>
            <a:off x="2887977" y="630780"/>
            <a:ext cx="10064937" cy="955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3200" b="1">
                <a:solidFill>
                  <a:srgbClr val="004A8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Care Experienced Students  </a:t>
            </a:r>
            <a:br/>
            <a:r>
              <a:rPr sz="2400"/>
              <a:t>Funding package:</a:t>
            </a:r>
          </a:p>
        </p:txBody>
      </p:sp>
      <p:pic>
        <p:nvPicPr>
          <p:cNvPr id="19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2005" y="1666837"/>
            <a:ext cx="396004" cy="38104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TextBox 4"/>
          <p:cNvSpPr txBox="1"/>
          <p:nvPr/>
        </p:nvSpPr>
        <p:spPr>
          <a:xfrm>
            <a:off x="10684289" y="6363737"/>
            <a:ext cx="1048032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defTabSz="914330">
              <a:defRPr sz="900" spc="36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  <a:hlinkClick r:id="rId4"/>
              </a:defRPr>
            </a:lvl1pPr>
          </a:lstStyle>
          <a:p>
            <a:pPr>
              <a:defRPr>
                <a:solidFill>
                  <a:srgbClr val="535353"/>
                </a:solidFill>
                <a:uFill>
                  <a:solidFill>
                    <a:srgbClr val="A6A6A6"/>
                  </a:solidFill>
                </a:uFill>
              </a:defRPr>
            </a:pPr>
            <a:r>
              <a:rPr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rId4"/>
              </a:rPr>
              <a:t>www.saas.gov.uk</a:t>
            </a:r>
          </a:p>
        </p:txBody>
      </p:sp>
      <p:sp>
        <p:nvSpPr>
          <p:cNvPr id="198" name="Rectangle 2"/>
          <p:cNvSpPr txBox="1"/>
          <p:nvPr/>
        </p:nvSpPr>
        <p:spPr>
          <a:xfrm>
            <a:off x="5984349" y="1834221"/>
            <a:ext cx="3290148" cy="2300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914330">
              <a:lnSpc>
                <a:spcPts val="1800"/>
              </a:lnSpc>
              <a:spcBef>
                <a:spcPts val="1000"/>
              </a:spcBef>
              <a:defRPr sz="1600" b="1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Funding</a:t>
            </a:r>
          </a:p>
          <a:p>
            <a:pPr marL="304800" indent="-304800" defTabSz="914330">
              <a:lnSpc>
                <a:spcPts val="1800"/>
              </a:lnSpc>
              <a:spcBef>
                <a:spcPts val="1000"/>
              </a:spcBef>
              <a:buClr>
                <a:srgbClr val="DE4F8F"/>
              </a:buClr>
              <a:buSzPct val="100000"/>
              <a:buChar char="•"/>
              <a:defRPr sz="16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Tuition Fees &amp; Care Experienced Student Bursary (CESB) of £8,100</a:t>
            </a:r>
          </a:p>
          <a:p>
            <a:pPr marL="304800" indent="-304800" defTabSz="914330">
              <a:lnSpc>
                <a:spcPts val="1800"/>
              </a:lnSpc>
              <a:spcBef>
                <a:spcPts val="1000"/>
              </a:spcBef>
              <a:buClr>
                <a:srgbClr val="DE4F8F"/>
              </a:buClr>
              <a:buSzPct val="100000"/>
              <a:buChar char="•"/>
              <a:defRPr sz="16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Care Experienced Accommodation Grant (maximum £105 per week)</a:t>
            </a:r>
          </a:p>
          <a:p>
            <a:pPr marL="304800" indent="-304800" defTabSz="914330">
              <a:lnSpc>
                <a:spcPts val="1800"/>
              </a:lnSpc>
              <a:spcBef>
                <a:spcPts val="1000"/>
              </a:spcBef>
              <a:buClr>
                <a:srgbClr val="DE4F8F"/>
              </a:buClr>
              <a:buSzPct val="100000"/>
              <a:buChar char="•"/>
              <a:defRPr sz="16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Payment options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p21-image-background.png" descr="p21-image-backgroun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Rectangle 2"/>
          <p:cNvSpPr txBox="1"/>
          <p:nvPr/>
        </p:nvSpPr>
        <p:spPr>
          <a:xfrm>
            <a:off x="2885549" y="1472504"/>
            <a:ext cx="4743685" cy="25288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42899" indent="-342899">
              <a:lnSpc>
                <a:spcPts val="1800"/>
              </a:lnSpc>
              <a:spcBef>
                <a:spcPts val="1000"/>
              </a:spcBef>
              <a:buClr>
                <a:srgbClr val="D14081"/>
              </a:buClr>
              <a:buSzPct val="100000"/>
              <a:buFont typeface="Arial"/>
              <a:buChar char="•"/>
              <a:defRPr sz="16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If we consider you estranged from your parents/legal guardians, we do not take into account their income</a:t>
            </a:r>
          </a:p>
          <a:p>
            <a:pPr marL="342899" indent="-342899">
              <a:lnSpc>
                <a:spcPts val="1800"/>
              </a:lnSpc>
              <a:spcBef>
                <a:spcPts val="1000"/>
              </a:spcBef>
              <a:buClr>
                <a:srgbClr val="D14081"/>
              </a:buClr>
              <a:buSzPct val="100000"/>
              <a:buFont typeface="Arial"/>
              <a:buChar char="•"/>
              <a:defRPr sz="16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Estranged students are eligible for the maximum Independent Student Bursary (ISB) and student loan</a:t>
            </a:r>
          </a:p>
          <a:p>
            <a:pPr marL="342899" indent="-342899">
              <a:lnSpc>
                <a:spcPts val="1800"/>
              </a:lnSpc>
              <a:spcBef>
                <a:spcPts val="1000"/>
              </a:spcBef>
              <a:buClr>
                <a:srgbClr val="D14081"/>
              </a:buClr>
              <a:buSzPct val="100000"/>
              <a:buFont typeface="Arial"/>
              <a:buChar char="•"/>
              <a:defRPr sz="16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This is a £</a:t>
            </a:r>
            <a:r>
              <a:rPr spc="-96"/>
              <a:t>1</a:t>
            </a:r>
            <a:r>
              <a:t>,000 bursary and a £7,100 student loan for living costs</a:t>
            </a:r>
          </a:p>
        </p:txBody>
      </p:sp>
      <p:sp>
        <p:nvSpPr>
          <p:cNvPr id="202" name="Rectangle 3"/>
          <p:cNvSpPr txBox="1"/>
          <p:nvPr/>
        </p:nvSpPr>
        <p:spPr>
          <a:xfrm>
            <a:off x="2887977" y="705475"/>
            <a:ext cx="10064937" cy="586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3200" b="1">
                <a:solidFill>
                  <a:srgbClr val="004A8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Estranged Students</a:t>
            </a:r>
          </a:p>
        </p:txBody>
      </p:sp>
      <p:pic>
        <p:nvPicPr>
          <p:cNvPr id="20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2005" y="1305121"/>
            <a:ext cx="396004" cy="38104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TextBox 4"/>
          <p:cNvSpPr txBox="1"/>
          <p:nvPr/>
        </p:nvSpPr>
        <p:spPr>
          <a:xfrm>
            <a:off x="10684289" y="6363737"/>
            <a:ext cx="1048032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defTabSz="914330">
              <a:defRPr sz="900" spc="36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  <a:hlinkClick r:id="rId4"/>
              </a:defRPr>
            </a:lvl1pPr>
          </a:lstStyle>
          <a:p>
            <a:pPr>
              <a:defRPr>
                <a:solidFill>
                  <a:srgbClr val="535353"/>
                </a:solidFill>
                <a:uFill>
                  <a:solidFill>
                    <a:srgbClr val="A6A6A6"/>
                  </a:solidFill>
                </a:uFill>
              </a:defRPr>
            </a:pPr>
            <a:r>
              <a:rPr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rId4"/>
              </a:rPr>
              <a:t>www.saas.gov.uk</a:t>
            </a:r>
          </a:p>
        </p:txBody>
      </p:sp>
      <p:pic>
        <p:nvPicPr>
          <p:cNvPr id="205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0396" y="3878288"/>
            <a:ext cx="2999449" cy="1671905"/>
          </a:xfrm>
          <a:prstGeom prst="rect">
            <a:avLst/>
          </a:prstGeom>
          <a:ln w="12700">
            <a:miter lim="400000"/>
          </a:ln>
          <a:effectLst>
            <a:reflection stA="14000" endPos="40000" dir="5400000" sy="-100000" algn="bl" rotWithShape="0"/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p15-image-background.png" descr="p15-image-backgroun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Rectangle 2"/>
          <p:cNvSpPr txBox="1"/>
          <p:nvPr/>
        </p:nvSpPr>
        <p:spPr>
          <a:xfrm>
            <a:off x="2885549" y="1472504"/>
            <a:ext cx="8408314" cy="1741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42899" indent="-342899">
              <a:lnSpc>
                <a:spcPts val="1800"/>
              </a:lnSpc>
              <a:spcBef>
                <a:spcPts val="1000"/>
              </a:spcBef>
              <a:buClr>
                <a:srgbClr val="D14081"/>
              </a:buClr>
              <a:buSzPct val="100000"/>
              <a:buFont typeface="Arial"/>
              <a:buChar char="•"/>
              <a:defRPr sz="16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Disabled Students’ Allowance</a:t>
            </a:r>
          </a:p>
          <a:p>
            <a:pPr marL="342899" indent="-342899">
              <a:lnSpc>
                <a:spcPts val="1800"/>
              </a:lnSpc>
              <a:spcBef>
                <a:spcPts val="1000"/>
              </a:spcBef>
              <a:buClr>
                <a:srgbClr val="D14081"/>
              </a:buClr>
              <a:buSzPct val="100000"/>
              <a:buFont typeface="Arial"/>
              <a:buChar char="•"/>
              <a:defRPr sz="16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Lone parents and those with dependants</a:t>
            </a:r>
          </a:p>
          <a:p>
            <a:pPr marL="342899" indent="-342899">
              <a:lnSpc>
                <a:spcPts val="1800"/>
              </a:lnSpc>
              <a:spcBef>
                <a:spcPts val="1000"/>
              </a:spcBef>
              <a:buClr>
                <a:srgbClr val="D14081"/>
              </a:buClr>
              <a:buSzPct val="100000"/>
              <a:buFont typeface="Arial"/>
              <a:buChar char="•"/>
              <a:defRPr sz="16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Discretionary funds</a:t>
            </a:r>
          </a:p>
          <a:p>
            <a:pPr marL="342899" indent="-342899">
              <a:lnSpc>
                <a:spcPts val="1800"/>
              </a:lnSpc>
              <a:spcBef>
                <a:spcPts val="1000"/>
              </a:spcBef>
              <a:buClr>
                <a:srgbClr val="D14081"/>
              </a:buClr>
              <a:buSzPct val="100000"/>
              <a:buFont typeface="Arial"/>
              <a:buChar char="•"/>
              <a:defRPr sz="16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University bursaries and scholarships</a:t>
            </a:r>
          </a:p>
        </p:txBody>
      </p:sp>
      <p:sp>
        <p:nvSpPr>
          <p:cNvPr id="209" name="Rectangle 3"/>
          <p:cNvSpPr txBox="1"/>
          <p:nvPr/>
        </p:nvSpPr>
        <p:spPr>
          <a:xfrm>
            <a:off x="2887977" y="705475"/>
            <a:ext cx="10064937" cy="586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3200" b="1">
                <a:solidFill>
                  <a:srgbClr val="004A8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Other Funding </a:t>
            </a:r>
          </a:p>
        </p:txBody>
      </p:sp>
      <p:pic>
        <p:nvPicPr>
          <p:cNvPr id="21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2005" y="1305121"/>
            <a:ext cx="396004" cy="38104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TextBox 4"/>
          <p:cNvSpPr txBox="1"/>
          <p:nvPr/>
        </p:nvSpPr>
        <p:spPr>
          <a:xfrm>
            <a:off x="10684289" y="6363737"/>
            <a:ext cx="1048032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defTabSz="914330">
              <a:defRPr sz="900" spc="36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  <a:hlinkClick r:id="rId4"/>
              </a:defRPr>
            </a:lvl1pPr>
          </a:lstStyle>
          <a:p>
            <a:pPr>
              <a:defRPr>
                <a:solidFill>
                  <a:srgbClr val="535353"/>
                </a:solidFill>
                <a:uFill>
                  <a:solidFill>
                    <a:srgbClr val="A6A6A6"/>
                  </a:solidFill>
                </a:uFill>
              </a:defRPr>
            </a:pPr>
            <a:r>
              <a:rPr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rId4"/>
              </a:rPr>
              <a:t>www.saas.gov.uk</a:t>
            </a:r>
          </a:p>
        </p:txBody>
      </p:sp>
      <p:pic>
        <p:nvPicPr>
          <p:cNvPr id="212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0396" y="3126447"/>
            <a:ext cx="2999449" cy="1671906"/>
          </a:xfrm>
          <a:prstGeom prst="rect">
            <a:avLst/>
          </a:prstGeom>
          <a:ln w="12700">
            <a:miter lim="400000"/>
          </a:ln>
          <a:effectLst>
            <a:reflection stA="14000" endPos="40000" dir="5400000" sy="-100000" algn="bl" rotWithShape="0"/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p16-image-background.png" descr="p16-image-backgroun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Oval"/>
          <p:cNvSpPr/>
          <p:nvPr/>
        </p:nvSpPr>
        <p:spPr>
          <a:xfrm>
            <a:off x="2842875" y="1693148"/>
            <a:ext cx="284292" cy="291448"/>
          </a:xfrm>
          <a:prstGeom prst="ellipse">
            <a:avLst/>
          </a:prstGeom>
          <a:solidFill>
            <a:srgbClr val="FFFFFF"/>
          </a:solidFill>
          <a:ln w="6350">
            <a:solidFill>
              <a:schemeClr val="accent3">
                <a:lumOff val="17647"/>
              </a:schemeClr>
            </a:solidFill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216" name="Rectangle 2"/>
          <p:cNvSpPr txBox="1"/>
          <p:nvPr/>
        </p:nvSpPr>
        <p:spPr>
          <a:xfrm>
            <a:off x="3225742" y="1626425"/>
            <a:ext cx="4126963" cy="3418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914330">
              <a:lnSpc>
                <a:spcPct val="110000"/>
              </a:lnSpc>
              <a:defRPr sz="1600" b="1">
                <a:solidFill>
                  <a:srgbClr val="DC43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From April</a:t>
            </a:r>
          </a:p>
          <a:p>
            <a:pPr defTabSz="914330">
              <a:lnSpc>
                <a:spcPct val="110000"/>
              </a:lnSpc>
              <a:defRPr sz="16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every year, as soon as you know the course you want to study</a:t>
            </a:r>
          </a:p>
          <a:p>
            <a:pPr defTabSz="914330">
              <a:lnSpc>
                <a:spcPct val="110000"/>
              </a:lnSpc>
              <a:defRPr sz="16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  <a:p>
            <a:pPr defTabSz="914330">
              <a:lnSpc>
                <a:spcPct val="110000"/>
              </a:lnSpc>
              <a:defRPr sz="1600" b="1">
                <a:solidFill>
                  <a:srgbClr val="DC43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Apply by 30th of June</a:t>
            </a:r>
          </a:p>
          <a:p>
            <a:pPr defTabSz="914330">
              <a:lnSpc>
                <a:spcPct val="110000"/>
              </a:lnSpc>
              <a:defRPr sz="16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to ensure you get your funding in time for the start of your course</a:t>
            </a:r>
          </a:p>
          <a:p>
            <a:pPr defTabSz="914330">
              <a:lnSpc>
                <a:spcPct val="110000"/>
              </a:lnSpc>
              <a:defRPr sz="16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  <a:p>
            <a:pPr defTabSz="914330">
              <a:lnSpc>
                <a:spcPct val="110000"/>
              </a:lnSpc>
              <a:defRPr sz="1600" b="1">
                <a:solidFill>
                  <a:srgbClr val="DC43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Do not wait for exam results</a:t>
            </a:r>
          </a:p>
          <a:p>
            <a:pPr defTabSz="914330">
              <a:lnSpc>
                <a:spcPct val="110000"/>
              </a:lnSpc>
              <a:defRPr sz="16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if you don’t get on the course you want, you can easily change or cancel your</a:t>
            </a:r>
          </a:p>
          <a:p>
            <a:pPr defTabSz="914330">
              <a:lnSpc>
                <a:spcPct val="110000"/>
              </a:lnSpc>
              <a:defRPr sz="16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application through your SAAS Account</a:t>
            </a:r>
          </a:p>
        </p:txBody>
      </p:sp>
      <p:sp>
        <p:nvSpPr>
          <p:cNvPr id="217" name="Rectangle 3"/>
          <p:cNvSpPr txBox="1"/>
          <p:nvPr/>
        </p:nvSpPr>
        <p:spPr>
          <a:xfrm>
            <a:off x="2887977" y="705475"/>
            <a:ext cx="7291823" cy="586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3200" b="1">
                <a:solidFill>
                  <a:srgbClr val="004A8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How and when to apply </a:t>
            </a:r>
          </a:p>
        </p:txBody>
      </p:sp>
      <p:pic>
        <p:nvPicPr>
          <p:cNvPr id="21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2005" y="1399325"/>
            <a:ext cx="396004" cy="38104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TextBox 4"/>
          <p:cNvSpPr txBox="1"/>
          <p:nvPr/>
        </p:nvSpPr>
        <p:spPr>
          <a:xfrm>
            <a:off x="10684289" y="6363737"/>
            <a:ext cx="1048032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defTabSz="914330">
              <a:defRPr sz="900" spc="36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  <a:hlinkClick r:id="rId4"/>
              </a:defRPr>
            </a:lvl1pPr>
          </a:lstStyle>
          <a:p>
            <a:pPr>
              <a:defRPr>
                <a:solidFill>
                  <a:srgbClr val="535353"/>
                </a:solidFill>
                <a:uFill>
                  <a:solidFill>
                    <a:srgbClr val="A6A6A6"/>
                  </a:solidFill>
                </a:uFill>
              </a:defRPr>
            </a:pPr>
            <a:r>
              <a:rPr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rId4"/>
              </a:rPr>
              <a:t>www.saas.gov.uk</a:t>
            </a:r>
          </a:p>
        </p:txBody>
      </p:sp>
      <p:sp>
        <p:nvSpPr>
          <p:cNvPr id="220" name="Rectangle 2"/>
          <p:cNvSpPr txBox="1"/>
          <p:nvPr/>
        </p:nvSpPr>
        <p:spPr>
          <a:xfrm>
            <a:off x="2885550" y="5149405"/>
            <a:ext cx="4126963" cy="497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defTabSz="914330">
              <a:lnSpc>
                <a:spcPct val="110000"/>
              </a:lnSpc>
              <a:defRPr sz="2600" b="1">
                <a:solidFill>
                  <a:srgbClr val="D2307E"/>
                </a:solidFill>
                <a:uFill>
                  <a:solidFill>
                    <a:schemeClr val="accent5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  <a:hlinkClick r:id="rId4"/>
              </a:defRPr>
            </a:lvl1pPr>
          </a:lstStyle>
          <a:p>
            <a:pPr>
              <a:defRPr>
                <a:uFillTx/>
              </a:defRPr>
            </a:pPr>
            <a:r>
              <a:rPr dirty="0">
                <a:uFill>
                  <a:solidFill>
                    <a:schemeClr val="accent5"/>
                  </a:solidFill>
                </a:uFill>
              </a:rPr>
              <a:t>www.saas.gov.uk</a:t>
            </a:r>
          </a:p>
        </p:txBody>
      </p:sp>
      <p:pic>
        <p:nvPicPr>
          <p:cNvPr id="221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6815" y="1651134"/>
            <a:ext cx="292083" cy="299276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Oval"/>
          <p:cNvSpPr/>
          <p:nvPr/>
        </p:nvSpPr>
        <p:spPr>
          <a:xfrm>
            <a:off x="2842875" y="2785348"/>
            <a:ext cx="284292" cy="291448"/>
          </a:xfrm>
          <a:prstGeom prst="ellipse">
            <a:avLst/>
          </a:prstGeom>
          <a:solidFill>
            <a:srgbClr val="FFFFFF"/>
          </a:solidFill>
          <a:ln w="6350">
            <a:solidFill>
              <a:schemeClr val="accent3">
                <a:lumOff val="17647"/>
              </a:schemeClr>
            </a:solidFill>
          </a:ln>
        </p:spPr>
        <p:txBody>
          <a:bodyPr lIns="45718" tIns="45718" rIns="45718" bIns="45718" anchor="ctr"/>
          <a:lstStyle/>
          <a:p>
            <a:endParaRPr/>
          </a:p>
        </p:txBody>
      </p:sp>
      <p:pic>
        <p:nvPicPr>
          <p:cNvPr id="223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6815" y="2743334"/>
            <a:ext cx="292083" cy="299276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Oval"/>
          <p:cNvSpPr/>
          <p:nvPr/>
        </p:nvSpPr>
        <p:spPr>
          <a:xfrm>
            <a:off x="2842875" y="3890248"/>
            <a:ext cx="284292" cy="291448"/>
          </a:xfrm>
          <a:prstGeom prst="ellipse">
            <a:avLst/>
          </a:prstGeom>
          <a:solidFill>
            <a:srgbClr val="FFFFFF"/>
          </a:solidFill>
          <a:ln w="6350">
            <a:solidFill>
              <a:schemeClr val="accent3">
                <a:lumOff val="17647"/>
              </a:schemeClr>
            </a:solidFill>
          </a:ln>
        </p:spPr>
        <p:txBody>
          <a:bodyPr lIns="45718" tIns="45718" rIns="45718" bIns="45718" anchor="ctr"/>
          <a:lstStyle/>
          <a:p>
            <a:endParaRPr/>
          </a:p>
        </p:txBody>
      </p:sp>
      <p:pic>
        <p:nvPicPr>
          <p:cNvPr id="225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6815" y="3848234"/>
            <a:ext cx="292083" cy="2992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New-sis-image-background.png" descr="New-sis-image-backgroun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Rectangle 2"/>
          <p:cNvSpPr txBox="1"/>
          <p:nvPr/>
        </p:nvSpPr>
        <p:spPr>
          <a:xfrm>
            <a:off x="2885549" y="2139148"/>
            <a:ext cx="3455263" cy="2390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90000"/>
              </a:lnSpc>
              <a:defRPr sz="16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Would you like to find out </a:t>
            </a:r>
            <a:br/>
            <a:r>
              <a:t>how much money you may </a:t>
            </a:r>
            <a:br/>
            <a:r>
              <a:t>be entitled to?</a:t>
            </a:r>
          </a:p>
          <a:p>
            <a:pPr>
              <a:lnSpc>
                <a:spcPct val="90000"/>
              </a:lnSpc>
              <a:defRPr sz="16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  <a:p>
            <a:pPr>
              <a:lnSpc>
                <a:spcPct val="90000"/>
              </a:lnSpc>
              <a:defRPr sz="16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Check out the new Student Information Scotland website </a:t>
            </a:r>
            <a:br/>
            <a:r>
              <a:t>and use the Budget and </a:t>
            </a:r>
            <a:br/>
            <a:r>
              <a:t>Funding Calculators.</a:t>
            </a:r>
          </a:p>
          <a:p>
            <a:pPr>
              <a:lnSpc>
                <a:spcPct val="90000"/>
              </a:lnSpc>
              <a:defRPr sz="16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  <a:p>
            <a:pPr>
              <a:lnSpc>
                <a:spcPct val="90000"/>
              </a:lnSpc>
              <a:defRPr sz="1550" b="1">
                <a:solidFill>
                  <a:srgbClr val="DB43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www.studentinformation.gov.scot</a:t>
            </a:r>
          </a:p>
        </p:txBody>
      </p:sp>
      <p:sp>
        <p:nvSpPr>
          <p:cNvPr id="237" name="Rectangle 3"/>
          <p:cNvSpPr txBox="1"/>
          <p:nvPr/>
        </p:nvSpPr>
        <p:spPr>
          <a:xfrm>
            <a:off x="2887977" y="705475"/>
            <a:ext cx="10064937" cy="1082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3200" b="1">
                <a:solidFill>
                  <a:srgbClr val="004A8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Are you wondering how much money</a:t>
            </a:r>
          </a:p>
          <a:p>
            <a:pPr>
              <a:defRPr sz="3200" b="1">
                <a:solidFill>
                  <a:srgbClr val="004A8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you will need for college or university?</a:t>
            </a:r>
          </a:p>
        </p:txBody>
      </p:sp>
      <p:pic>
        <p:nvPicPr>
          <p:cNvPr id="23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2005" y="1952821"/>
            <a:ext cx="396004" cy="38104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TextBox 4"/>
          <p:cNvSpPr txBox="1"/>
          <p:nvPr/>
        </p:nvSpPr>
        <p:spPr>
          <a:xfrm>
            <a:off x="10684289" y="6363737"/>
            <a:ext cx="1048032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defTabSz="914330">
              <a:defRPr sz="900" spc="36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  <a:hlinkClick r:id="rId4"/>
              </a:defRPr>
            </a:lvl1pPr>
          </a:lstStyle>
          <a:p>
            <a:pPr>
              <a:defRPr>
                <a:solidFill>
                  <a:srgbClr val="535353"/>
                </a:solidFill>
                <a:uFill>
                  <a:solidFill>
                    <a:srgbClr val="A6A6A6"/>
                  </a:solidFill>
                </a:uFill>
              </a:defRPr>
            </a:pPr>
            <a:r>
              <a:rPr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rId4"/>
              </a:rPr>
              <a:t>www.saas.gov.uk</a:t>
            </a:r>
          </a:p>
        </p:txBody>
      </p:sp>
      <p:pic>
        <p:nvPicPr>
          <p:cNvPr id="240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2921" y="5521734"/>
            <a:ext cx="2130545" cy="3942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8293" y="4652108"/>
            <a:ext cx="1984084" cy="6504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p19-image-background.png" descr="p19-image-backgroun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Rectangle 2"/>
          <p:cNvSpPr txBox="1"/>
          <p:nvPr/>
        </p:nvSpPr>
        <p:spPr>
          <a:xfrm>
            <a:off x="2897403" y="1559920"/>
            <a:ext cx="3172626" cy="2173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914330">
              <a:lnSpc>
                <a:spcPts val="1800"/>
              </a:lnSpc>
              <a:spcBef>
                <a:spcPts val="1000"/>
              </a:spcBef>
              <a:defRPr sz="16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If you need to contact SAAS, there are a number of ways you can do this.</a:t>
            </a:r>
          </a:p>
          <a:p>
            <a:pPr defTabSz="914330">
              <a:lnSpc>
                <a:spcPts val="1800"/>
              </a:lnSpc>
              <a:spcBef>
                <a:spcPts val="1000"/>
              </a:spcBef>
              <a:defRPr sz="16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If you’ve already made an application, you can use the Submit Enquiry button</a:t>
            </a:r>
          </a:p>
          <a:p>
            <a:pPr defTabSz="914330">
              <a:lnSpc>
                <a:spcPts val="1800"/>
              </a:lnSpc>
              <a:spcBef>
                <a:spcPts val="1000"/>
              </a:spcBef>
              <a:defRPr sz="16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on your online account. Webchat is also available on:</a:t>
            </a:r>
          </a:p>
        </p:txBody>
      </p:sp>
      <p:sp>
        <p:nvSpPr>
          <p:cNvPr id="245" name="Rectangle 3"/>
          <p:cNvSpPr txBox="1"/>
          <p:nvPr/>
        </p:nvSpPr>
        <p:spPr>
          <a:xfrm>
            <a:off x="2887977" y="705475"/>
            <a:ext cx="3468158" cy="586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3200" b="1">
                <a:solidFill>
                  <a:srgbClr val="004A8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Contact us</a:t>
            </a:r>
          </a:p>
        </p:txBody>
      </p:sp>
      <p:pic>
        <p:nvPicPr>
          <p:cNvPr id="24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2005" y="1399325"/>
            <a:ext cx="396004" cy="38104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Rectangle 2"/>
          <p:cNvSpPr txBox="1"/>
          <p:nvPr/>
        </p:nvSpPr>
        <p:spPr>
          <a:xfrm>
            <a:off x="6910603" y="3961490"/>
            <a:ext cx="4289496" cy="1780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457200">
              <a:lnSpc>
                <a:spcPct val="120000"/>
              </a:lnSpc>
              <a:spcBef>
                <a:spcPts val="800"/>
              </a:spcBef>
              <a:tabLst>
                <a:tab pos="457200" algn="l"/>
              </a:tabLst>
              <a:defRPr sz="1500" spc="13">
                <a:solidFill>
                  <a:srgbClr val="008BC0"/>
                </a:solidFill>
                <a:uFill>
                  <a:solidFill>
                    <a:srgbClr val="000000"/>
                  </a:solidFill>
                </a:uFill>
                <a:latin typeface="ITC Avant Garde Pro Md"/>
                <a:ea typeface="ITC Avant Garde Pro Md"/>
                <a:cs typeface="ITC Avant Garde Pro Md"/>
                <a:sym typeface="ITC Avant Garde Gothic Pro Medium"/>
              </a:defRPr>
            </a:pPr>
            <a:r>
              <a:rPr>
                <a:solidFill>
                  <a:srgbClr val="000000"/>
                </a:solidFill>
                <a:latin typeface="ITC Avant Garde Std Cn"/>
                <a:ea typeface="ITC Avant Garde Std Cn"/>
                <a:cs typeface="ITC Avant Garde Std Cn"/>
                <a:sym typeface="ITC Avant Garde Gothic Std Medium"/>
              </a:rPr>
              <a:t>	</a:t>
            </a:r>
            <a:r>
              <a:rPr>
                <a:solidFill>
                  <a:srgbClr val="DC4389"/>
                </a:solidFill>
              </a:rPr>
              <a:t>facebook.com/saasfb</a:t>
            </a:r>
            <a:endParaRPr>
              <a:solidFill>
                <a:srgbClr val="DC4389"/>
              </a:solidFill>
              <a:latin typeface="ITC Avant Garde Std Cn"/>
              <a:ea typeface="ITC Avant Garde Std Cn"/>
              <a:cs typeface="ITC Avant Garde Std Cn"/>
              <a:sym typeface="ITC Avant Garde Gothic Std Medium"/>
            </a:endParaRPr>
          </a:p>
          <a:p>
            <a:pPr defTabSz="457200">
              <a:lnSpc>
                <a:spcPct val="120000"/>
              </a:lnSpc>
              <a:spcBef>
                <a:spcPts val="800"/>
              </a:spcBef>
              <a:tabLst>
                <a:tab pos="457200" algn="l"/>
              </a:tabLst>
              <a:defRPr sz="1500" spc="13">
                <a:solidFill>
                  <a:srgbClr val="DC4389"/>
                </a:solidFill>
                <a:uFill>
                  <a:solidFill>
                    <a:srgbClr val="000000"/>
                  </a:solidFill>
                </a:uFill>
                <a:latin typeface="ITC Avant Garde Pro Md"/>
                <a:ea typeface="ITC Avant Garde Pro Md"/>
                <a:cs typeface="ITC Avant Garde Pro Md"/>
                <a:sym typeface="ITC Avant Garde Gothic Pro Medium"/>
              </a:defRPr>
            </a:pPr>
            <a:r>
              <a:rPr>
                <a:latin typeface="ITC Avant Garde Std Cn"/>
                <a:ea typeface="ITC Avant Garde Std Cn"/>
                <a:cs typeface="ITC Avant Garde Std Cn"/>
                <a:sym typeface="ITC Avant Garde Gothic Std Medium"/>
              </a:rPr>
              <a:t>	</a:t>
            </a:r>
            <a:r>
              <a:t>twitter.com/saastweet</a:t>
            </a:r>
            <a:endParaRPr>
              <a:latin typeface="ITC Avant Garde Std Cn"/>
              <a:ea typeface="ITC Avant Garde Std Cn"/>
              <a:cs typeface="ITC Avant Garde Std Cn"/>
              <a:sym typeface="ITC Avant Garde Gothic Std Medium"/>
            </a:endParaRPr>
          </a:p>
          <a:p>
            <a:pPr defTabSz="457200">
              <a:lnSpc>
                <a:spcPct val="120000"/>
              </a:lnSpc>
              <a:spcBef>
                <a:spcPts val="800"/>
              </a:spcBef>
              <a:tabLst>
                <a:tab pos="457200" algn="l"/>
              </a:tabLst>
              <a:defRPr sz="1500" spc="13">
                <a:solidFill>
                  <a:srgbClr val="DC4389"/>
                </a:solidFill>
                <a:uFill>
                  <a:solidFill>
                    <a:srgbClr val="000000"/>
                  </a:solidFill>
                </a:uFill>
                <a:latin typeface="ITC Avant Garde Pro Md"/>
                <a:ea typeface="ITC Avant Garde Pro Md"/>
                <a:cs typeface="ITC Avant Garde Pro Md"/>
                <a:sym typeface="ITC Avant Garde Gothic Pro Medium"/>
              </a:defRPr>
            </a:pPr>
            <a:r>
              <a:rPr>
                <a:latin typeface="ITC Avant Garde Std Cn"/>
                <a:ea typeface="ITC Avant Garde Std Cn"/>
                <a:cs typeface="ITC Avant Garde Std Cn"/>
                <a:sym typeface="ITC Avant Garde Gothic Std Medium"/>
              </a:rPr>
              <a:t>	</a:t>
            </a:r>
            <a:r>
              <a:t>youtube.com/saashelpchannel</a:t>
            </a:r>
          </a:p>
          <a:p>
            <a:pPr defTabSz="457200">
              <a:lnSpc>
                <a:spcPct val="120000"/>
              </a:lnSpc>
              <a:spcBef>
                <a:spcPts val="800"/>
              </a:spcBef>
              <a:defRPr sz="1500" spc="13">
                <a:solidFill>
                  <a:srgbClr val="DC4389"/>
                </a:solidFill>
                <a:uFill>
                  <a:solidFill>
                    <a:srgbClr val="000000"/>
                  </a:solidFill>
                </a:uFill>
                <a:latin typeface="ITC Avant Garde Pro Md"/>
                <a:ea typeface="ITC Avant Garde Pro Md"/>
                <a:cs typeface="ITC Avant Garde Pro Md"/>
                <a:sym typeface="ITC Avant Garde Gothic Pro Medium"/>
              </a:defRPr>
            </a:pPr>
            <a:r>
              <a:t>	@StudentAwardsAgencyScotland</a:t>
            </a:r>
          </a:p>
          <a:p>
            <a:pPr defTabSz="457200">
              <a:lnSpc>
                <a:spcPct val="120000"/>
              </a:lnSpc>
              <a:spcBef>
                <a:spcPts val="800"/>
              </a:spcBef>
              <a:defRPr sz="1500" spc="13">
                <a:solidFill>
                  <a:srgbClr val="DC4389"/>
                </a:solidFill>
                <a:uFill>
                  <a:solidFill>
                    <a:srgbClr val="000000"/>
                  </a:solidFill>
                </a:uFill>
                <a:latin typeface="ITC Avant Garde Pro Md"/>
                <a:ea typeface="ITC Avant Garde Pro Md"/>
                <a:cs typeface="ITC Avant Garde Pro Md"/>
                <a:sym typeface="ITC Avant Garde Gothic Pro Medium"/>
              </a:defRPr>
            </a:pPr>
            <a:r>
              <a:t>	@StudentAwardsAgencyScot</a:t>
            </a:r>
          </a:p>
        </p:txBody>
      </p:sp>
      <p:sp>
        <p:nvSpPr>
          <p:cNvPr id="248" name="Rectangle 2"/>
          <p:cNvSpPr txBox="1"/>
          <p:nvPr/>
        </p:nvSpPr>
        <p:spPr>
          <a:xfrm>
            <a:off x="6869963" y="3515721"/>
            <a:ext cx="3353157" cy="345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defTabSz="914330">
              <a:lnSpc>
                <a:spcPct val="110000"/>
              </a:lnSpc>
              <a:defRPr sz="1600" b="1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Follow us for updates too!</a:t>
            </a:r>
          </a:p>
        </p:txBody>
      </p:sp>
      <p:sp>
        <p:nvSpPr>
          <p:cNvPr id="249" name="Rectangle 2"/>
          <p:cNvSpPr txBox="1"/>
          <p:nvPr/>
        </p:nvSpPr>
        <p:spPr>
          <a:xfrm>
            <a:off x="2893170" y="3886560"/>
            <a:ext cx="3155692" cy="497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defTabSz="914330">
              <a:lnSpc>
                <a:spcPct val="110000"/>
              </a:lnSpc>
              <a:defRPr sz="2600" b="1">
                <a:solidFill>
                  <a:srgbClr val="DC438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www.saas.gov.uk</a:t>
            </a:r>
          </a:p>
        </p:txBody>
      </p:sp>
      <p:pic>
        <p:nvPicPr>
          <p:cNvPr id="250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7375" y="3954932"/>
            <a:ext cx="301906" cy="17936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3253" y="4696765"/>
            <a:ext cx="2854161" cy="8850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2-image-background-300-ppi.png" descr="p2-image-background-300-pp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Rectangle 2"/>
          <p:cNvSpPr txBox="1"/>
          <p:nvPr/>
        </p:nvSpPr>
        <p:spPr>
          <a:xfrm>
            <a:off x="2885549" y="1472504"/>
            <a:ext cx="7753082" cy="1487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04800" indent="-304800">
              <a:lnSpc>
                <a:spcPts val="1800"/>
              </a:lnSpc>
              <a:spcBef>
                <a:spcPts val="1000"/>
              </a:spcBef>
              <a:buClr>
                <a:srgbClr val="D14081"/>
              </a:buClr>
              <a:buSzPct val="100000"/>
              <a:buFont typeface="Arial"/>
              <a:buChar char="•"/>
              <a:defRPr sz="16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An Executive Agency of the Scottish Government</a:t>
            </a:r>
          </a:p>
          <a:p>
            <a:pPr marL="304800" indent="-304800">
              <a:lnSpc>
                <a:spcPts val="1800"/>
              </a:lnSpc>
              <a:spcBef>
                <a:spcPts val="1000"/>
              </a:spcBef>
              <a:buClr>
                <a:srgbClr val="D14081"/>
              </a:buClr>
              <a:buSzPct val="100000"/>
              <a:buFont typeface="Arial"/>
              <a:buChar char="•"/>
              <a:defRPr sz="16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Provide support, information and funding for all eligible </a:t>
            </a:r>
            <a:br/>
            <a:r>
              <a:t>students studying throughout the UK</a:t>
            </a:r>
          </a:p>
          <a:p>
            <a:pPr marL="304800" indent="-304800">
              <a:lnSpc>
                <a:spcPts val="1800"/>
              </a:lnSpc>
              <a:spcBef>
                <a:spcPts val="1000"/>
              </a:spcBef>
              <a:buClr>
                <a:srgbClr val="D14081"/>
              </a:buClr>
              <a:buSzPct val="100000"/>
              <a:buFont typeface="Arial"/>
              <a:buChar char="•"/>
              <a:defRPr sz="16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Assess and process over </a:t>
            </a:r>
            <a:r>
              <a:rPr spc="-96"/>
              <a:t>1</a:t>
            </a:r>
            <a:r>
              <a:t>80,000 </a:t>
            </a:r>
            <a:br/>
            <a:r>
              <a:t>applications each year</a:t>
            </a:r>
          </a:p>
        </p:txBody>
      </p:sp>
      <p:sp>
        <p:nvSpPr>
          <p:cNvPr id="103" name="Rectangle 3"/>
          <p:cNvSpPr txBox="1"/>
          <p:nvPr/>
        </p:nvSpPr>
        <p:spPr>
          <a:xfrm>
            <a:off x="2887977" y="705475"/>
            <a:ext cx="10064937" cy="586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3200" b="1">
                <a:solidFill>
                  <a:srgbClr val="004A8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Who we are and what we do </a:t>
            </a:r>
          </a:p>
        </p:txBody>
      </p:sp>
      <p:pic>
        <p:nvPicPr>
          <p:cNvPr id="10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2005" y="1305121"/>
            <a:ext cx="396004" cy="38104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TextBox 4"/>
          <p:cNvSpPr txBox="1"/>
          <p:nvPr/>
        </p:nvSpPr>
        <p:spPr>
          <a:xfrm>
            <a:off x="10684289" y="6363737"/>
            <a:ext cx="1048032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defTabSz="914330">
              <a:defRPr sz="900" spc="36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  <a:hlinkClick r:id="rId4"/>
              </a:defRPr>
            </a:lvl1pPr>
          </a:lstStyle>
          <a:p>
            <a:pPr>
              <a:defRPr>
                <a:solidFill>
                  <a:srgbClr val="535353"/>
                </a:solidFill>
                <a:uFill>
                  <a:solidFill>
                    <a:srgbClr val="A6A6A6"/>
                  </a:solidFill>
                </a:uFill>
              </a:defRPr>
            </a:pPr>
            <a:r>
              <a:rPr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rId4"/>
              </a:rPr>
              <a:t>www.saas.gov.uk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3-image-background.png" descr="p3-image-backgroun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Rectangle 2"/>
          <p:cNvSpPr txBox="1"/>
          <p:nvPr/>
        </p:nvSpPr>
        <p:spPr>
          <a:xfrm>
            <a:off x="2885549" y="1472504"/>
            <a:ext cx="4357442" cy="12588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04800" indent="-304800">
              <a:lnSpc>
                <a:spcPts val="1800"/>
              </a:lnSpc>
              <a:spcBef>
                <a:spcPts val="1000"/>
              </a:spcBef>
              <a:buClr>
                <a:srgbClr val="D14081"/>
              </a:buClr>
              <a:buSzPct val="100000"/>
              <a:buFont typeface="Arial"/>
              <a:buChar char="•"/>
              <a:defRPr sz="16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Resident in the UK for three years</a:t>
            </a:r>
          </a:p>
          <a:p>
            <a:pPr marL="304800" indent="-304800">
              <a:lnSpc>
                <a:spcPts val="1800"/>
              </a:lnSpc>
              <a:spcBef>
                <a:spcPts val="1000"/>
              </a:spcBef>
              <a:buClr>
                <a:srgbClr val="D14081"/>
              </a:buClr>
              <a:buSzPct val="100000"/>
              <a:buFont typeface="Arial"/>
              <a:buChar char="•"/>
              <a:defRPr sz="16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Resident in Scotland at start of course</a:t>
            </a:r>
          </a:p>
          <a:p>
            <a:pPr marL="304800" indent="-304800">
              <a:lnSpc>
                <a:spcPts val="1800"/>
              </a:lnSpc>
              <a:spcBef>
                <a:spcPts val="1000"/>
              </a:spcBef>
              <a:buClr>
                <a:srgbClr val="D14081"/>
              </a:buClr>
              <a:buSzPct val="100000"/>
              <a:buFont typeface="Arial"/>
              <a:buChar char="•"/>
              <a:defRPr sz="16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Non UK or EU nationals must have ‘settled status’ in the UK</a:t>
            </a:r>
          </a:p>
        </p:txBody>
      </p:sp>
      <p:sp>
        <p:nvSpPr>
          <p:cNvPr id="109" name="Rectangle 3"/>
          <p:cNvSpPr txBox="1"/>
          <p:nvPr/>
        </p:nvSpPr>
        <p:spPr>
          <a:xfrm>
            <a:off x="2887977" y="705475"/>
            <a:ext cx="10064937" cy="586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3200" b="1">
                <a:solidFill>
                  <a:srgbClr val="004A8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Residence Eligibility </a:t>
            </a:r>
          </a:p>
        </p:txBody>
      </p:sp>
      <p:pic>
        <p:nvPicPr>
          <p:cNvPr id="11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2005" y="1305121"/>
            <a:ext cx="396004" cy="38104"/>
          </a:xfrm>
          <a:prstGeom prst="rect">
            <a:avLst/>
          </a:prstGeom>
          <a:ln w="12700">
            <a:miter lim="400000"/>
          </a:ln>
        </p:spPr>
      </p:pic>
      <p:sp>
        <p:nvSpPr>
          <p:cNvPr id="111" name="TextBox 4"/>
          <p:cNvSpPr txBox="1"/>
          <p:nvPr/>
        </p:nvSpPr>
        <p:spPr>
          <a:xfrm>
            <a:off x="10684289" y="6370087"/>
            <a:ext cx="1048032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defTabSz="914330">
              <a:defRPr sz="900" spc="36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  <a:hlinkClick r:id="rId4"/>
              </a:defRPr>
            </a:lvl1pPr>
          </a:lstStyle>
          <a:p>
            <a:pPr>
              <a:defRPr>
                <a:solidFill>
                  <a:srgbClr val="535353"/>
                </a:solidFill>
                <a:uFill>
                  <a:solidFill>
                    <a:srgbClr val="A6A6A6"/>
                  </a:solidFill>
                </a:uFill>
              </a:defRPr>
            </a:pPr>
            <a:r>
              <a:rPr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rId4"/>
              </a:rPr>
              <a:t>www.saas.gov.uk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p4-image-background.png" descr="p4-image-backgroun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Rectangle 2"/>
          <p:cNvSpPr txBox="1"/>
          <p:nvPr/>
        </p:nvSpPr>
        <p:spPr>
          <a:xfrm>
            <a:off x="2885549" y="1910421"/>
            <a:ext cx="3874676" cy="2198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04800" indent="-304800">
              <a:lnSpc>
                <a:spcPts val="1800"/>
              </a:lnSpc>
              <a:spcBef>
                <a:spcPts val="1000"/>
              </a:spcBef>
              <a:buClr>
                <a:srgbClr val="D14081"/>
              </a:buClr>
              <a:buSzPct val="100000"/>
              <a:buFont typeface="Arial"/>
              <a:buChar char="•"/>
              <a:defRPr sz="16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/>
              <a:t>Higher National Certificate (HNC)</a:t>
            </a:r>
          </a:p>
          <a:p>
            <a:pPr marL="304800" indent="-304800">
              <a:lnSpc>
                <a:spcPts val="1800"/>
              </a:lnSpc>
              <a:spcBef>
                <a:spcPts val="1000"/>
              </a:spcBef>
              <a:buClr>
                <a:srgbClr val="D14081"/>
              </a:buClr>
              <a:buSzPct val="100000"/>
              <a:buFont typeface="Arial"/>
              <a:buChar char="•"/>
              <a:defRPr sz="16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/>
              <a:t>Higher National Diploma (HND)</a:t>
            </a:r>
          </a:p>
          <a:p>
            <a:pPr marL="304800" indent="-304800">
              <a:lnSpc>
                <a:spcPts val="1800"/>
              </a:lnSpc>
              <a:spcBef>
                <a:spcPts val="1000"/>
              </a:spcBef>
              <a:buClr>
                <a:srgbClr val="D14081"/>
              </a:buClr>
              <a:buSzPct val="100000"/>
              <a:buFont typeface="Arial"/>
              <a:buChar char="•"/>
              <a:defRPr sz="16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/>
              <a:t>Degree</a:t>
            </a:r>
          </a:p>
          <a:p>
            <a:pPr marL="304800" indent="-304800">
              <a:lnSpc>
                <a:spcPts val="1800"/>
              </a:lnSpc>
              <a:spcBef>
                <a:spcPts val="1000"/>
              </a:spcBef>
              <a:buClr>
                <a:srgbClr val="D14081"/>
              </a:buClr>
              <a:buSzPct val="100000"/>
              <a:buFont typeface="Arial"/>
              <a:buChar char="•"/>
              <a:defRPr sz="16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/>
              <a:t>Nursing/Midwifery/Paramedic Science degree</a:t>
            </a:r>
          </a:p>
          <a:p>
            <a:pPr marL="304800" indent="-304800">
              <a:lnSpc>
                <a:spcPts val="1800"/>
              </a:lnSpc>
              <a:spcBef>
                <a:spcPts val="1000"/>
              </a:spcBef>
              <a:buClr>
                <a:srgbClr val="D14081"/>
              </a:buClr>
              <a:buSzPct val="100000"/>
              <a:buFont typeface="Arial"/>
              <a:buChar char="•"/>
              <a:defRPr sz="16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/>
              <a:t>Professional Graduate Diploma in Education (PGDE)</a:t>
            </a:r>
          </a:p>
        </p:txBody>
      </p:sp>
      <p:sp>
        <p:nvSpPr>
          <p:cNvPr id="115" name="Rectangle 3"/>
          <p:cNvSpPr txBox="1"/>
          <p:nvPr/>
        </p:nvSpPr>
        <p:spPr>
          <a:xfrm>
            <a:off x="2887977" y="705475"/>
            <a:ext cx="10064937" cy="955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3200" b="1">
                <a:solidFill>
                  <a:srgbClr val="004A8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Course Eligibility  </a:t>
            </a:r>
            <a:br/>
            <a:r>
              <a:rPr sz="2400"/>
              <a:t>Full Time</a:t>
            </a:r>
          </a:p>
        </p:txBody>
      </p:sp>
      <p:pic>
        <p:nvPicPr>
          <p:cNvPr id="11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2005" y="1743037"/>
            <a:ext cx="396004" cy="38104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TextBox 4"/>
          <p:cNvSpPr txBox="1"/>
          <p:nvPr/>
        </p:nvSpPr>
        <p:spPr>
          <a:xfrm>
            <a:off x="10684289" y="6363737"/>
            <a:ext cx="1048032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defTabSz="914330">
              <a:defRPr sz="900" spc="36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  <a:hlinkClick r:id="rId4"/>
              </a:defRPr>
            </a:lvl1pPr>
          </a:lstStyle>
          <a:p>
            <a:pPr>
              <a:defRPr>
                <a:solidFill>
                  <a:srgbClr val="535353"/>
                </a:solidFill>
                <a:uFill>
                  <a:solidFill>
                    <a:srgbClr val="A6A6A6"/>
                  </a:solidFill>
                </a:uFill>
              </a:defRPr>
            </a:pPr>
            <a:r>
              <a:rPr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rId4"/>
              </a:rPr>
              <a:t>www.saas.gov.uk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5-image-background.png" descr="p5-image-backgroun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Rectangle 2"/>
          <p:cNvSpPr txBox="1"/>
          <p:nvPr/>
        </p:nvSpPr>
        <p:spPr>
          <a:xfrm>
            <a:off x="2885550" y="2049758"/>
            <a:ext cx="3649820" cy="27853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914330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defRPr sz="16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/>
              <a:t>Your fees are paid if you study in Scotland. How much we will pay your college or university are </a:t>
            </a:r>
            <a:br>
              <a:rPr dirty="0"/>
            </a:br>
            <a:r>
              <a:rPr dirty="0"/>
              <a:t>shown below:</a:t>
            </a:r>
          </a:p>
          <a:p>
            <a:pPr marL="306000" indent="-306000" defTabSz="914330">
              <a:lnSpc>
                <a:spcPts val="1800"/>
              </a:lnSpc>
              <a:spcBef>
                <a:spcPts val="1000"/>
              </a:spcBef>
              <a:buClr>
                <a:srgbClr val="D14081"/>
              </a:buClr>
              <a:buSzPct val="100000"/>
              <a:buChar char="•"/>
              <a:defRPr sz="16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/>
              <a:t>HNC, HND or equivalent − </a:t>
            </a:r>
            <a:r>
              <a:rPr b="1" dirty="0"/>
              <a:t>£</a:t>
            </a:r>
            <a:r>
              <a:rPr b="1" spc="-175" dirty="0"/>
              <a:t>1</a:t>
            </a:r>
            <a:r>
              <a:rPr b="1" dirty="0"/>
              <a:t>,285</a:t>
            </a:r>
          </a:p>
          <a:p>
            <a:pPr marL="306000" indent="-306000" defTabSz="914330">
              <a:lnSpc>
                <a:spcPts val="1800"/>
              </a:lnSpc>
              <a:spcBef>
                <a:spcPts val="1000"/>
              </a:spcBef>
              <a:buClr>
                <a:srgbClr val="D14081"/>
              </a:buClr>
              <a:buSzPct val="100000"/>
              <a:buChar char="•"/>
              <a:defRPr sz="16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/>
              <a:t>Degree or PGDE − </a:t>
            </a:r>
            <a:r>
              <a:rPr b="1" dirty="0"/>
              <a:t>£</a:t>
            </a:r>
            <a:r>
              <a:rPr b="1" spc="-128" dirty="0"/>
              <a:t>1</a:t>
            </a:r>
            <a:r>
              <a:rPr b="1" dirty="0"/>
              <a:t>,820</a:t>
            </a:r>
          </a:p>
          <a:p>
            <a:pPr marL="306000" indent="-306000" defTabSz="914330">
              <a:lnSpc>
                <a:spcPts val="1800"/>
              </a:lnSpc>
              <a:spcBef>
                <a:spcPts val="1000"/>
              </a:spcBef>
              <a:buClr>
                <a:srgbClr val="D14081"/>
              </a:buClr>
              <a:buSzPct val="100000"/>
              <a:buChar char="•"/>
              <a:defRPr sz="16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/>
              <a:t>HNC, HND or degree at a designated private college or university − </a:t>
            </a:r>
            <a:r>
              <a:rPr b="1" dirty="0"/>
              <a:t>£</a:t>
            </a:r>
            <a:r>
              <a:rPr b="1" spc="-112" dirty="0"/>
              <a:t>1</a:t>
            </a:r>
            <a:r>
              <a:rPr b="1" dirty="0"/>
              <a:t>,205</a:t>
            </a:r>
          </a:p>
        </p:txBody>
      </p:sp>
      <p:sp>
        <p:nvSpPr>
          <p:cNvPr id="121" name="Rectangle 3"/>
          <p:cNvSpPr txBox="1"/>
          <p:nvPr/>
        </p:nvSpPr>
        <p:spPr>
          <a:xfrm>
            <a:off x="2887977" y="705475"/>
            <a:ext cx="3025084" cy="1082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3200" b="1">
                <a:solidFill>
                  <a:srgbClr val="004A8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Tuition Fees</a:t>
            </a:r>
            <a:br/>
            <a:r>
              <a:rPr sz="2400"/>
              <a:t>Study in Scotland</a:t>
            </a:r>
            <a:r>
              <a:t> </a:t>
            </a:r>
          </a:p>
        </p:txBody>
      </p:sp>
      <p:pic>
        <p:nvPicPr>
          <p:cNvPr id="12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2005" y="1822658"/>
            <a:ext cx="396004" cy="38104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TextBox 4"/>
          <p:cNvSpPr txBox="1"/>
          <p:nvPr/>
        </p:nvSpPr>
        <p:spPr>
          <a:xfrm>
            <a:off x="10684289" y="6363737"/>
            <a:ext cx="1048032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defTabSz="914330">
              <a:defRPr sz="900" spc="36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  <a:hlinkClick r:id="rId4"/>
              </a:defRPr>
            </a:lvl1pPr>
          </a:lstStyle>
          <a:p>
            <a:pPr>
              <a:defRPr>
                <a:solidFill>
                  <a:srgbClr val="535353"/>
                </a:solidFill>
                <a:uFill>
                  <a:solidFill>
                    <a:srgbClr val="A6A6A6"/>
                  </a:solidFill>
                </a:uFill>
              </a:defRPr>
            </a:pPr>
            <a:r>
              <a:rPr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rId4"/>
              </a:rPr>
              <a:t>www.saas.gov.uk</a:t>
            </a:r>
          </a:p>
        </p:txBody>
      </p:sp>
      <p:sp>
        <p:nvSpPr>
          <p:cNvPr id="124" name="Rectangle 2"/>
          <p:cNvSpPr txBox="1"/>
          <p:nvPr/>
        </p:nvSpPr>
        <p:spPr>
          <a:xfrm>
            <a:off x="7135955" y="2049758"/>
            <a:ext cx="3755432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914330">
              <a:lnSpc>
                <a:spcPts val="1800"/>
              </a:lnSpc>
              <a:spcBef>
                <a:spcPts val="1000"/>
              </a:spcBef>
              <a:defRPr sz="16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/>
              <a:t>A fee loan of up to </a:t>
            </a:r>
            <a:r>
              <a:rPr b="1" dirty="0"/>
              <a:t>£</a:t>
            </a:r>
            <a:r>
              <a:rPr b="1" spc="-159" dirty="0"/>
              <a:t>9</a:t>
            </a:r>
            <a:r>
              <a:rPr b="1" spc="-32" dirty="0"/>
              <a:t>,</a:t>
            </a:r>
            <a:r>
              <a:rPr b="1" dirty="0"/>
              <a:t>250</a:t>
            </a:r>
            <a:r>
              <a:rPr dirty="0"/>
              <a:t> is available to students studying </a:t>
            </a:r>
            <a:br>
              <a:rPr dirty="0"/>
            </a:br>
            <a:r>
              <a:rPr dirty="0"/>
              <a:t>at a publicly funded college or university in the rest of the UK</a:t>
            </a:r>
          </a:p>
        </p:txBody>
      </p:sp>
      <p:sp>
        <p:nvSpPr>
          <p:cNvPr id="125" name="Rectangle 3"/>
          <p:cNvSpPr txBox="1"/>
          <p:nvPr/>
        </p:nvSpPr>
        <p:spPr>
          <a:xfrm>
            <a:off x="7121310" y="807075"/>
            <a:ext cx="4020786" cy="955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3200" b="1">
                <a:solidFill>
                  <a:srgbClr val="004A8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>
                <a:solidFill>
                  <a:srgbClr val="FFFFFF"/>
                </a:solidFill>
              </a:rPr>
              <a:t>Tuition Fees</a:t>
            </a:r>
            <a:r>
              <a:t>  </a:t>
            </a:r>
            <a:br/>
            <a:r>
              <a:rPr sz="2400"/>
              <a:t>Study in the rest of the UK</a:t>
            </a:r>
          </a:p>
        </p:txBody>
      </p:sp>
      <p:pic>
        <p:nvPicPr>
          <p:cNvPr id="12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271" y="1822658"/>
            <a:ext cx="396004" cy="381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p6-image-background.png" descr="p6-image-backgroun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Rectangle 2"/>
          <p:cNvSpPr txBox="1"/>
          <p:nvPr/>
        </p:nvSpPr>
        <p:spPr>
          <a:xfrm>
            <a:off x="2851029" y="3053081"/>
            <a:ext cx="1691538" cy="802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914330">
              <a:lnSpc>
                <a:spcPct val="90000"/>
              </a:lnSpc>
              <a:defRPr sz="1600" b="1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Fees paid in each year of your course</a:t>
            </a:r>
          </a:p>
        </p:txBody>
      </p:sp>
      <p:sp>
        <p:nvSpPr>
          <p:cNvPr id="130" name="Rectangle 3"/>
          <p:cNvSpPr txBox="1"/>
          <p:nvPr/>
        </p:nvSpPr>
        <p:spPr>
          <a:xfrm>
            <a:off x="2887977" y="705475"/>
            <a:ext cx="7650747" cy="1082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3200" b="1">
                <a:solidFill>
                  <a:srgbClr val="004A8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How long will I be funded?  </a:t>
            </a:r>
            <a:br/>
            <a:r>
              <a:rPr sz="2400"/>
              <a:t>Learner Journey</a:t>
            </a:r>
            <a:r>
              <a:t> </a:t>
            </a:r>
          </a:p>
        </p:txBody>
      </p:sp>
      <p:pic>
        <p:nvPicPr>
          <p:cNvPr id="13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2005" y="1822658"/>
            <a:ext cx="396004" cy="38104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TextBox 4"/>
          <p:cNvSpPr txBox="1"/>
          <p:nvPr/>
        </p:nvSpPr>
        <p:spPr>
          <a:xfrm>
            <a:off x="10684289" y="6363737"/>
            <a:ext cx="1048032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defTabSz="914330">
              <a:defRPr sz="900" spc="36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  <a:hlinkClick r:id="rId4"/>
              </a:defRPr>
            </a:lvl1pPr>
          </a:lstStyle>
          <a:p>
            <a:pPr>
              <a:defRPr>
                <a:solidFill>
                  <a:srgbClr val="535353"/>
                </a:solidFill>
                <a:uFill>
                  <a:solidFill>
                    <a:srgbClr val="A6A6A6"/>
                  </a:solidFill>
                </a:uFill>
              </a:defRPr>
            </a:pPr>
            <a:r>
              <a:rPr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rId4"/>
              </a:rPr>
              <a:t>www.saas.gov.uk</a:t>
            </a:r>
          </a:p>
        </p:txBody>
      </p:sp>
      <p:sp>
        <p:nvSpPr>
          <p:cNvPr id="133" name="Rectangle 2"/>
          <p:cNvSpPr txBox="1"/>
          <p:nvPr/>
        </p:nvSpPr>
        <p:spPr>
          <a:xfrm>
            <a:off x="5115862" y="2705948"/>
            <a:ext cx="1691538" cy="1488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914330">
              <a:lnSpc>
                <a:spcPct val="90000"/>
              </a:lnSpc>
              <a:defRPr sz="1600" b="1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Funding available if you complete an HN level course and then study a degree</a:t>
            </a:r>
          </a:p>
        </p:txBody>
      </p:sp>
      <p:sp>
        <p:nvSpPr>
          <p:cNvPr id="134" name="Rectangle 2"/>
          <p:cNvSpPr txBox="1"/>
          <p:nvPr/>
        </p:nvSpPr>
        <p:spPr>
          <a:xfrm>
            <a:off x="7342596" y="2825972"/>
            <a:ext cx="1776025" cy="1259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 defTabSz="914330">
              <a:lnSpc>
                <a:spcPct val="90000"/>
              </a:lnSpc>
              <a:defRPr sz="1600" b="1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One additional year of funding </a:t>
            </a:r>
            <a:br/>
            <a:r>
              <a:t>if you need to repeat a year or change course</a:t>
            </a:r>
          </a:p>
        </p:txBody>
      </p:sp>
      <p:pic>
        <p:nvPicPr>
          <p:cNvPr id="135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2667" y="2334240"/>
            <a:ext cx="7186080" cy="21895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7-image-background.png" descr="p7-image-backgroun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Rectangle 2"/>
          <p:cNvSpPr txBox="1"/>
          <p:nvPr/>
        </p:nvSpPr>
        <p:spPr>
          <a:xfrm>
            <a:off x="2885549" y="1772224"/>
            <a:ext cx="3190574" cy="2501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04800" indent="-304800">
              <a:lnSpc>
                <a:spcPts val="2300"/>
              </a:lnSpc>
              <a:spcBef>
                <a:spcPts val="2500"/>
              </a:spcBef>
              <a:buClr>
                <a:srgbClr val="D14081"/>
              </a:buClr>
              <a:buSzPct val="100000"/>
              <a:buFont typeface="Arial"/>
              <a:buChar char="•"/>
              <a:defRPr sz="20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Gross income</a:t>
            </a:r>
          </a:p>
          <a:p>
            <a:pPr marL="304800" indent="-304800">
              <a:lnSpc>
                <a:spcPts val="2300"/>
              </a:lnSpc>
              <a:spcBef>
                <a:spcPts val="2500"/>
              </a:spcBef>
              <a:buClr>
                <a:srgbClr val="D14081"/>
              </a:buClr>
              <a:buSzPct val="100000"/>
              <a:buFont typeface="Arial"/>
              <a:buChar char="•"/>
              <a:defRPr sz="20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Parents or parent’s partner</a:t>
            </a:r>
          </a:p>
          <a:p>
            <a:pPr marL="304800" indent="-304800">
              <a:lnSpc>
                <a:spcPts val="2300"/>
              </a:lnSpc>
              <a:spcBef>
                <a:spcPts val="2500"/>
              </a:spcBef>
              <a:buClr>
                <a:srgbClr val="D14081"/>
              </a:buClr>
              <a:buSzPct val="100000"/>
              <a:buFont typeface="Arial"/>
              <a:buChar char="•"/>
              <a:defRPr sz="20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Partner or spouse</a:t>
            </a:r>
          </a:p>
          <a:p>
            <a:pPr marL="304800" indent="-304800">
              <a:lnSpc>
                <a:spcPts val="2300"/>
              </a:lnSpc>
              <a:spcBef>
                <a:spcPts val="2500"/>
              </a:spcBef>
              <a:buClr>
                <a:srgbClr val="D14081"/>
              </a:buClr>
              <a:buSzPct val="100000"/>
              <a:buFont typeface="Arial"/>
              <a:buChar char="•"/>
              <a:defRPr sz="20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Student income</a:t>
            </a:r>
          </a:p>
        </p:txBody>
      </p:sp>
      <p:sp>
        <p:nvSpPr>
          <p:cNvPr id="139" name="Rectangle 3"/>
          <p:cNvSpPr txBox="1"/>
          <p:nvPr/>
        </p:nvSpPr>
        <p:spPr>
          <a:xfrm>
            <a:off x="2887977" y="705475"/>
            <a:ext cx="10064937" cy="586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3200" b="1">
                <a:solidFill>
                  <a:srgbClr val="004A8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Household Income </a:t>
            </a:r>
          </a:p>
        </p:txBody>
      </p:sp>
      <p:pic>
        <p:nvPicPr>
          <p:cNvPr id="14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2005" y="1305121"/>
            <a:ext cx="396004" cy="38104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TextBox 4"/>
          <p:cNvSpPr txBox="1"/>
          <p:nvPr/>
        </p:nvSpPr>
        <p:spPr>
          <a:xfrm>
            <a:off x="10684289" y="6363737"/>
            <a:ext cx="1048032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defTabSz="914330">
              <a:defRPr sz="900" spc="36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  <a:hlinkClick r:id="rId4"/>
              </a:defRPr>
            </a:lvl1pPr>
          </a:lstStyle>
          <a:p>
            <a:pPr>
              <a:defRPr>
                <a:solidFill>
                  <a:srgbClr val="535353"/>
                </a:solidFill>
                <a:uFill>
                  <a:solidFill>
                    <a:srgbClr val="A6A6A6"/>
                  </a:solidFill>
                </a:uFill>
              </a:defRPr>
            </a:pPr>
            <a:r>
              <a:rPr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rId4"/>
              </a:rPr>
              <a:t>www.saas.gov.uk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p8-image-background.png" descr="p8-image-backgroun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Rectangle"/>
          <p:cNvSpPr/>
          <p:nvPr/>
        </p:nvSpPr>
        <p:spPr>
          <a:xfrm>
            <a:off x="2908843" y="2362200"/>
            <a:ext cx="5231711" cy="1879600"/>
          </a:xfrm>
          <a:prstGeom prst="rect">
            <a:avLst/>
          </a:prstGeom>
          <a:solidFill>
            <a:srgbClr val="FFFFFF">
              <a:alpha val="88095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pic>
        <p:nvPicPr>
          <p:cNvPr id="14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8567" y="2197944"/>
            <a:ext cx="5646599" cy="2233512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Rectangle 2"/>
          <p:cNvSpPr txBox="1"/>
          <p:nvPr/>
        </p:nvSpPr>
        <p:spPr>
          <a:xfrm>
            <a:off x="2885549" y="1948521"/>
            <a:ext cx="8408314" cy="624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defTabSz="914330">
              <a:lnSpc>
                <a:spcPct val="110000"/>
              </a:lnSpc>
              <a:defRPr sz="16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For session 2022-23</a:t>
            </a:r>
          </a:p>
        </p:txBody>
      </p:sp>
      <p:sp>
        <p:nvSpPr>
          <p:cNvPr id="147" name="Rectangle 3"/>
          <p:cNvSpPr txBox="1"/>
          <p:nvPr/>
        </p:nvSpPr>
        <p:spPr>
          <a:xfrm>
            <a:off x="2887977" y="620620"/>
            <a:ext cx="10064937" cy="955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3200" b="1">
                <a:solidFill>
                  <a:srgbClr val="004A8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Young Students  </a:t>
            </a:r>
            <a:br/>
            <a:r>
              <a:rPr sz="2400"/>
              <a:t>(under 25 at start of course)</a:t>
            </a:r>
          </a:p>
        </p:txBody>
      </p:sp>
      <p:pic>
        <p:nvPicPr>
          <p:cNvPr id="14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2005" y="1743037"/>
            <a:ext cx="396004" cy="38104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TextBox 4"/>
          <p:cNvSpPr txBox="1"/>
          <p:nvPr/>
        </p:nvSpPr>
        <p:spPr>
          <a:xfrm>
            <a:off x="10684289" y="6363737"/>
            <a:ext cx="1048032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defTabSz="914330">
              <a:defRPr sz="900" spc="36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  <a:hlinkClick r:id="rId5"/>
              </a:defRPr>
            </a:lvl1pPr>
          </a:lstStyle>
          <a:p>
            <a:pPr>
              <a:defRPr>
                <a:solidFill>
                  <a:srgbClr val="535353"/>
                </a:solidFill>
                <a:uFill>
                  <a:solidFill>
                    <a:srgbClr val="A6A6A6"/>
                  </a:solidFill>
                </a:uFill>
              </a:defRPr>
            </a:pPr>
            <a:r>
              <a:rPr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rId5"/>
              </a:rPr>
              <a:t>www.saas.gov.uk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p10-image-background.png" descr="p10-image-backgroun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Rectangle 2"/>
          <p:cNvSpPr txBox="1"/>
          <p:nvPr/>
        </p:nvSpPr>
        <p:spPr>
          <a:xfrm>
            <a:off x="2885549" y="1721424"/>
            <a:ext cx="4081885" cy="2476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04800" indent="-304800">
              <a:lnSpc>
                <a:spcPts val="2300"/>
              </a:lnSpc>
              <a:spcBef>
                <a:spcPts val="2500"/>
              </a:spcBef>
              <a:buClr>
                <a:srgbClr val="D14081"/>
              </a:buClr>
              <a:buSzPct val="100000"/>
              <a:buFont typeface="Arial"/>
              <a:buChar char="•"/>
              <a:defRPr sz="20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Fees paid in each year of your course</a:t>
            </a:r>
          </a:p>
          <a:p>
            <a:pPr marL="304800" indent="-304800">
              <a:lnSpc>
                <a:spcPts val="2300"/>
              </a:lnSpc>
              <a:spcBef>
                <a:spcPts val="2500"/>
              </a:spcBef>
              <a:buClr>
                <a:srgbClr val="D14081"/>
              </a:buClr>
              <a:buSzPct val="100000"/>
              <a:buFont typeface="Arial"/>
              <a:buChar char="•"/>
              <a:defRPr sz="20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First payment is a double payment</a:t>
            </a:r>
          </a:p>
          <a:p>
            <a:pPr marL="304800" indent="-304800">
              <a:lnSpc>
                <a:spcPts val="2300"/>
              </a:lnSpc>
              <a:spcBef>
                <a:spcPts val="2500"/>
              </a:spcBef>
              <a:buClr>
                <a:srgbClr val="D14081"/>
              </a:buClr>
              <a:buSzPct val="100000"/>
              <a:buFont typeface="Arial"/>
              <a:buChar char="•"/>
              <a:defRPr sz="20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Payment schedule will be on your Award Notice</a:t>
            </a:r>
          </a:p>
        </p:txBody>
      </p:sp>
      <p:sp>
        <p:nvSpPr>
          <p:cNvPr id="161" name="Rectangle 3"/>
          <p:cNvSpPr txBox="1"/>
          <p:nvPr/>
        </p:nvSpPr>
        <p:spPr>
          <a:xfrm>
            <a:off x="2887977" y="705475"/>
            <a:ext cx="10064937" cy="586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3200" b="1">
                <a:solidFill>
                  <a:srgbClr val="004A8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Payments </a:t>
            </a:r>
          </a:p>
        </p:txBody>
      </p:sp>
      <p:pic>
        <p:nvPicPr>
          <p:cNvPr id="16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2005" y="1305121"/>
            <a:ext cx="396004" cy="38104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TextBox 4"/>
          <p:cNvSpPr txBox="1"/>
          <p:nvPr/>
        </p:nvSpPr>
        <p:spPr>
          <a:xfrm>
            <a:off x="10684289" y="6363737"/>
            <a:ext cx="1048032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defTabSz="914330">
              <a:defRPr sz="900" spc="36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  <a:hlinkClick r:id="rId4"/>
              </a:defRPr>
            </a:lvl1pPr>
          </a:lstStyle>
          <a:p>
            <a:pPr>
              <a:defRPr>
                <a:solidFill>
                  <a:srgbClr val="535353"/>
                </a:solidFill>
                <a:uFill>
                  <a:solidFill>
                    <a:srgbClr val="A6A6A6"/>
                  </a:solidFill>
                </a:uFill>
              </a:defRPr>
            </a:pPr>
            <a:r>
              <a:rPr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rId4"/>
              </a:rPr>
              <a:t>www.saas.gov.uk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8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929292"/>
      </a:accent5>
      <a:accent6>
        <a:srgbClr val="70AD47"/>
      </a:accent6>
      <a:hlink>
        <a:srgbClr val="919191"/>
      </a:hlink>
      <a:folHlink>
        <a:srgbClr val="919191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929292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metadata xmlns="http://www.objective.com/ecm/document/metadata/53D26341A57B383EE0540010E0463CCA" version="1.0.0">
  <systemFields>
    <field name="Objective-Id">
      <value order="0">A37427700</value>
    </field>
    <field name="Objective-Title">
      <value order="0">SAAS-Funding-Awareness-Powerpoint-NEW</value>
    </field>
    <field name="Objective-Description">
      <value order="0"/>
    </field>
    <field name="Objective-CreationStamp">
      <value order="0">2022-04-08T09:23:29Z</value>
    </field>
    <field name="Objective-IsApproved">
      <value order="0">false</value>
    </field>
    <field name="Objective-IsPublished">
      <value order="0">false</value>
    </field>
    <field name="Objective-DatePublished">
      <value order="0"/>
    </field>
    <field name="Objective-ModificationStamp">
      <value order="0">2022-04-12T07:57:26Z</value>
    </field>
    <field name="Objective-Owner">
      <value order="0">Reeve, Derek D (U200603)</value>
    </field>
    <field name="Objective-Path">
      <value order="0">Objective Global Folder:SG File Plan:Education, careers and employment:Education and skills:Student finance:Advice and policy: Student finance:Student Awards Agency Scotland (SAAS): Stakeholder Engagement and Outreach 2021-2026</value>
    </field>
    <field name="Objective-Parent">
      <value order="0">Student Awards Agency Scotland (SAAS): Stakeholder Engagement and Outreach 2021-2026</value>
    </field>
    <field name="Objective-State">
      <value order="0">Being Drafted</value>
    </field>
    <field name="Objective-VersionId">
      <value order="0">vA55442139</value>
    </field>
    <field name="Objective-Version">
      <value order="0">1.2</value>
    </field>
    <field name="Objective-VersionNumber">
      <value order="0">3</value>
    </field>
    <field name="Objective-VersionComment">
      <value order="0"/>
    </field>
    <field name="Objective-FileNumber">
      <value order="0">CASE/558952</value>
    </field>
    <field name="Objective-Classification">
      <value order="0">OFFICIAL</value>
    </field>
    <field name="Objective-Caveats">
      <value order="0">Caveat for access to SG Fileplan</value>
    </field>
  </systemFields>
  <catalogues>
    <catalogue name="Document Type Catalogue" type="type" ori="id:cA35">
      <field name="Objective-Date of Original">
        <value order="0"/>
      </field>
      <field name="Objective-Date Received">
        <value order="0"/>
      </field>
      <field name="Objective-SG Web Publication - Category">
        <value order="0"/>
      </field>
      <field name="Objective-SG Web Publication - Category 2 Classification">
        <value order="0"/>
      </field>
      <field name="Objective-Connect Creator">
        <value order="0"/>
      </field>
      <field name="Objective-Required Redaction">
        <value order="0"/>
      </field>
    </catalogue>
  </catalogues>
</metadata>
</file>

<file path=customXml/itemProps1.xml><?xml version="1.0" encoding="utf-8"?>
<ds:datastoreItem xmlns:ds="http://schemas.openxmlformats.org/officeDocument/2006/customXml" ds:itemID="{5745109E-2DDF-40CB-AC2B-FF9B10C90820}">
  <ds:schemaRefs>
    <ds:schemaRef ds:uri="http://www.objective.com/ecm/document/metadata/53D26341A57B383EE0540010E0463CC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817</Words>
  <Application>Microsoft Office PowerPoint</Application>
  <PresentationFormat>Widescreen</PresentationFormat>
  <Paragraphs>139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Century Gothic</vt:lpstr>
      <vt:lpstr>ITC Avant Garde Gothic Pro Medium</vt:lpstr>
      <vt:lpstr>ITC Avant Garde Gothic Std Medium</vt:lpstr>
      <vt:lpstr>ITC Avant Garde Pro Md</vt:lpstr>
      <vt:lpstr>ITC Avant Garde Std Cn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Reeve D (Derek)</dc:creator>
  <cp:lastModifiedBy>S McCready</cp:lastModifiedBy>
  <cp:revision>19</cp:revision>
  <dcterms:modified xsi:type="dcterms:W3CDTF">2022-10-06T11:19:54Z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hecked by">
    <vt:lpwstr>32123</vt:lpwstr>
  </property>
  <property fmtid="{D5CDD505-2E9C-101B-9397-08002B2CF9AE}" pid="3" name="Objective-Id">
    <vt:lpwstr>A37427700</vt:lpwstr>
  </property>
  <property fmtid="{D5CDD505-2E9C-101B-9397-08002B2CF9AE}" pid="4" name="Objective-Title">
    <vt:lpwstr>SAAS-Funding-Awareness-Powerpoint-NEW</vt:lpwstr>
  </property>
  <property fmtid="{D5CDD505-2E9C-101B-9397-08002B2CF9AE}" pid="5" name="Objective-Description">
    <vt:lpwstr/>
  </property>
  <property fmtid="{D5CDD505-2E9C-101B-9397-08002B2CF9AE}" pid="6" name="Objective-CreationStamp">
    <vt:filetime>2022-04-08T09:23:29Z</vt:filetime>
  </property>
  <property fmtid="{D5CDD505-2E9C-101B-9397-08002B2CF9AE}" pid="7" name="Objective-IsApproved">
    <vt:bool>false</vt:bool>
  </property>
  <property fmtid="{D5CDD505-2E9C-101B-9397-08002B2CF9AE}" pid="8" name="Objective-IsPublished">
    <vt:bool>false</vt:bool>
  </property>
  <property fmtid="{D5CDD505-2E9C-101B-9397-08002B2CF9AE}" pid="9" name="Objective-DatePublished">
    <vt:lpwstr/>
  </property>
  <property fmtid="{D5CDD505-2E9C-101B-9397-08002B2CF9AE}" pid="10" name="Objective-ModificationStamp">
    <vt:filetime>2022-04-12T07:57:26Z</vt:filetime>
  </property>
  <property fmtid="{D5CDD505-2E9C-101B-9397-08002B2CF9AE}" pid="11" name="Objective-Owner">
    <vt:lpwstr>Reeve, Derek D (U200603)</vt:lpwstr>
  </property>
  <property fmtid="{D5CDD505-2E9C-101B-9397-08002B2CF9AE}" pid="12" name="Objective-Path">
    <vt:lpwstr>Objective Global Folder:SG File Plan:Education, careers and employment:Education and skills:Student finance:Advice and policy: Student finance:Student Awards Agency Scotland (SAAS): Stakeholder Engagement and Outreach 2021-2026</vt:lpwstr>
  </property>
  <property fmtid="{D5CDD505-2E9C-101B-9397-08002B2CF9AE}" pid="13" name="Objective-Parent">
    <vt:lpwstr>Student Awards Agency Scotland (SAAS): Stakeholder Engagement and Outreach 2021-2026</vt:lpwstr>
  </property>
  <property fmtid="{D5CDD505-2E9C-101B-9397-08002B2CF9AE}" pid="14" name="Objective-State">
    <vt:lpwstr>Being Drafted</vt:lpwstr>
  </property>
  <property fmtid="{D5CDD505-2E9C-101B-9397-08002B2CF9AE}" pid="15" name="Objective-VersionId">
    <vt:lpwstr>vA55442139</vt:lpwstr>
  </property>
  <property fmtid="{D5CDD505-2E9C-101B-9397-08002B2CF9AE}" pid="16" name="Objective-Version">
    <vt:lpwstr>1.2</vt:lpwstr>
  </property>
  <property fmtid="{D5CDD505-2E9C-101B-9397-08002B2CF9AE}" pid="17" name="Objective-VersionNumber">
    <vt:r8>3</vt:r8>
  </property>
  <property fmtid="{D5CDD505-2E9C-101B-9397-08002B2CF9AE}" pid="18" name="Objective-VersionComment">
    <vt:lpwstr/>
  </property>
  <property fmtid="{D5CDD505-2E9C-101B-9397-08002B2CF9AE}" pid="19" name="Objective-FileNumber">
    <vt:lpwstr>CASE/558952</vt:lpwstr>
  </property>
  <property fmtid="{D5CDD505-2E9C-101B-9397-08002B2CF9AE}" pid="20" name="Objective-Classification">
    <vt:lpwstr>OFFICIAL</vt:lpwstr>
  </property>
  <property fmtid="{D5CDD505-2E9C-101B-9397-08002B2CF9AE}" pid="21" name="Objective-Caveats">
    <vt:lpwstr>Caveat for access to SG Fileplan</vt:lpwstr>
  </property>
  <property fmtid="{D5CDD505-2E9C-101B-9397-08002B2CF9AE}" pid="22" name="Objective-Date of Original">
    <vt:lpwstr/>
  </property>
  <property fmtid="{D5CDD505-2E9C-101B-9397-08002B2CF9AE}" pid="23" name="Objective-Date Received">
    <vt:lpwstr/>
  </property>
  <property fmtid="{D5CDD505-2E9C-101B-9397-08002B2CF9AE}" pid="24" name="Objective-SG Web Publication - Category">
    <vt:lpwstr/>
  </property>
  <property fmtid="{D5CDD505-2E9C-101B-9397-08002B2CF9AE}" pid="25" name="Objective-SG Web Publication - Category 2 Classification">
    <vt:lpwstr/>
  </property>
  <property fmtid="{D5CDD505-2E9C-101B-9397-08002B2CF9AE}" pid="26" name="Objective-Connect Creator">
    <vt:lpwstr/>
  </property>
  <property fmtid="{D5CDD505-2E9C-101B-9397-08002B2CF9AE}" pid="27" name="Objective-Required Redaction">
    <vt:lpwstr/>
  </property>
</Properties>
</file>