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1" r:id="rId4"/>
    <p:sldId id="273" r:id="rId5"/>
    <p:sldId id="274" r:id="rId6"/>
    <p:sldId id="270" r:id="rId7"/>
    <p:sldId id="262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7" r:id="rId16"/>
    <p:sldId id="286" r:id="rId17"/>
    <p:sldId id="275" r:id="rId18"/>
    <p:sldId id="288" r:id="rId19"/>
    <p:sldId id="289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612" autoAdjust="0"/>
  </p:normalViewPr>
  <p:slideViewPr>
    <p:cSldViewPr snapToGrid="0">
      <p:cViewPr varScale="1">
        <p:scale>
          <a:sx n="81" d="100"/>
          <a:sy n="81" d="100"/>
        </p:scale>
        <p:origin x="16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562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1\InverclydeAcademyStaffShared\INVERCLYDE%20ACADEMY\SLT\S%20McCready\Parents'%20Night%20Info\Leavers%202018-19%20table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Sheet1!$A$2:$B$2</c:f>
              <c:strCache>
                <c:ptCount val="2"/>
                <c:pt idx="0">
                  <c:v>Inverclyde Academy</c:v>
                </c:pt>
                <c:pt idx="1">
                  <c:v>2017/18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0.7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93-4CD0-B484-286E2C3CA1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2.82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93-4CD0-B484-286E2C3CA1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4.23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93-4CD0-B484-286E2C3CA1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93-4CD0-B484-286E2C3CA19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2.11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93-4CD0-B484-286E2C3CA19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23.24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93-4CD0-B484-286E2C3CA19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35.21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93-4CD0-B484-286E2C3CA19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31.69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3-4CD0-B484-286E2C3CA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Sheet1!$C$1:$J$1</c:f>
              <c:strCache>
                <c:ptCount val="8"/>
                <c:pt idx="0">
                  <c:v>% Activity Agreement</c:v>
                </c:pt>
                <c:pt idx="1">
                  <c:v>% Unemployed Not Seeking</c:v>
                </c:pt>
                <c:pt idx="2">
                  <c:v>% Training</c:v>
                </c:pt>
                <c:pt idx="3">
                  <c:v>% Inactive Candidates</c:v>
                </c:pt>
                <c:pt idx="4">
                  <c:v>% Unemployed Seeking</c:v>
                </c:pt>
                <c:pt idx="5">
                  <c:v>% Employed</c:v>
                </c:pt>
                <c:pt idx="6">
                  <c:v>% Higher Education</c:v>
                </c:pt>
                <c:pt idx="7">
                  <c:v>% Further Education</c:v>
                </c:pt>
              </c:strCache>
            </c:strRef>
          </c:cat>
          <c:val>
            <c:numRef>
              <c:f>Sheet1!$C$2:$J$2</c:f>
              <c:numCache>
                <c:formatCode>General</c:formatCode>
                <c:ptCount val="8"/>
                <c:pt idx="0">
                  <c:v>1.1399999999999999</c:v>
                </c:pt>
                <c:pt idx="1">
                  <c:v>1.7</c:v>
                </c:pt>
                <c:pt idx="2">
                  <c:v>2.27</c:v>
                </c:pt>
                <c:pt idx="3">
                  <c:v>2.84</c:v>
                </c:pt>
                <c:pt idx="4">
                  <c:v>9.09</c:v>
                </c:pt>
                <c:pt idx="5">
                  <c:v>19.89</c:v>
                </c:pt>
                <c:pt idx="6">
                  <c:v>25.57</c:v>
                </c:pt>
                <c:pt idx="7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D-415C-B0E2-0C7E5D8A786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9753800"/>
        <c:axId val="229749864"/>
      </c:barChart>
      <c:catAx>
        <c:axId val="229753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49864"/>
        <c:crosses val="autoZero"/>
        <c:auto val="1"/>
        <c:lblAlgn val="ctr"/>
        <c:lblOffset val="100"/>
        <c:noMultiLvlLbl val="0"/>
      </c:catAx>
      <c:valAx>
        <c:axId val="2297498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5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8FD362-F795-4E7A-A445-FFD904BA3E44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E41A8-BABD-4BA9-8B5E-0AA8B8E75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219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DEF7E-2AA7-4039-950B-47C5FE45C4C0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67F7-4384-4DD8-8B76-EFF4CDB5F3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34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91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/>
              <a:t>Rationale:</a:t>
            </a:r>
          </a:p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11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7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2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3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with Catriona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0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with Catriona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with Catriona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78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20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5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3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44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5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64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61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75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9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00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72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56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81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A503-09CA-4D68-A54D-2913C45AD71A}" type="datetimeFigureOut">
              <a:rPr lang="en-GB" smtClean="0"/>
              <a:t>07/10/2022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AFF44-570E-4475-85C7-EEFECDBA32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38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B6AC6-A11B-144B-9DDF-8B5E64CE87EA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723B8-F3CA-CB4A-896F-913D9CB68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2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0412" t="14779" r="12907" b="72216"/>
          <a:stretch/>
        </p:blipFill>
        <p:spPr bwMode="auto">
          <a:xfrm>
            <a:off x="0" y="-49237"/>
            <a:ext cx="12192000" cy="921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17" y="1127733"/>
            <a:ext cx="11807248" cy="5167050"/>
          </a:xfrm>
        </p:spPr>
        <p:txBody>
          <a:bodyPr anchor="t">
            <a:noAutofit/>
          </a:bodyPr>
          <a:lstStyle/>
          <a:p>
            <a:r>
              <a:rPr lang="en-GB" sz="4000" dirty="0"/>
              <a:t>Inverclyde </a:t>
            </a:r>
            <a:r>
              <a:rPr lang="en-GB" sz="4000" dirty="0" smtClean="0"/>
              <a:t>Academy: Higher Education Info Evening</a:t>
            </a:r>
            <a:r>
              <a:rPr lang="en-GB" sz="4000" dirty="0"/>
              <a:t>	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200" dirty="0" smtClean="0"/>
              <a:t>29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September 2022</a:t>
            </a:r>
            <a:r>
              <a:rPr lang="en-GB" sz="4000" dirty="0"/>
              <a:t/>
            </a:r>
            <a:br>
              <a:rPr lang="en-GB" sz="4000" dirty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2765" y="6506817"/>
            <a:ext cx="12284765" cy="351183"/>
          </a:xfrm>
        </p:spPr>
        <p:txBody>
          <a:bodyPr anchor="b">
            <a:normAutofit lnSpcReduction="10000"/>
          </a:bodyPr>
          <a:lstStyle/>
          <a:p>
            <a:r>
              <a:rPr lang="en-GB" sz="1900" dirty="0" smtClean="0"/>
              <a:t>RESPECT                    RESPONSIBILITY                    EQUALITY                    SUCCESS</a:t>
            </a:r>
            <a:endParaRPr lang="en-GB" sz="1900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86" y="2033898"/>
            <a:ext cx="9742261" cy="3790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loud Callout 5"/>
          <p:cNvSpPr/>
          <p:nvPr/>
        </p:nvSpPr>
        <p:spPr>
          <a:xfrm>
            <a:off x="5878265" y="2262817"/>
            <a:ext cx="1861820" cy="561975"/>
          </a:xfrm>
          <a:prstGeom prst="cloudCallout">
            <a:avLst>
              <a:gd name="adj1" fmla="val -37456"/>
              <a:gd name="adj2" fmla="val 937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945792" y="2481608"/>
            <a:ext cx="1861820" cy="561975"/>
          </a:xfrm>
          <a:prstGeom prst="cloudCallout">
            <a:avLst>
              <a:gd name="adj1" fmla="val -23100"/>
              <a:gd name="adj2" fmla="val 750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756680" y="2331770"/>
            <a:ext cx="2028825" cy="561975"/>
          </a:xfrm>
          <a:prstGeom prst="cloudCallout">
            <a:avLst>
              <a:gd name="adj1" fmla="val -29847"/>
              <a:gd name="adj2" fmla="val 800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Apprenticeship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9510458" y="2824792"/>
            <a:ext cx="1861820" cy="561975"/>
          </a:xfrm>
          <a:prstGeom prst="cloudCallout">
            <a:avLst>
              <a:gd name="adj1" fmla="val -35189"/>
              <a:gd name="adj2" fmla="val 6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College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0118145" y="3549480"/>
            <a:ext cx="1861820" cy="561975"/>
          </a:xfrm>
          <a:prstGeom prst="cloudCallout">
            <a:avLst>
              <a:gd name="adj1" fmla="val -64279"/>
              <a:gd name="adj2" fmla="val 374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erlin Sans FB Demi" panose="020E0802020502020306" pitchFamily="34" charset="0"/>
              </a:rPr>
              <a:t>What Qualifications Do I Need?</a:t>
            </a:r>
            <a:endParaRPr lang="en-GB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50" y="1600201"/>
            <a:ext cx="1064424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STEM area HNC/D level courses typically require </a:t>
            </a:r>
            <a:r>
              <a:rPr lang="en-GB" b="1" dirty="0" smtClean="0">
                <a:solidFill>
                  <a:srgbClr val="FF0000"/>
                </a:solidFill>
              </a:rPr>
              <a:t>at least two Highers including Maths and a science/ technical subject </a:t>
            </a:r>
            <a:r>
              <a:rPr lang="en-GB" dirty="0" smtClean="0"/>
              <a:t>or have passed an NC course.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Non STEM areas typically require </a:t>
            </a:r>
            <a:r>
              <a:rPr lang="en-GB" b="1" dirty="0" smtClean="0">
                <a:solidFill>
                  <a:srgbClr val="FF0000"/>
                </a:solidFill>
              </a:rPr>
              <a:t>at least one Higher and possibly an audition</a:t>
            </a:r>
            <a:r>
              <a:rPr lang="en-GB" dirty="0" smtClean="0"/>
              <a:t> (performing subjects).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If you don’t have the qualifications requested on the website come and talk to us to see if we can help.  There are options.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6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erlin Sans FB Demi" panose="020E0802020502020306" pitchFamily="34" charset="0"/>
              </a:rPr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There are choices at the end of every course to either continue with the educational pathway or exit into the workplace.</a:t>
            </a:r>
          </a:p>
          <a:p>
            <a:r>
              <a:rPr lang="en-GB" dirty="0" smtClean="0"/>
              <a:t>Many of our HNC courses offer an HND level course for the following year.</a:t>
            </a:r>
          </a:p>
          <a:p>
            <a:r>
              <a:rPr lang="en-GB" dirty="0" smtClean="0"/>
              <a:t>Most universities accept HNC/Ds as alternatives to the school entry requirements (Highers).</a:t>
            </a:r>
          </a:p>
          <a:p>
            <a:r>
              <a:rPr lang="en-GB" dirty="0" smtClean="0"/>
              <a:t>HNC holders can gain entry to first year in most and second year in some university courses.</a:t>
            </a:r>
          </a:p>
          <a:p>
            <a:r>
              <a:rPr lang="en-GB" dirty="0" smtClean="0"/>
              <a:t>HND holders can gain entry to second year in most and third year in some university courses.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4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2609"/>
            <a:ext cx="10515600" cy="3764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/>
              <a:t>The UCAS Process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5156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+mn-lt"/>
              </a:rPr>
              <a:t>Our Role</a:t>
            </a:r>
            <a:endParaRPr lang="en-GB" sz="32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Helping your young person to make the correct choices</a:t>
            </a:r>
          </a:p>
          <a:p>
            <a:endParaRPr lang="en-GB" dirty="0"/>
          </a:p>
          <a:p>
            <a:r>
              <a:rPr lang="en-GB" dirty="0" smtClean="0"/>
              <a:t>Researching universities</a:t>
            </a:r>
          </a:p>
          <a:p>
            <a:endParaRPr lang="en-GB" dirty="0"/>
          </a:p>
          <a:p>
            <a:r>
              <a:rPr lang="en-GB" dirty="0" smtClean="0"/>
              <a:t>Guiding them through their personal statement</a:t>
            </a:r>
          </a:p>
          <a:p>
            <a:endParaRPr lang="en-GB" dirty="0"/>
          </a:p>
          <a:p>
            <a:r>
              <a:rPr lang="en-GB" dirty="0" smtClean="0"/>
              <a:t>Writing an academic reference</a:t>
            </a:r>
          </a:p>
          <a:p>
            <a:endParaRPr lang="en-GB" dirty="0"/>
          </a:p>
          <a:p>
            <a:r>
              <a:rPr lang="en-GB" dirty="0" smtClean="0"/>
              <a:t>Supporting with additional programmes/scholarships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412" t="14779" r="12907" b="72216"/>
          <a:stretch/>
        </p:blipFill>
        <p:spPr bwMode="auto">
          <a:xfrm>
            <a:off x="0" y="-55419"/>
            <a:ext cx="12192000" cy="872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8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+mn-lt"/>
              </a:rPr>
              <a:t>Young person’s role</a:t>
            </a:r>
            <a:endParaRPr lang="en-GB" sz="32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825625"/>
            <a:ext cx="11311467" cy="455824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Researching university courses taking grades into consideration, for example, that The University of Glasgow and Strathclyde University do not accept C passes.</a:t>
            </a:r>
          </a:p>
          <a:p>
            <a:endParaRPr lang="en-GB" dirty="0"/>
          </a:p>
          <a:p>
            <a:r>
              <a:rPr lang="en-GB" dirty="0" smtClean="0"/>
              <a:t>Meeting personal statement deadlines and taking on-board teacher feedback</a:t>
            </a:r>
          </a:p>
          <a:p>
            <a:endParaRPr lang="en-GB" dirty="0" smtClean="0"/>
          </a:p>
          <a:p>
            <a:r>
              <a:rPr lang="en-GB" dirty="0" smtClean="0"/>
              <a:t>Sending application away on time</a:t>
            </a:r>
          </a:p>
          <a:p>
            <a:endParaRPr lang="en-GB" dirty="0"/>
          </a:p>
          <a:p>
            <a:r>
              <a:rPr lang="en-GB" dirty="0" smtClean="0"/>
              <a:t>DO NOT APPLY AS AN INDEPENDENT – the school will give you a buzz word!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412" t="14779" r="12907" b="72216"/>
          <a:stretch/>
        </p:blipFill>
        <p:spPr bwMode="auto">
          <a:xfrm>
            <a:off x="0" y="-55419"/>
            <a:ext cx="12192000" cy="872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53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+mn-lt"/>
              </a:rPr>
              <a:t>Cost</a:t>
            </a:r>
            <a:endParaRPr lang="en-GB" sz="32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2023 entry</a:t>
            </a:r>
          </a:p>
          <a:p>
            <a:endParaRPr lang="en-GB" dirty="0"/>
          </a:p>
          <a:p>
            <a:r>
              <a:rPr lang="en-GB" dirty="0" smtClean="0"/>
              <a:t>£22.50 for one choice</a:t>
            </a:r>
          </a:p>
          <a:p>
            <a:endParaRPr lang="en-GB" dirty="0"/>
          </a:p>
          <a:p>
            <a:r>
              <a:rPr lang="en-GB" dirty="0" smtClean="0"/>
              <a:t>£27 for five choices</a:t>
            </a:r>
          </a:p>
          <a:p>
            <a:endParaRPr lang="en-GB" dirty="0"/>
          </a:p>
          <a:p>
            <a:r>
              <a:rPr lang="en-GB" dirty="0" smtClean="0"/>
              <a:t>Five choices is the maximum you are allowed to make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412" t="14779" r="12907" b="72216"/>
          <a:stretch/>
        </p:blipFill>
        <p:spPr bwMode="auto">
          <a:xfrm>
            <a:off x="0" y="-55419"/>
            <a:ext cx="12192000" cy="872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84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0412" t="14779" r="12907" b="72216"/>
          <a:stretch/>
        </p:blipFill>
        <p:spPr bwMode="auto">
          <a:xfrm>
            <a:off x="0" y="-55419"/>
            <a:ext cx="12192000" cy="872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2765" y="6506817"/>
            <a:ext cx="12284765" cy="351183"/>
          </a:xfrm>
        </p:spPr>
        <p:txBody>
          <a:bodyPr anchor="b">
            <a:normAutofit lnSpcReduction="10000"/>
          </a:bodyPr>
          <a:lstStyle/>
          <a:p>
            <a:r>
              <a:rPr lang="en-GB" sz="1900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77" y="737963"/>
            <a:ext cx="119684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Universities:</a:t>
            </a:r>
          </a:p>
          <a:p>
            <a:endParaRPr lang="en-GB" sz="3200" b="1" dirty="0"/>
          </a:p>
          <a:p>
            <a:r>
              <a:rPr lang="en-GB" sz="3200" dirty="0" smtClean="0"/>
              <a:t>We work with the following agencies to </a:t>
            </a:r>
          </a:p>
          <a:p>
            <a:r>
              <a:rPr lang="en-GB" sz="3200" dirty="0" smtClean="0"/>
              <a:t>support and encourage our young people </a:t>
            </a:r>
          </a:p>
          <a:p>
            <a:r>
              <a:rPr lang="en-GB" sz="3200" dirty="0" smtClean="0"/>
              <a:t>into Higher education.</a:t>
            </a:r>
          </a:p>
          <a:p>
            <a:endParaRPr lang="en-GB" sz="1200" dirty="0"/>
          </a:p>
          <a:p>
            <a:r>
              <a:rPr lang="en-GB" sz="3200" dirty="0" smtClean="0"/>
              <a:t>Under the umbrella of Focus West, we have: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REACH</a:t>
            </a: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Access to a Career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Top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Routes for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1273127"/>
            <a:ext cx="4291872" cy="49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4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0412" t="14779" r="12907" b="72216"/>
          <a:stretch/>
        </p:blipFill>
        <p:spPr bwMode="auto">
          <a:xfrm>
            <a:off x="0" y="-55419"/>
            <a:ext cx="12192000" cy="872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2765" y="6506817"/>
            <a:ext cx="12284765" cy="351183"/>
          </a:xfrm>
        </p:spPr>
        <p:txBody>
          <a:bodyPr anchor="b">
            <a:normAutofit lnSpcReduction="10000"/>
          </a:bodyPr>
          <a:lstStyle/>
          <a:p>
            <a:r>
              <a:rPr lang="en-GB" sz="1900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77" y="737963"/>
            <a:ext cx="119684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University Support</a:t>
            </a:r>
          </a:p>
          <a:p>
            <a:endParaRPr lang="en-GB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REACH – Vet Medicine, Medicine, Dentistry and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ACCESS  to a career – Teaching (Primary, Technological and Religious Moral and Philosophical studies, Engineering, Accountancy and Finance)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Top 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Routes for All – 1-1 mentoring and career support for applying to Higher Education (college)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9810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0412" t="14779" r="12907" b="72216"/>
          <a:stretch/>
        </p:blipFill>
        <p:spPr bwMode="auto">
          <a:xfrm>
            <a:off x="0" y="0"/>
            <a:ext cx="12192000" cy="872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2765" y="6506817"/>
            <a:ext cx="12284765" cy="351183"/>
          </a:xfrm>
        </p:spPr>
        <p:txBody>
          <a:bodyPr anchor="b">
            <a:normAutofit lnSpcReduction="10000"/>
          </a:bodyPr>
          <a:lstStyle/>
          <a:p>
            <a:r>
              <a:rPr lang="en-GB" sz="1900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60" y="1957163"/>
            <a:ext cx="119684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Other School Support</a:t>
            </a:r>
          </a:p>
          <a:p>
            <a:endParaRPr lang="en-GB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SDS Careers Advisor – Larry Hansen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DYW Worker – Chloe MacKay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They can also help research college and 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123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0412" t="14779" r="12907" b="72216"/>
          <a:stretch/>
        </p:blipFill>
        <p:spPr bwMode="auto">
          <a:xfrm>
            <a:off x="0" y="-45719"/>
            <a:ext cx="12192000" cy="872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2765" y="6506817"/>
            <a:ext cx="12284765" cy="351183"/>
          </a:xfrm>
        </p:spPr>
        <p:txBody>
          <a:bodyPr anchor="b">
            <a:normAutofit lnSpcReduction="10000"/>
          </a:bodyPr>
          <a:lstStyle/>
          <a:p>
            <a:r>
              <a:rPr lang="en-GB" sz="1900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" y="872195"/>
            <a:ext cx="11968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200" b="1" dirty="0" smtClean="0"/>
              <a:t>Schedule for the evening:</a:t>
            </a:r>
          </a:p>
          <a:p>
            <a:pPr fontAlgn="base"/>
            <a:endParaRPr lang="en-GB" sz="3200" dirty="0"/>
          </a:p>
          <a:p>
            <a:pPr fontAlgn="base"/>
            <a:r>
              <a:rPr lang="en-GB" sz="3200" dirty="0"/>
              <a:t>1 - I</a:t>
            </a:r>
            <a:r>
              <a:rPr lang="en-GB" sz="3200" dirty="0" smtClean="0"/>
              <a:t>ntro </a:t>
            </a:r>
            <a:r>
              <a:rPr lang="en-GB" sz="3200" dirty="0"/>
              <a:t>from Inverclyde </a:t>
            </a:r>
            <a:r>
              <a:rPr lang="en-GB" sz="3200" dirty="0" smtClean="0"/>
              <a:t>Academy – Sabrina McCready, DHT</a:t>
            </a:r>
            <a:endParaRPr lang="en-GB" sz="3200" dirty="0"/>
          </a:p>
          <a:p>
            <a:pPr fontAlgn="base"/>
            <a:r>
              <a:rPr lang="en-GB" sz="3200" dirty="0"/>
              <a:t>2 </a:t>
            </a:r>
            <a:r>
              <a:rPr lang="en-GB" sz="3200" dirty="0" smtClean="0"/>
              <a:t>- HNC/HND </a:t>
            </a:r>
            <a:r>
              <a:rPr lang="en-GB" sz="3200" dirty="0"/>
              <a:t>pathways </a:t>
            </a:r>
            <a:r>
              <a:rPr lang="en-GB" sz="3200" dirty="0" smtClean="0"/>
              <a:t>– WCS (Sabrina in absence)</a:t>
            </a:r>
          </a:p>
          <a:p>
            <a:pPr fontAlgn="base"/>
            <a:r>
              <a:rPr lang="en-GB" sz="3200" dirty="0" smtClean="0"/>
              <a:t>3 – UCAS processes – Lynne Smith, PTPS</a:t>
            </a:r>
            <a:endParaRPr lang="en-GB" sz="3200" dirty="0"/>
          </a:p>
          <a:p>
            <a:pPr fontAlgn="base"/>
            <a:r>
              <a:rPr lang="en-GB" sz="3200" dirty="0" smtClean="0"/>
              <a:t>4</a:t>
            </a:r>
            <a:r>
              <a:rPr lang="en-GB" sz="3200" dirty="0"/>
              <a:t> - </a:t>
            </a:r>
            <a:r>
              <a:rPr lang="en-GB" sz="3200" dirty="0" smtClean="0"/>
              <a:t>Universities, Caitlin Houston, Strathclyde University</a:t>
            </a:r>
          </a:p>
          <a:p>
            <a:pPr fontAlgn="base"/>
            <a:r>
              <a:rPr lang="en-GB" sz="3200" dirty="0" smtClean="0"/>
              <a:t>5 – Funding, Ben </a:t>
            </a:r>
            <a:r>
              <a:rPr lang="en-GB" sz="3200" dirty="0" err="1" smtClean="0"/>
              <a:t>Galligan</a:t>
            </a:r>
            <a:r>
              <a:rPr lang="en-GB" sz="3200" dirty="0" smtClean="0"/>
              <a:t>, SAAS</a:t>
            </a:r>
            <a:endParaRPr lang="en-GB" sz="3200" dirty="0"/>
          </a:p>
          <a:p>
            <a:pPr fontAlgn="base"/>
            <a:r>
              <a:rPr lang="en-GB" sz="3200" dirty="0"/>
              <a:t>6 - Q&amp;A with full </a:t>
            </a:r>
            <a:r>
              <a:rPr lang="en-GB" sz="3200" dirty="0" smtClean="0"/>
              <a:t>panel</a:t>
            </a:r>
            <a:endParaRPr lang="en-GB" sz="3200" dirty="0"/>
          </a:p>
          <a:p>
            <a:pPr fontAlgn="base"/>
            <a:r>
              <a:rPr lang="en-GB" sz="3200" dirty="0"/>
              <a:t>7 - Closing remarks from Inverclyde </a:t>
            </a:r>
            <a:r>
              <a:rPr lang="en-GB" sz="3200" dirty="0" smtClean="0"/>
              <a:t>Academy – Denise Crawford, HT</a:t>
            </a:r>
            <a:endParaRPr lang="en-GB" sz="32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353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0412" t="14779" r="12907" b="72216"/>
          <a:stretch/>
        </p:blipFill>
        <p:spPr bwMode="auto">
          <a:xfrm>
            <a:off x="0" y="-44336"/>
            <a:ext cx="12192000" cy="872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2765" y="6506817"/>
            <a:ext cx="12284765" cy="351183"/>
          </a:xfrm>
        </p:spPr>
        <p:txBody>
          <a:bodyPr anchor="b">
            <a:normAutofit lnSpcReduction="10000"/>
          </a:bodyPr>
          <a:lstStyle/>
          <a:p>
            <a:r>
              <a:rPr lang="en-GB" sz="1900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72195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Rationale:</a:t>
            </a:r>
          </a:p>
          <a:p>
            <a:endParaRPr lang="en-GB" sz="2800" b="1" dirty="0"/>
          </a:p>
          <a:p>
            <a:r>
              <a:rPr lang="en-GB" sz="2800" dirty="0" smtClean="0"/>
              <a:t>In </a:t>
            </a:r>
            <a:r>
              <a:rPr lang="en-GB" sz="2800" dirty="0"/>
              <a:t>2008, Education Scotland’s </a:t>
            </a:r>
            <a:r>
              <a:rPr lang="en-GB" sz="2800" i="1" dirty="0"/>
              <a:t>Building the Curriculum 3 </a:t>
            </a:r>
            <a:r>
              <a:rPr lang="en-GB" sz="2800" dirty="0"/>
              <a:t>described a curriculum where pupils are</a:t>
            </a:r>
            <a:r>
              <a:rPr lang="en-GB" sz="2800" i="1" dirty="0"/>
              <a:t> “entitled to experience a senior phase where he or she can continue to develop the four capacities and also achieve qualifications.” </a:t>
            </a:r>
            <a:r>
              <a:rPr lang="en-GB" sz="2800" dirty="0"/>
              <a:t>(p15)</a:t>
            </a:r>
          </a:p>
          <a:p>
            <a:endParaRPr lang="en-GB" sz="2800" dirty="0"/>
          </a:p>
          <a:p>
            <a:r>
              <a:rPr lang="en-GB" sz="2800" dirty="0"/>
              <a:t>But in June 2014, Sir Ian Wood’s report, </a:t>
            </a:r>
            <a:r>
              <a:rPr lang="en-GB" sz="2800" i="1" dirty="0"/>
              <a:t>Education Working for All!</a:t>
            </a:r>
            <a:r>
              <a:rPr lang="en-GB" sz="2800" dirty="0"/>
              <a:t> proposed improvements that </a:t>
            </a:r>
            <a:r>
              <a:rPr lang="en-GB" sz="2800" dirty="0" smtClean="0"/>
              <a:t>highlighted </a:t>
            </a:r>
            <a:r>
              <a:rPr lang="en-GB" sz="2800" dirty="0"/>
              <a:t>several significant areas requiring </a:t>
            </a:r>
            <a:r>
              <a:rPr lang="en-GB" sz="2800" dirty="0" smtClean="0"/>
              <a:t>improvements including the need for schools </a:t>
            </a:r>
            <a:r>
              <a:rPr lang="en-GB" sz="2800" dirty="0"/>
              <a:t>to design structures and programmes that </a:t>
            </a:r>
            <a:r>
              <a:rPr lang="en-GB" sz="2800" dirty="0" smtClean="0"/>
              <a:t>deliver </a:t>
            </a:r>
            <a:r>
              <a:rPr lang="en-GB" sz="2800" dirty="0"/>
              <a:t>“</a:t>
            </a:r>
            <a:r>
              <a:rPr lang="en-GB" sz="2800" i="1" dirty="0"/>
              <a:t>the flexibility required to meet the needs of young people and employers</a:t>
            </a:r>
            <a:r>
              <a:rPr lang="en-GB" sz="2800" dirty="0"/>
              <a:t>” (2014, p.27) so that we can achieve the government’s vision of a Scotland that is a “</a:t>
            </a:r>
            <a:r>
              <a:rPr lang="en-GB" sz="2800" i="1" dirty="0"/>
              <a:t>fair and prosperous country</a:t>
            </a:r>
            <a:r>
              <a:rPr lang="en-GB" sz="2800" dirty="0"/>
              <a:t>” (DYW 2014, pi).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018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705"/>
            <a:ext cx="10515600" cy="1020542"/>
          </a:xfrm>
        </p:spPr>
        <p:txBody>
          <a:bodyPr/>
          <a:lstStyle/>
          <a:p>
            <a:pPr algn="ctr"/>
            <a:r>
              <a:rPr lang="en-GB" dirty="0" smtClean="0"/>
              <a:t>Leavers’ Destinations 2020-21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078906"/>
              </p:ext>
            </p:extLst>
          </p:nvPr>
        </p:nvGraphicFramePr>
        <p:xfrm>
          <a:off x="838200" y="1146516"/>
          <a:ext cx="10515600" cy="535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03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0412" t="14779" r="12907" b="72216"/>
          <a:stretch/>
        </p:blipFill>
        <p:spPr bwMode="auto">
          <a:xfrm>
            <a:off x="0" y="-60961"/>
            <a:ext cx="12192000" cy="872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2765" y="6506817"/>
            <a:ext cx="12284765" cy="351183"/>
          </a:xfrm>
        </p:spPr>
        <p:txBody>
          <a:bodyPr anchor="b">
            <a:normAutofit lnSpcReduction="10000"/>
          </a:bodyPr>
          <a:lstStyle/>
          <a:p>
            <a:r>
              <a:rPr lang="en-GB" sz="1900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" y="872195"/>
            <a:ext cx="11968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IA’s Senior Phase Structure: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Senior </a:t>
            </a:r>
            <a:r>
              <a:rPr lang="en-GB" sz="2400" dirty="0"/>
              <a:t>Phase </a:t>
            </a:r>
            <a:r>
              <a:rPr lang="en-GB" sz="2400" dirty="0" smtClean="0"/>
              <a:t>includes all of </a:t>
            </a:r>
            <a:r>
              <a:rPr lang="en-GB" sz="2400" dirty="0"/>
              <a:t>S4, S5 and S6 – all/any classes can contain pupils from any of these year </a:t>
            </a:r>
            <a:r>
              <a:rPr lang="en-GB" sz="2400" dirty="0" smtClean="0"/>
              <a:t>groups.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Pupils studying all </a:t>
            </a:r>
            <a:r>
              <a:rPr lang="en-GB" sz="2400" dirty="0"/>
              <a:t>N3-5, </a:t>
            </a:r>
            <a:r>
              <a:rPr lang="en-GB" sz="2400" dirty="0" smtClean="0"/>
              <a:t>study </a:t>
            </a:r>
            <a:r>
              <a:rPr lang="en-GB" sz="2400" dirty="0"/>
              <a:t>6 subjects and attend core PSE, RMPS &amp; PE </a:t>
            </a:r>
            <a:r>
              <a:rPr lang="en-GB" sz="2400" dirty="0" smtClean="0"/>
              <a:t> in S4.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If </a:t>
            </a:r>
            <a:r>
              <a:rPr lang="en-GB" sz="2400" dirty="0"/>
              <a:t>doing at least one Higher, </a:t>
            </a:r>
            <a:r>
              <a:rPr lang="en-GB" sz="2400" dirty="0" smtClean="0"/>
              <a:t>pupils study 5 </a:t>
            </a:r>
            <a:r>
              <a:rPr lang="en-GB" sz="2400" dirty="0"/>
              <a:t>subjects and attend core </a:t>
            </a:r>
            <a:r>
              <a:rPr lang="en-GB" sz="2400" dirty="0" smtClean="0"/>
              <a:t>PSE and DYW each week.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If </a:t>
            </a:r>
            <a:r>
              <a:rPr lang="en-GB" sz="2400" dirty="0"/>
              <a:t>doing any </a:t>
            </a:r>
            <a:r>
              <a:rPr lang="en-GB" sz="2400" dirty="0" smtClean="0"/>
              <a:t>Advanced </a:t>
            </a:r>
            <a:r>
              <a:rPr lang="en-GB" sz="2400" dirty="0"/>
              <a:t>Highers, </a:t>
            </a:r>
            <a:r>
              <a:rPr lang="en-GB" sz="2400" dirty="0" smtClean="0"/>
              <a:t>pupils can drop </a:t>
            </a:r>
            <a:r>
              <a:rPr lang="en-GB" sz="2400" dirty="0"/>
              <a:t>one column for each </a:t>
            </a:r>
            <a:r>
              <a:rPr lang="en-GB" sz="2400" dirty="0" smtClean="0"/>
              <a:t>AH </a:t>
            </a:r>
            <a:r>
              <a:rPr lang="en-GB" sz="2400" dirty="0"/>
              <a:t>e.g. if doing 1 AH, </a:t>
            </a:r>
            <a:r>
              <a:rPr lang="en-GB" sz="2400" dirty="0" smtClean="0"/>
              <a:t>they </a:t>
            </a:r>
            <a:r>
              <a:rPr lang="en-GB" sz="2400" dirty="0"/>
              <a:t>only do 4 subjects, if doing 2 or more AH, you only do 3 subjects. </a:t>
            </a:r>
          </a:p>
          <a:p>
            <a:endParaRPr lang="en-GB" sz="2400" dirty="0"/>
          </a:p>
          <a:p>
            <a:r>
              <a:rPr lang="en-GB" sz="2400" dirty="0" smtClean="0"/>
              <a:t>S6 </a:t>
            </a:r>
            <a:r>
              <a:rPr lang="en-GB" sz="2400" dirty="0"/>
              <a:t>are expected to use the free columns productively and </a:t>
            </a:r>
            <a:r>
              <a:rPr lang="en-GB" sz="2400" dirty="0" smtClean="0"/>
              <a:t>are encouraged </a:t>
            </a:r>
            <a:r>
              <a:rPr lang="en-GB" sz="2400" dirty="0"/>
              <a:t>to do </a:t>
            </a:r>
            <a:r>
              <a:rPr lang="en-GB" sz="2400" dirty="0" smtClean="0"/>
              <a:t>volunteering.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40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0412" t="14779" r="12907" b="72216"/>
          <a:stretch/>
        </p:blipFill>
        <p:spPr bwMode="auto">
          <a:xfrm>
            <a:off x="0" y="-44335"/>
            <a:ext cx="12192000" cy="872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2765" y="6506817"/>
            <a:ext cx="12284765" cy="351183"/>
          </a:xfrm>
        </p:spPr>
        <p:txBody>
          <a:bodyPr anchor="b">
            <a:normAutofit lnSpcReduction="10000"/>
          </a:bodyPr>
          <a:lstStyle/>
          <a:p>
            <a:r>
              <a:rPr lang="en-GB" sz="1900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" y="872195"/>
            <a:ext cx="11968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Consortium</a:t>
            </a:r>
            <a:endParaRPr lang="en-GB" sz="2400" b="1" dirty="0"/>
          </a:p>
          <a:p>
            <a:endParaRPr lang="en-GB" sz="2400" dirty="0" smtClean="0"/>
          </a:p>
          <a:p>
            <a:r>
              <a:rPr lang="en-GB" sz="3600" dirty="0" smtClean="0"/>
              <a:t>In order to access the widest possible certification, we work with all our local secondaries:</a:t>
            </a:r>
          </a:p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 smtClean="0"/>
              <a:t>Mostly S6 but some S5 if there are TT clashes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 smtClean="0"/>
              <a:t>Mostly Advanced Highers but some </a:t>
            </a:r>
          </a:p>
          <a:p>
            <a:r>
              <a:rPr lang="en-GB" sz="3600" dirty="0" smtClean="0"/>
              <a:t>Higher and occasionally N5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52" y="4014966"/>
            <a:ext cx="3966547" cy="23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0" y="1661887"/>
            <a:ext cx="8180832" cy="3511004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West College Scotland</a:t>
            </a:r>
            <a:b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HNC/D </a:t>
            </a:r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Programmes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3714" y="260251"/>
            <a:ext cx="8397240" cy="189210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solidFill>
                  <a:schemeClr val="tx1"/>
                </a:solidFill>
              </a:rPr>
              <a:t>“[schools and colleges should have an] ambitious </a:t>
            </a:r>
            <a:r>
              <a:rPr lang="en-GB" sz="2800" i="1" dirty="0">
                <a:solidFill>
                  <a:schemeClr val="tx1"/>
                </a:solidFill>
              </a:rPr>
              <a:t>partnership… [with] high level vocational qualifications which have a strong currency in the labour market” </a:t>
            </a:r>
            <a:r>
              <a:rPr lang="en-GB" sz="2800" i="1" dirty="0" smtClean="0">
                <a:solidFill>
                  <a:schemeClr val="tx1"/>
                </a:solidFill>
              </a:rPr>
              <a:t>(The Wood Report, 2014</a:t>
            </a:r>
            <a:r>
              <a:rPr lang="en-GB" sz="2800" i="1" dirty="0">
                <a:solidFill>
                  <a:schemeClr val="tx1"/>
                </a:solidFill>
              </a:rPr>
              <a:t>, p.20)</a:t>
            </a:r>
          </a:p>
        </p:txBody>
      </p:sp>
    </p:spTree>
    <p:extLst>
      <p:ext uri="{BB962C8B-B14F-4D97-AF65-F5344CB8AC3E}">
        <p14:creationId xmlns:p14="http://schemas.microsoft.com/office/powerpoint/2010/main" val="24252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/>
          <p:cNvSpPr/>
          <p:nvPr/>
        </p:nvSpPr>
        <p:spPr>
          <a:xfrm>
            <a:off x="1693818" y="1097281"/>
            <a:ext cx="8752113" cy="5590903"/>
          </a:xfrm>
          <a:prstGeom prst="cloud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7192280" y="3267513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Cyber Security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073" y="129386"/>
            <a:ext cx="8229600" cy="1288252"/>
          </a:xfrm>
        </p:spPr>
        <p:txBody>
          <a:bodyPr/>
          <a:lstStyle/>
          <a:p>
            <a:r>
              <a:rPr lang="en-GB" dirty="0" smtClean="0">
                <a:latin typeface="Berlin Sans FB Demi" panose="020E0802020502020306" pitchFamily="34" charset="0"/>
              </a:rPr>
              <a:t>Curriculum Areas</a:t>
            </a:r>
            <a:endParaRPr lang="en-GB" dirty="0">
              <a:latin typeface="Berlin Sans FB Demi" panose="020E0802020502020306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913472" y="1310276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Applied Science</a:t>
            </a:r>
          </a:p>
        </p:txBody>
      </p:sp>
      <p:sp>
        <p:nvSpPr>
          <p:cNvPr id="9" name="Cloud 8"/>
          <p:cNvSpPr/>
          <p:nvPr/>
        </p:nvSpPr>
        <p:spPr>
          <a:xfrm>
            <a:off x="7472127" y="1562890"/>
            <a:ext cx="2411099" cy="120490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Electrical/</a:t>
            </a:r>
          </a:p>
          <a:p>
            <a:pPr algn="ctr"/>
            <a:r>
              <a:rPr lang="en-GB" dirty="0" err="1">
                <a:solidFill>
                  <a:prstClr val="white"/>
                </a:solidFill>
                <a:latin typeface="Calibri"/>
              </a:rPr>
              <a:t>Mech</a:t>
            </a:r>
            <a:r>
              <a:rPr lang="en-GB" dirty="0">
                <a:solidFill>
                  <a:prstClr val="white"/>
                </a:solidFill>
                <a:latin typeface="Calibri"/>
              </a:rPr>
              <a:t>/</a:t>
            </a:r>
            <a:r>
              <a:rPr lang="en-GB" dirty="0" err="1">
                <a:solidFill>
                  <a:prstClr val="white"/>
                </a:solidFill>
                <a:latin typeface="Calibri"/>
              </a:rPr>
              <a:t>Eng</a:t>
            </a:r>
            <a:r>
              <a:rPr lang="en-GB" dirty="0">
                <a:solidFill>
                  <a:prstClr val="white"/>
                </a:solidFill>
                <a:latin typeface="Calibri"/>
              </a:rPr>
              <a:t> Sys Engineering</a:t>
            </a:r>
          </a:p>
        </p:txBody>
      </p:sp>
      <p:sp>
        <p:nvSpPr>
          <p:cNvPr id="13" name="Cloud 12"/>
          <p:cNvSpPr/>
          <p:nvPr/>
        </p:nvSpPr>
        <p:spPr>
          <a:xfrm>
            <a:off x="5522999" y="3562607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Media &amp; Television</a:t>
            </a:r>
          </a:p>
        </p:txBody>
      </p:sp>
      <p:sp>
        <p:nvSpPr>
          <p:cNvPr id="11" name="Cloud 10"/>
          <p:cNvSpPr/>
          <p:nvPr/>
        </p:nvSpPr>
        <p:spPr>
          <a:xfrm>
            <a:off x="5331412" y="4780553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Fine Art</a:t>
            </a:r>
          </a:p>
        </p:txBody>
      </p:sp>
      <p:sp>
        <p:nvSpPr>
          <p:cNvPr id="12" name="Cloud 11"/>
          <p:cNvSpPr/>
          <p:nvPr/>
        </p:nvSpPr>
        <p:spPr>
          <a:xfrm>
            <a:off x="3948456" y="5281686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Graphic Design</a:t>
            </a:r>
          </a:p>
        </p:txBody>
      </p:sp>
      <p:sp>
        <p:nvSpPr>
          <p:cNvPr id="14" name="Cloud 13"/>
          <p:cNvSpPr/>
          <p:nvPr/>
        </p:nvSpPr>
        <p:spPr>
          <a:xfrm>
            <a:off x="7916264" y="2549510"/>
            <a:ext cx="2430694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Computing/</a:t>
            </a:r>
          </a:p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Games Development</a:t>
            </a:r>
          </a:p>
        </p:txBody>
      </p:sp>
      <p:sp>
        <p:nvSpPr>
          <p:cNvPr id="15" name="Cloud 14"/>
          <p:cNvSpPr/>
          <p:nvPr/>
        </p:nvSpPr>
        <p:spPr>
          <a:xfrm>
            <a:off x="5331412" y="5537029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Interior Architecture &amp; Design</a:t>
            </a:r>
          </a:p>
        </p:txBody>
      </p:sp>
      <p:sp>
        <p:nvSpPr>
          <p:cNvPr id="20" name="Cloud 19"/>
          <p:cNvSpPr/>
          <p:nvPr/>
        </p:nvSpPr>
        <p:spPr>
          <a:xfrm>
            <a:off x="1693818" y="4269780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Make Up Artistry</a:t>
            </a:r>
          </a:p>
        </p:txBody>
      </p:sp>
      <p:sp>
        <p:nvSpPr>
          <p:cNvPr id="17" name="Cloud 16"/>
          <p:cNvSpPr/>
          <p:nvPr/>
        </p:nvSpPr>
        <p:spPr>
          <a:xfrm>
            <a:off x="3580220" y="4279420"/>
            <a:ext cx="2633344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Beauty/</a:t>
            </a:r>
          </a:p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Complimentary Therapy</a:t>
            </a:r>
          </a:p>
        </p:txBody>
      </p:sp>
      <p:sp>
        <p:nvSpPr>
          <p:cNvPr id="8" name="Cloud 7"/>
          <p:cNvSpPr/>
          <p:nvPr/>
        </p:nvSpPr>
        <p:spPr>
          <a:xfrm>
            <a:off x="2249077" y="3551777"/>
            <a:ext cx="219473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Acting &amp; Performance, Dance</a:t>
            </a:r>
          </a:p>
        </p:txBody>
      </p:sp>
      <p:sp>
        <p:nvSpPr>
          <p:cNvPr id="16" name="Cloud 15"/>
          <p:cNvSpPr/>
          <p:nvPr/>
        </p:nvSpPr>
        <p:spPr>
          <a:xfrm>
            <a:off x="6574558" y="4100678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Social Science</a:t>
            </a:r>
          </a:p>
        </p:txBody>
      </p:sp>
      <p:sp>
        <p:nvSpPr>
          <p:cNvPr id="21" name="Cloud 20"/>
          <p:cNvSpPr/>
          <p:nvPr/>
        </p:nvSpPr>
        <p:spPr>
          <a:xfrm>
            <a:off x="1845337" y="2656443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Fitness Health &amp; Exercise</a:t>
            </a:r>
          </a:p>
        </p:txBody>
      </p:sp>
      <p:sp>
        <p:nvSpPr>
          <p:cNvPr id="22" name="Cloud 21"/>
          <p:cNvSpPr/>
          <p:nvPr/>
        </p:nvSpPr>
        <p:spPr>
          <a:xfrm>
            <a:off x="4050841" y="1417639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Travel &amp; Tourism</a:t>
            </a:r>
          </a:p>
        </p:txBody>
      </p:sp>
      <p:sp>
        <p:nvSpPr>
          <p:cNvPr id="6" name="Cloud 5"/>
          <p:cNvSpPr/>
          <p:nvPr/>
        </p:nvSpPr>
        <p:spPr>
          <a:xfrm>
            <a:off x="3419880" y="2549509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Professional Cookery</a:t>
            </a:r>
          </a:p>
        </p:txBody>
      </p:sp>
      <p:sp>
        <p:nvSpPr>
          <p:cNvPr id="23" name="Cloud 22"/>
          <p:cNvSpPr/>
          <p:nvPr/>
        </p:nvSpPr>
        <p:spPr>
          <a:xfrm>
            <a:off x="8542815" y="3380486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Automotive Engineering</a:t>
            </a:r>
          </a:p>
        </p:txBody>
      </p:sp>
      <p:sp>
        <p:nvSpPr>
          <p:cNvPr id="24" name="Cloud 23"/>
          <p:cNvSpPr/>
          <p:nvPr/>
        </p:nvSpPr>
        <p:spPr>
          <a:xfrm>
            <a:off x="4995246" y="2165343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Photography</a:t>
            </a:r>
          </a:p>
        </p:txBody>
      </p:sp>
      <p:sp>
        <p:nvSpPr>
          <p:cNvPr id="10" name="Cloud 9"/>
          <p:cNvSpPr/>
          <p:nvPr/>
        </p:nvSpPr>
        <p:spPr>
          <a:xfrm>
            <a:off x="6096875" y="2656443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Sound Production</a:t>
            </a:r>
          </a:p>
        </p:txBody>
      </p:sp>
      <p:sp>
        <p:nvSpPr>
          <p:cNvPr id="27" name="Cloud 26"/>
          <p:cNvSpPr/>
          <p:nvPr/>
        </p:nvSpPr>
        <p:spPr>
          <a:xfrm>
            <a:off x="2630750" y="1811410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Business/</a:t>
            </a:r>
          </a:p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Accounts</a:t>
            </a:r>
          </a:p>
        </p:txBody>
      </p:sp>
      <p:sp>
        <p:nvSpPr>
          <p:cNvPr id="28" name="Cloud 27"/>
          <p:cNvSpPr/>
          <p:nvPr/>
        </p:nvSpPr>
        <p:spPr>
          <a:xfrm>
            <a:off x="7092804" y="4919889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Childcare</a:t>
            </a:r>
          </a:p>
        </p:txBody>
      </p:sp>
      <p:sp>
        <p:nvSpPr>
          <p:cNvPr id="18" name="Cloud 17"/>
          <p:cNvSpPr/>
          <p:nvPr/>
        </p:nvSpPr>
        <p:spPr>
          <a:xfrm>
            <a:off x="4005123" y="3267514"/>
            <a:ext cx="210311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Coaching/</a:t>
            </a:r>
          </a:p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Developing Sport</a:t>
            </a:r>
          </a:p>
        </p:txBody>
      </p:sp>
      <p:sp>
        <p:nvSpPr>
          <p:cNvPr id="29" name="Cloud 28"/>
          <p:cNvSpPr/>
          <p:nvPr/>
        </p:nvSpPr>
        <p:spPr>
          <a:xfrm>
            <a:off x="8084260" y="4168961"/>
            <a:ext cx="2262699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Construction Management</a:t>
            </a:r>
          </a:p>
        </p:txBody>
      </p:sp>
      <p:sp>
        <p:nvSpPr>
          <p:cNvPr id="30" name="Cloud 29"/>
          <p:cNvSpPr/>
          <p:nvPr/>
        </p:nvSpPr>
        <p:spPr>
          <a:xfrm>
            <a:off x="2270492" y="5035895"/>
            <a:ext cx="2178674" cy="1002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Architectural Design</a:t>
            </a:r>
          </a:p>
        </p:txBody>
      </p:sp>
    </p:spTree>
    <p:extLst>
      <p:ext uri="{BB962C8B-B14F-4D97-AF65-F5344CB8AC3E}">
        <p14:creationId xmlns:p14="http://schemas.microsoft.com/office/powerpoint/2010/main" val="19537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7" grpId="0" animBg="1"/>
      <p:bldP spid="9" grpId="0" animBg="1"/>
      <p:bldP spid="13" grpId="0" animBg="1"/>
      <p:bldP spid="11" grpId="0" animBg="1"/>
      <p:bldP spid="12" grpId="0" animBg="1"/>
      <p:bldP spid="14" grpId="0" animBg="1"/>
      <p:bldP spid="15" grpId="0" animBg="1"/>
      <p:bldP spid="20" grpId="0" animBg="1"/>
      <p:bldP spid="17" grpId="0" animBg="1"/>
      <p:bldP spid="8" grpId="0" animBg="1"/>
      <p:bldP spid="16" grpId="0" animBg="1"/>
      <p:bldP spid="21" grpId="0" animBg="1"/>
      <p:bldP spid="22" grpId="0" animBg="1"/>
      <p:bldP spid="6" grpId="0" animBg="1"/>
      <p:bldP spid="23" grpId="0" animBg="1"/>
      <p:bldP spid="24" grpId="0" animBg="1"/>
      <p:bldP spid="10" grpId="0" animBg="1"/>
      <p:bldP spid="27" grpId="0" animBg="1"/>
      <p:bldP spid="28" grpId="0" animBg="1"/>
      <p:bldP spid="1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Berlin Sans FB Demi" panose="020E0802020502020306" pitchFamily="34" charset="0"/>
              </a:rPr>
              <a:t>What is an </a:t>
            </a:r>
            <a:r>
              <a:rPr lang="en-GB" dirty="0" smtClean="0">
                <a:latin typeface="Berlin Sans FB Demi" panose="020E0802020502020306" pitchFamily="34" charset="0"/>
              </a:rPr>
              <a:t>HNC/HND?</a:t>
            </a:r>
            <a:endParaRPr lang="en-GB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28" y="1600201"/>
            <a:ext cx="107453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 smtClean="0"/>
              <a:t>Higher </a:t>
            </a:r>
            <a:r>
              <a:rPr lang="en-GB" sz="3000" dirty="0"/>
              <a:t>National </a:t>
            </a:r>
            <a:r>
              <a:rPr lang="en-GB" sz="3000" dirty="0" smtClean="0"/>
              <a:t>Certificate </a:t>
            </a:r>
            <a:r>
              <a:rPr lang="en-GB" sz="3000" dirty="0"/>
              <a:t>(</a:t>
            </a:r>
            <a:r>
              <a:rPr lang="en-GB" sz="3000" dirty="0" smtClean="0"/>
              <a:t>HNC) </a:t>
            </a:r>
            <a:r>
              <a:rPr lang="en-GB" sz="3000" dirty="0"/>
              <a:t>is a </a:t>
            </a:r>
            <a:r>
              <a:rPr lang="en-GB" sz="3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Higher Education (HE) </a:t>
            </a:r>
            <a:r>
              <a:rPr lang="en-GB" sz="3000" dirty="0"/>
              <a:t>course starting at level 7.  </a:t>
            </a: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Students complete </a:t>
            </a:r>
            <a:r>
              <a:rPr lang="en-GB" sz="3000" dirty="0"/>
              <a:t>between 12 and 15 different subjects per year on continuous assessment and complete a Graded Unit (</a:t>
            </a:r>
            <a:r>
              <a:rPr lang="en-GB" sz="3000" dirty="0" smtClean="0"/>
              <a:t>A/B/C).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Higher National </a:t>
            </a:r>
            <a:r>
              <a:rPr lang="en-GB" sz="3000" dirty="0" smtClean="0"/>
              <a:t>Diploma </a:t>
            </a:r>
            <a:r>
              <a:rPr lang="en-GB" sz="3000" dirty="0"/>
              <a:t>(</a:t>
            </a:r>
            <a:r>
              <a:rPr lang="en-GB" sz="3000" dirty="0" smtClean="0"/>
              <a:t>HND</a:t>
            </a:r>
            <a:r>
              <a:rPr lang="en-GB" sz="3000" dirty="0"/>
              <a:t>) is a </a:t>
            </a:r>
            <a:r>
              <a:rPr lang="en-GB" sz="3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Higher Education (HE) </a:t>
            </a:r>
            <a:r>
              <a:rPr lang="en-GB" sz="3000" dirty="0"/>
              <a:t>course starting at level </a:t>
            </a:r>
            <a:r>
              <a:rPr lang="en-GB" sz="3000" dirty="0" smtClean="0"/>
              <a:t>8.  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Completion of HND can allow students to access Year 2 in some degree courses.</a:t>
            </a:r>
            <a:endParaRPr lang="en-GB" sz="3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5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1025</Words>
  <Application>Microsoft Office PowerPoint</Application>
  <PresentationFormat>Widescreen</PresentationFormat>
  <Paragraphs>178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Berlin Sans FB Demi</vt:lpstr>
      <vt:lpstr>Bookman Old Style</vt:lpstr>
      <vt:lpstr>Calibri</vt:lpstr>
      <vt:lpstr>Calibri Light</vt:lpstr>
      <vt:lpstr>Times New Roman</vt:lpstr>
      <vt:lpstr>Office Theme</vt:lpstr>
      <vt:lpstr>1_Office Theme</vt:lpstr>
      <vt:lpstr>Inverclyde Academy: Higher Education Info Evening          29th September 2022 </vt:lpstr>
      <vt:lpstr>PowerPoint Presentation</vt:lpstr>
      <vt:lpstr>PowerPoint Presentation</vt:lpstr>
      <vt:lpstr>Leavers’ Destinations 2020-21</vt:lpstr>
      <vt:lpstr>PowerPoint Presentation</vt:lpstr>
      <vt:lpstr>PowerPoint Presentation</vt:lpstr>
      <vt:lpstr>West College Scotland HNC/D Programmes</vt:lpstr>
      <vt:lpstr>Curriculum Areas</vt:lpstr>
      <vt:lpstr>What is an HNC/HND?</vt:lpstr>
      <vt:lpstr>What Qualifications Do I Need?</vt:lpstr>
      <vt:lpstr>What Next?</vt:lpstr>
      <vt:lpstr>PowerPoint Presentation</vt:lpstr>
      <vt:lpstr>Our Role</vt:lpstr>
      <vt:lpstr>Young person’s role</vt:lpstr>
      <vt:lpstr>Cost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mccready</dc:creator>
  <cp:lastModifiedBy>S McCready</cp:lastModifiedBy>
  <cp:revision>95</cp:revision>
  <cp:lastPrinted>2018-06-11T10:21:02Z</cp:lastPrinted>
  <dcterms:created xsi:type="dcterms:W3CDTF">2017-04-24T20:41:29Z</dcterms:created>
  <dcterms:modified xsi:type="dcterms:W3CDTF">2022-10-07T14:15:12Z</dcterms:modified>
</cp:coreProperties>
</file>