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0" r:id="rId2"/>
    <p:sldMasterId id="2147483672" r:id="rId3"/>
  </p:sldMasterIdLst>
  <p:notesMasterIdLst>
    <p:notesMasterId r:id="rId60"/>
  </p:notesMasterIdLst>
  <p:handoutMasterIdLst>
    <p:handoutMasterId r:id="rId61"/>
  </p:handoutMasterIdLst>
  <p:sldIdLst>
    <p:sldId id="256" r:id="rId4"/>
    <p:sldId id="275" r:id="rId5"/>
    <p:sldId id="258" r:id="rId6"/>
    <p:sldId id="257" r:id="rId7"/>
    <p:sldId id="276" r:id="rId8"/>
    <p:sldId id="311" r:id="rId9"/>
    <p:sldId id="310" r:id="rId10"/>
    <p:sldId id="260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262" r:id="rId23"/>
    <p:sldId id="325" r:id="rId24"/>
    <p:sldId id="273" r:id="rId25"/>
    <p:sldId id="274" r:id="rId26"/>
    <p:sldId id="337" r:id="rId27"/>
    <p:sldId id="263" r:id="rId28"/>
    <p:sldId id="266" r:id="rId29"/>
    <p:sldId id="320" r:id="rId30"/>
    <p:sldId id="321" r:id="rId31"/>
    <p:sldId id="322" r:id="rId32"/>
    <p:sldId id="323" r:id="rId33"/>
    <p:sldId id="324" r:id="rId34"/>
    <p:sldId id="326" r:id="rId35"/>
    <p:sldId id="328" r:id="rId36"/>
    <p:sldId id="327" r:id="rId37"/>
    <p:sldId id="329" r:id="rId38"/>
    <p:sldId id="330" r:id="rId39"/>
    <p:sldId id="265" r:id="rId40"/>
    <p:sldId id="267" r:id="rId41"/>
    <p:sldId id="268" r:id="rId42"/>
    <p:sldId id="312" r:id="rId43"/>
    <p:sldId id="313" r:id="rId44"/>
    <p:sldId id="314" r:id="rId45"/>
    <p:sldId id="331" r:id="rId46"/>
    <p:sldId id="332" r:id="rId47"/>
    <p:sldId id="333" r:id="rId48"/>
    <p:sldId id="334" r:id="rId49"/>
    <p:sldId id="335" r:id="rId50"/>
    <p:sldId id="336" r:id="rId51"/>
    <p:sldId id="316" r:id="rId52"/>
    <p:sldId id="338" r:id="rId53"/>
    <p:sldId id="317" r:id="rId54"/>
    <p:sldId id="318" r:id="rId55"/>
    <p:sldId id="339" r:id="rId56"/>
    <p:sldId id="340" r:id="rId57"/>
    <p:sldId id="269" r:id="rId58"/>
    <p:sldId id="270" r:id="rId5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286B3-DA10-A080-EF31-2F7DDAA452D0}" v="153" dt="2024-02-14T10:52:14.732"/>
    <p1510:client id="{5E13677A-F3F2-3585-4530-C48FB7CABAC6}" v="156" dt="2024-02-14T16:28:15.005"/>
    <p1510:client id="{6D56FC2F-8809-FB4D-105B-792A3FC5C5F8}" v="465" dt="2024-02-15T17:33:07.314"/>
    <p1510:client id="{A6432728-B5FB-784B-03C9-F9FC025C78FA}" v="312" dt="2024-02-14T10:09:5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31F3-BCF8-43FE-98B8-7A5784F6C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0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31F3-BCF8-43FE-98B8-7A5784F6C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1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2BF4-5018-405D-886C-93564FFCBC05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3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9" y="2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5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04642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287A-9972-6D4B-A96F-604E06174C80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A807-2285-DD40-B1FB-05CEA5AF70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lides 4-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2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4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1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8" y="5549279"/>
            <a:ext cx="1666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287A-9972-6D4B-A96F-604E06174C80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A807-2285-DD40-B1FB-05CEA5AF7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itplus.net/" TargetMode="External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a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47904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Clydeview</a:t>
            </a:r>
            <a:r>
              <a:rPr lang="en-GB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45720" tIns="0" rIns="45720" bIns="0" anchor="t">
            <a:normAutofit/>
          </a:bodyPr>
          <a:lstStyle/>
          <a:p>
            <a:r>
              <a:rPr lang="en-GB"/>
              <a:t>S3 into S4 Parents’ Information Evening</a:t>
            </a:r>
          </a:p>
          <a:p>
            <a:r>
              <a:rPr lang="en-GB"/>
              <a:t>15th February 2024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4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options?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Mathematics</a:t>
            </a:r>
          </a:p>
          <a:p>
            <a:r>
              <a:rPr lang="en-GB" sz="4500" dirty="0"/>
              <a:t>Applications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137389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difference?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3087"/>
            <a:ext cx="8183471" cy="1224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207"/>
            <a:ext cx="8183471" cy="14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4E89-986E-8753-2C24-3F14B5EE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Applications of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44C0-073E-C6FE-F7EE-4B4A6B97D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Areas and Volumes</a:t>
            </a:r>
          </a:p>
          <a:p>
            <a:r>
              <a:rPr lang="en-GB" dirty="0"/>
              <a:t>Finance</a:t>
            </a:r>
          </a:p>
          <a:p>
            <a:r>
              <a:rPr lang="en-GB" dirty="0"/>
              <a:t>Probability</a:t>
            </a:r>
          </a:p>
          <a:p>
            <a:r>
              <a:rPr lang="en-GB" dirty="0"/>
              <a:t>Data, graphs, charts</a:t>
            </a:r>
          </a:p>
          <a:p>
            <a:r>
              <a:rPr lang="en-GB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64910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6378-06FE-D50B-F3AF-3A5D01DB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7B26-F6AD-1478-AD55-7DF1A2BE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Factorising</a:t>
            </a:r>
          </a:p>
          <a:p>
            <a:r>
              <a:rPr lang="en-GB" dirty="0"/>
              <a:t>Quadratics</a:t>
            </a:r>
          </a:p>
          <a:p>
            <a:r>
              <a:rPr lang="en-GB" dirty="0"/>
              <a:t>Trigonometry</a:t>
            </a:r>
          </a:p>
          <a:p>
            <a:r>
              <a:rPr lang="en-GB" dirty="0"/>
              <a:t>Surds and Indices</a:t>
            </a:r>
          </a:p>
          <a:p>
            <a:r>
              <a:rPr lang="en-GB" dirty="0"/>
              <a:t>Straight lines</a:t>
            </a:r>
          </a:p>
          <a:p>
            <a:r>
              <a:rPr lang="en-GB" dirty="0"/>
              <a:t>Algebraic fractions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3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one should I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sz="3300" dirty="0"/>
              <a:t>What topics do I enjoy?</a:t>
            </a:r>
          </a:p>
          <a:p>
            <a:r>
              <a:rPr lang="en-GB" sz="3300" dirty="0"/>
              <a:t>What am I good at?</a:t>
            </a:r>
          </a:p>
          <a:p>
            <a:r>
              <a:rPr lang="en-GB" sz="3300" dirty="0"/>
              <a:t>What do I want to do next?</a:t>
            </a:r>
          </a:p>
          <a:p>
            <a:r>
              <a:rPr lang="en-GB" sz="3300" dirty="0"/>
              <a:t>Higher? Advanced Higher?</a:t>
            </a:r>
          </a:p>
          <a:p>
            <a:r>
              <a:rPr lang="en-GB" sz="3300" dirty="0"/>
              <a:t>What do I want to do when I leave?</a:t>
            </a:r>
          </a:p>
        </p:txBody>
      </p:sp>
    </p:spTree>
    <p:extLst>
      <p:ext uri="{BB962C8B-B14F-4D97-AF65-F5344CB8AC3E}">
        <p14:creationId xmlns:p14="http://schemas.microsoft.com/office/powerpoint/2010/main" val="245891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7AC3-E052-D41F-77B1-F6AB8C89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 good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15AB-5752-4E6E-A27A-373B4D3A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Maths and Applications topics in S3</a:t>
            </a:r>
          </a:p>
          <a:p>
            <a:r>
              <a:rPr lang="en-GB" dirty="0"/>
              <a:t>Both assessed</a:t>
            </a:r>
          </a:p>
          <a:p>
            <a:r>
              <a:rPr lang="en-GB" dirty="0"/>
              <a:t>Tracked and reported on separately</a:t>
            </a:r>
          </a:p>
        </p:txBody>
      </p:sp>
    </p:spTree>
    <p:extLst>
      <p:ext uri="{BB962C8B-B14F-4D97-AF65-F5344CB8AC3E}">
        <p14:creationId xmlns:p14="http://schemas.microsoft.com/office/powerpoint/2010/main" val="308372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71BC-BD29-0E3F-FE00-28FF02B7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I want to do when I leave?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A521-C1D7-0DCA-C897-D738F68C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STEM?</a:t>
            </a:r>
            <a:endParaRPr lang="en-US" dirty="0"/>
          </a:p>
          <a:p>
            <a:r>
              <a:rPr lang="en-GB" dirty="0"/>
              <a:t>Entry requirements?</a:t>
            </a:r>
          </a:p>
          <a:p>
            <a:r>
              <a:rPr lang="en-GB" dirty="0"/>
              <a:t>Employment</a:t>
            </a:r>
          </a:p>
          <a:p>
            <a:r>
              <a:rPr lang="en-GB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76519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2C47-9BC8-6B17-F2DA-ECAD2023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one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15DF-A0FE-C81D-517F-96C44A23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French/Spanish?</a:t>
            </a:r>
            <a:endParaRPr lang="en-US" dirty="0"/>
          </a:p>
          <a:p>
            <a:r>
              <a:rPr lang="en-GB" dirty="0"/>
              <a:t>Biology/Chemistry?</a:t>
            </a:r>
          </a:p>
          <a:p>
            <a:r>
              <a:rPr lang="en-GB" dirty="0"/>
              <a:t>Music/Music Technology?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They're </a:t>
            </a:r>
            <a:r>
              <a:rPr lang="en-GB" sz="3600" dirty="0"/>
              <a:t>just different!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levels?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5 Mathematics</a:t>
            </a:r>
          </a:p>
          <a:p>
            <a:r>
              <a:rPr lang="en-GB" dirty="0"/>
              <a:t>Level 5 Applications of Mathematics</a:t>
            </a:r>
          </a:p>
          <a:p>
            <a:r>
              <a:rPr lang="en-GB" dirty="0"/>
              <a:t>Level 5 Numeracy</a:t>
            </a:r>
          </a:p>
          <a:p>
            <a:r>
              <a:rPr lang="en-GB" dirty="0"/>
              <a:t>Level 4 Applications of Mathematics</a:t>
            </a:r>
          </a:p>
          <a:p>
            <a:r>
              <a:rPr lang="en-GB" dirty="0"/>
              <a:t>Level 4 Numeracy</a:t>
            </a:r>
          </a:p>
          <a:p>
            <a:r>
              <a:rPr lang="en-GB" dirty="0"/>
              <a:t>Level 3 Applications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82660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right level?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92" y="2135656"/>
            <a:ext cx="6399500" cy="36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Ambition – strive to be the best version of ourselves we can be.</a:t>
            </a:r>
          </a:p>
          <a:p>
            <a:r>
              <a:rPr lang="en-GB"/>
              <a:t>Respect – positive relationships with others</a:t>
            </a:r>
          </a:p>
          <a:p>
            <a:r>
              <a:rPr lang="en-GB"/>
              <a:t>Determination – have high expectations and have persevere and recognise hard work.</a:t>
            </a:r>
          </a:p>
          <a:p>
            <a:r>
              <a:rPr lang="en-GB"/>
              <a:t>Creativity – should propel our desire to learn.</a:t>
            </a:r>
          </a:p>
          <a:p>
            <a:r>
              <a:rPr lang="en-GB"/>
              <a:t>Integrity – take responsibility for and reflect on our actions.</a:t>
            </a:r>
          </a:p>
          <a:p>
            <a:r>
              <a:rPr lang="en-GB"/>
              <a:t>Commitment – in class and beyond, wanting to achieve for the betterment of ourselves and others.</a:t>
            </a:r>
          </a:p>
        </p:txBody>
      </p:sp>
    </p:spTree>
    <p:extLst>
      <p:ext uri="{BB962C8B-B14F-4D97-AF65-F5344CB8AC3E}">
        <p14:creationId xmlns:p14="http://schemas.microsoft.com/office/powerpoint/2010/main" val="32487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32495"/>
              </p:ext>
            </p:extLst>
          </p:nvPr>
        </p:nvGraphicFramePr>
        <p:xfrm>
          <a:off x="5166826" y="4175448"/>
          <a:ext cx="1817007" cy="2057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73">
                  <a:extLst>
                    <a:ext uri="{9D8B030D-6E8A-4147-A177-3AD203B41FA5}">
                      <a16:colId xmlns:a16="http://schemas.microsoft.com/office/drawing/2014/main" val="263499762"/>
                    </a:ext>
                  </a:extLst>
                </a:gridCol>
                <a:gridCol w="265473">
                  <a:extLst>
                    <a:ext uri="{9D8B030D-6E8A-4147-A177-3AD203B41FA5}">
                      <a16:colId xmlns:a16="http://schemas.microsoft.com/office/drawing/2014/main" val="3976801011"/>
                    </a:ext>
                  </a:extLst>
                </a:gridCol>
                <a:gridCol w="253833">
                  <a:extLst>
                    <a:ext uri="{9D8B030D-6E8A-4147-A177-3AD203B41FA5}">
                      <a16:colId xmlns:a16="http://schemas.microsoft.com/office/drawing/2014/main" val="2526005909"/>
                    </a:ext>
                  </a:extLst>
                </a:gridCol>
                <a:gridCol w="253833">
                  <a:extLst>
                    <a:ext uri="{9D8B030D-6E8A-4147-A177-3AD203B41FA5}">
                      <a16:colId xmlns:a16="http://schemas.microsoft.com/office/drawing/2014/main" val="1654714429"/>
                    </a:ext>
                  </a:extLst>
                </a:gridCol>
                <a:gridCol w="257713">
                  <a:extLst>
                    <a:ext uri="{9D8B030D-6E8A-4147-A177-3AD203B41FA5}">
                      <a16:colId xmlns:a16="http://schemas.microsoft.com/office/drawing/2014/main" val="3286230015"/>
                    </a:ext>
                  </a:extLst>
                </a:gridCol>
                <a:gridCol w="260341">
                  <a:extLst>
                    <a:ext uri="{9D8B030D-6E8A-4147-A177-3AD203B41FA5}">
                      <a16:colId xmlns:a16="http://schemas.microsoft.com/office/drawing/2014/main" val="848598427"/>
                    </a:ext>
                  </a:extLst>
                </a:gridCol>
                <a:gridCol w="260341">
                  <a:extLst>
                    <a:ext uri="{9D8B030D-6E8A-4147-A177-3AD203B41FA5}">
                      <a16:colId xmlns:a16="http://schemas.microsoft.com/office/drawing/2014/main" val="1515330693"/>
                    </a:ext>
                  </a:extLst>
                </a:gridCol>
              </a:tblGrid>
              <a:tr h="1144901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extLst>
                  <a:ext uri="{0D108BD9-81ED-4DB2-BD59-A6C34878D82A}">
                    <a16:rowId xmlns:a16="http://schemas.microsoft.com/office/drawing/2014/main" val="1258468309"/>
                  </a:ext>
                </a:extLst>
              </a:tr>
              <a:tr h="912146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4" marR="5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>
                        <a:effectLst/>
                      </a:endParaRPr>
                    </a:p>
                  </a:txBody>
                  <a:tcPr marL="55454" marR="55454" marT="0" marB="0" anchor="ctr"/>
                </a:tc>
                <a:extLst>
                  <a:ext uri="{0D108BD9-81ED-4DB2-BD59-A6C34878D82A}">
                    <a16:rowId xmlns:a16="http://schemas.microsoft.com/office/drawing/2014/main" val="12813855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836712"/>
            <a:ext cx="6705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S4 Pathways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511F-4286-D2E1-A8DB-A06224E9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The pathways interview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E751-3DD0-27B7-9C6B-549C6631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Dedicated time set aside for a meeting with students' Guidance Teacher</a:t>
            </a:r>
          </a:p>
          <a:p>
            <a:r>
              <a:rPr lang="en-US"/>
              <a:t>Meeting takes into account:</a:t>
            </a: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</a:rPr>
              <a:t>S3 Reporting</a:t>
            </a: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</a:rPr>
              <a:t>Student pathways</a:t>
            </a: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</a:rPr>
              <a:t>Strengths and skills development</a:t>
            </a: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65% go to university</a:t>
            </a:r>
          </a:p>
          <a:p>
            <a:r>
              <a:rPr lang="en-GB"/>
              <a:t>83% of our leavers go to Higher Education at either college or university</a:t>
            </a:r>
          </a:p>
          <a:p>
            <a:r>
              <a:rPr lang="en-GB"/>
              <a:t>Modern Apprenticeships</a:t>
            </a:r>
          </a:p>
          <a:p>
            <a:r>
              <a:rPr lang="en-GB"/>
              <a:t>Graduate Apprenticeships</a:t>
            </a:r>
          </a:p>
          <a:p>
            <a:r>
              <a:rPr lang="en-GB"/>
              <a:t>College Courses </a:t>
            </a:r>
          </a:p>
        </p:txBody>
      </p:sp>
    </p:spTree>
    <p:extLst>
      <p:ext uri="{BB962C8B-B14F-4D97-AF65-F5344CB8AC3E}">
        <p14:creationId xmlns:p14="http://schemas.microsoft.com/office/powerpoint/2010/main" val="292157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Not just qualifications. Although new qualifications always being added.</a:t>
            </a:r>
          </a:p>
          <a:p>
            <a:endParaRPr lang="en-GB"/>
          </a:p>
          <a:p>
            <a:r>
              <a:rPr lang="en-GB"/>
              <a:t>Linking with students/parents/college/employers and are developing a Clydeview Academy skills framework which will be launched in June.</a:t>
            </a:r>
          </a:p>
          <a:p>
            <a:endParaRPr lang="en-GB"/>
          </a:p>
          <a:p>
            <a:r>
              <a:rPr lang="en-GB"/>
              <a:t>Consider the breadth of skills being developed for learning, life and work.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5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D792-46A7-3EAB-8993-62106A62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1" y="314808"/>
            <a:ext cx="7239000" cy="1143000"/>
          </a:xfrm>
        </p:spPr>
        <p:txBody>
          <a:bodyPr/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Skills Framework</a:t>
            </a:r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4B866B-BA1E-285F-E812-2BEA58757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131" y="1516533"/>
            <a:ext cx="3004049" cy="49279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49752-A5B7-81DA-339D-D10A78F80A65}"/>
              </a:ext>
            </a:extLst>
          </p:cNvPr>
          <p:cNvSpPr txBox="1"/>
          <p:nvPr/>
        </p:nvSpPr>
        <p:spPr>
          <a:xfrm>
            <a:off x="212350" y="1632442"/>
            <a:ext cx="450799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Referenced in Lessons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Reflected upon in PSE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Gen+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3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Pathways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/>
              <a:t>For S4, courses are offered at various levels – Level 4 and 5 being the most common but there are some at Level 3.</a:t>
            </a:r>
          </a:p>
          <a:p>
            <a:r>
              <a:rPr lang="en-GB"/>
              <a:t>The majority of Level 5 qualifications have exams at the end of the year except Lab Skills, Travel and Tourism – Level 3 and 4 are continual assessment.</a:t>
            </a:r>
          </a:p>
          <a:p>
            <a:r>
              <a:rPr lang="en-GB"/>
              <a:t>Some subjects stop at N5 level </a:t>
            </a:r>
            <a:r>
              <a:rPr lang="en-GB" err="1"/>
              <a:t>eg</a:t>
            </a:r>
            <a:r>
              <a:rPr lang="en-GB"/>
              <a:t> Practical Woodworking and Practical Cookery</a:t>
            </a:r>
          </a:p>
          <a:p>
            <a:r>
              <a:rPr lang="en-GB"/>
              <a:t>Accounting only begins at N5</a:t>
            </a:r>
          </a:p>
        </p:txBody>
      </p:sp>
    </p:spTree>
    <p:extLst>
      <p:ext uri="{BB962C8B-B14F-4D97-AF65-F5344CB8AC3E}">
        <p14:creationId xmlns:p14="http://schemas.microsoft.com/office/powerpoint/2010/main" val="226663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177975D4-AB26-8289-DAC8-E97EC67A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5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40376834-99B9-C46C-08B8-0BC8DDD6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7" y="1"/>
            <a:ext cx="915177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3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CE619321-BABA-3731-58E1-295FE943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6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background with white text&#10;&#10;Description automatically generated">
            <a:extLst>
              <a:ext uri="{FF2B5EF4-FFF2-40B4-BE49-F238E27FC236}">
                <a16:creationId xmlns:a16="http://schemas.microsoft.com/office/drawing/2014/main" id="{0F7C9AC4-F789-B81B-D65A-812D7B44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7" y="1"/>
            <a:ext cx="915177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Tonight we will be looking 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endParaRPr lang="en-GB"/>
          </a:p>
          <a:p>
            <a:r>
              <a:rPr lang="en-GB"/>
              <a:t> S3 – The Journey So Far </a:t>
            </a:r>
          </a:p>
          <a:p>
            <a:r>
              <a:rPr lang="en-GB"/>
              <a:t> Structure of S4 Curriculum</a:t>
            </a:r>
          </a:p>
          <a:p>
            <a:r>
              <a:rPr lang="en-GB"/>
              <a:t> S4 Pathways/Senior Phase Pathways Process </a:t>
            </a:r>
          </a:p>
          <a:p>
            <a:r>
              <a:rPr lang="en-GB"/>
              <a:t> S4 College Offer </a:t>
            </a:r>
            <a:r>
              <a:rPr lang="en-US"/>
              <a:t>- West College Scotland</a:t>
            </a:r>
          </a:p>
          <a:p>
            <a:r>
              <a:rPr lang="en-US"/>
              <a:t> Careers Information</a:t>
            </a:r>
          </a:p>
          <a:p>
            <a:r>
              <a:rPr lang="en-US"/>
              <a:t> Support for young people with ASN</a:t>
            </a:r>
          </a:p>
          <a:p>
            <a:r>
              <a:rPr lang="en-US"/>
              <a:t> SQA information and support in S4</a:t>
            </a:r>
          </a:p>
          <a:p>
            <a:r>
              <a:rPr lang="en-US"/>
              <a:t> Key Messages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85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3ED6339A-18F8-FF0F-6424-351FEDF1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0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71FF317A-7441-F34A-AC4B-B62F7AE1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1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85552F52-C280-52D7-8353-55F0C4AA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AC6EABF-52CD-22CE-9708-E282219A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530"/>
            <a:ext cx="9144000" cy="60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611586B-A39E-25DD-93C0-BD649AB3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9144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flags on it&#10;&#10;Description automatically generated">
            <a:extLst>
              <a:ext uri="{FF2B5EF4-FFF2-40B4-BE49-F238E27FC236}">
                <a16:creationId xmlns:a16="http://schemas.microsoft.com/office/drawing/2014/main" id="{BFA2D81B-CDF3-69DE-7992-AA8BAB1E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530"/>
            <a:ext cx="9144000" cy="60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3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B499746-6F66-C8DF-872F-777013BD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934"/>
            <a:ext cx="9144000" cy="60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92500"/>
          </a:bodyPr>
          <a:lstStyle/>
          <a:p>
            <a:r>
              <a:rPr lang="en-GB" dirty="0"/>
              <a:t>What career is your child considering – does it require any specific subjects?</a:t>
            </a:r>
          </a:p>
          <a:p>
            <a:r>
              <a:rPr lang="en-GB" dirty="0"/>
              <a:t>What subjects are </a:t>
            </a:r>
            <a:r>
              <a:rPr lang="en-GB" dirty="0" smtClean="0"/>
              <a:t>they </a:t>
            </a:r>
            <a:r>
              <a:rPr lang="en-GB" dirty="0"/>
              <a:t>good at and that they enjoy?</a:t>
            </a:r>
          </a:p>
          <a:p>
            <a:r>
              <a:rPr lang="en-GB" dirty="0"/>
              <a:t>What does the report say – can be a good guide.</a:t>
            </a:r>
          </a:p>
          <a:p>
            <a:r>
              <a:rPr lang="en-GB" dirty="0"/>
              <a:t>See S4-S6 as one pathway – consider what the subjects chosen in S4 will lead to in S5.</a:t>
            </a:r>
          </a:p>
          <a:p>
            <a:r>
              <a:rPr lang="en-GB" dirty="0"/>
              <a:t>Keep options open – go for maximum success.</a:t>
            </a:r>
          </a:p>
          <a:p>
            <a:r>
              <a:rPr lang="en-GB" dirty="0"/>
              <a:t>All S4 students have an individual interview with either Leigh Gavin or another SDS advisor.</a:t>
            </a:r>
          </a:p>
        </p:txBody>
      </p:sp>
    </p:spTree>
    <p:extLst>
      <p:ext uri="{BB962C8B-B14F-4D97-AF65-F5344CB8AC3E}">
        <p14:creationId xmlns:p14="http://schemas.microsoft.com/office/powerpoint/2010/main" val="1689646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Don’t choose subjects because they like the teacher.</a:t>
            </a:r>
          </a:p>
          <a:p>
            <a:endParaRPr lang="en-GB"/>
          </a:p>
          <a:p>
            <a:r>
              <a:rPr lang="en-GB"/>
              <a:t>Don’t choose the same as friends – everyone is an individual.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Don’t choose subjects because they look easy/don’t have much homework – that changes.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54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My World of Work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i="1" u="sng">
                <a:solidFill>
                  <a:srgbClr val="002060"/>
                </a:solidFill>
                <a:hlinkClick r:id="rId2"/>
              </a:rPr>
              <a:t>https://www.</a:t>
            </a:r>
            <a:r>
              <a:rPr lang="en-GB" b="1" i="1" u="sng">
                <a:solidFill>
                  <a:srgbClr val="002060"/>
                </a:solidFill>
                <a:hlinkClick r:id="rId2"/>
              </a:rPr>
              <a:t>myworldofwork</a:t>
            </a:r>
            <a:r>
              <a:rPr lang="en-GB" i="1" u="sng">
                <a:solidFill>
                  <a:srgbClr val="002060"/>
                </a:solidFill>
                <a:hlinkClick r:id="rId2"/>
              </a:rPr>
              <a:t>.co.uk</a:t>
            </a:r>
            <a:endParaRPr lang="en-GB" i="1" u="sng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/>
          </a:p>
          <a:p>
            <a:r>
              <a:rPr lang="en-GB" err="1"/>
              <a:t>Planit</a:t>
            </a:r>
            <a:r>
              <a:rPr lang="en-GB"/>
              <a:t> Plus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 i="1">
                <a:hlinkClick r:id="rId3"/>
              </a:rPr>
              <a:t>https://www.</a:t>
            </a:r>
            <a:r>
              <a:rPr lang="en-GB" b="1" i="1">
                <a:hlinkClick r:id="rId3"/>
              </a:rPr>
              <a:t>planitplus</a:t>
            </a:r>
            <a:r>
              <a:rPr lang="en-GB" i="1">
                <a:hlinkClick r:id="rId3"/>
              </a:rPr>
              <a:t>.net</a:t>
            </a:r>
            <a:endParaRPr lang="en-GB" i="1"/>
          </a:p>
          <a:p>
            <a:pPr marL="0" indent="0">
              <a:buNone/>
            </a:pPr>
            <a:endParaRPr lang="en-GB"/>
          </a:p>
          <a:p>
            <a:r>
              <a:rPr lang="en-GB"/>
              <a:t>UCAS</a:t>
            </a:r>
          </a:p>
          <a:p>
            <a:pPr marL="777240" lvl="3" indent="0">
              <a:buNone/>
            </a:pPr>
            <a:r>
              <a:rPr lang="en-GB" sz="2800" i="1">
                <a:solidFill>
                  <a:schemeClr val="tx1"/>
                </a:solidFill>
                <a:hlinkClick r:id="rId4"/>
              </a:rPr>
              <a:t>https://www.</a:t>
            </a:r>
            <a:r>
              <a:rPr lang="en-GB" sz="2800" b="1" i="1">
                <a:solidFill>
                  <a:schemeClr val="tx1"/>
                </a:solidFill>
                <a:hlinkClick r:id="rId4"/>
              </a:rPr>
              <a:t>ucas</a:t>
            </a:r>
            <a:r>
              <a:rPr lang="en-GB" sz="2800" i="1">
                <a:solidFill>
                  <a:schemeClr val="tx1"/>
                </a:solidFill>
                <a:hlinkClick r:id="rId4"/>
              </a:rPr>
              <a:t>.com</a:t>
            </a:r>
            <a:endParaRPr lang="en-GB" sz="2800" i="1">
              <a:solidFill>
                <a:schemeClr val="tx1"/>
              </a:solidFill>
            </a:endParaRPr>
          </a:p>
          <a:p>
            <a:pPr marL="777240" lvl="3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475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337220"/>
            <a:ext cx="7239000" cy="1189653"/>
          </a:xfrm>
        </p:spPr>
        <p:txBody>
          <a:bodyPr/>
          <a:lstStyle/>
          <a:p>
            <a:r>
              <a:rPr lang="en-GB"/>
              <a:t>S3:The journey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/>
              <a:t>Students chose 9 subjects to study in S3 – allowed multiple choices in subject areas – </a:t>
            </a:r>
            <a:r>
              <a:rPr lang="en-GB" err="1"/>
              <a:t>eg</a:t>
            </a:r>
            <a:r>
              <a:rPr lang="en-GB"/>
              <a:t> science, social subjects, technical etc.</a:t>
            </a:r>
          </a:p>
          <a:p>
            <a:endParaRPr lang="en-GB"/>
          </a:p>
          <a:p>
            <a:r>
              <a:rPr lang="en-GB"/>
              <a:t>Each subject 3 periods a week.</a:t>
            </a:r>
          </a:p>
          <a:p>
            <a:endParaRPr lang="en-GB"/>
          </a:p>
          <a:p>
            <a:r>
              <a:rPr lang="en-GB"/>
              <a:t>Now time to focus on subjects taking forward for senior phase pathway</a:t>
            </a:r>
          </a:p>
        </p:txBody>
      </p:sp>
    </p:spTree>
    <p:extLst>
      <p:ext uri="{BB962C8B-B14F-4D97-AF65-F5344CB8AC3E}">
        <p14:creationId xmlns:p14="http://schemas.microsoft.com/office/powerpoint/2010/main" val="3128209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4A0C-F777-9712-7A9B-2E0E3C65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TARGETED SUPPORT FOR PUPILS –ADDITIONAL SUPPORT NEEDS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1638-ECF5-F40E-74C8-9A1E8572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>
                <a:latin typeface="Trebuchet MS"/>
                <a:ea typeface="Calibri"/>
                <a:cs typeface="Times New Roman"/>
              </a:rPr>
              <a:t>Confidential Register – Support Profiles – these will continue into S4</a:t>
            </a:r>
            <a:endParaRPr lang="en-US">
              <a:latin typeface="Trebuchet MS"/>
              <a:ea typeface="Calibri"/>
              <a:cs typeface="Calibri"/>
            </a:endParaRPr>
          </a:p>
          <a:p>
            <a:r>
              <a:rPr lang="en-US">
                <a:latin typeface="Trebuchet MS"/>
                <a:ea typeface="Calibri"/>
                <a:cs typeface="Times New Roman"/>
              </a:rPr>
              <a:t>Parental contact to discuss ASN</a:t>
            </a:r>
            <a:endParaRPr lang="en-US">
              <a:latin typeface="Trebuchet MS"/>
              <a:ea typeface="Calibri"/>
              <a:cs typeface="Calibri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ea typeface="Calibri"/>
                <a:cs typeface="Times New Roman"/>
              </a:rPr>
              <a:t>Parents' Meetings</a:t>
            </a:r>
            <a:endParaRPr lang="en-US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ea typeface="Calibri"/>
                <a:cs typeface="Times New Roman"/>
              </a:rPr>
              <a:t>Subject Choice Meetings</a:t>
            </a:r>
            <a:endParaRPr lang="en-US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latin typeface="Trebuchet MS"/>
                <a:ea typeface="Calibri"/>
                <a:cs typeface="Times New Roman"/>
              </a:rPr>
              <a:t>Transition Meetings</a:t>
            </a:r>
            <a:endParaRPr lang="en-US">
              <a:latin typeface="Trebuchet MS"/>
              <a:ea typeface="Calibri"/>
              <a:cs typeface="Calibri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ea typeface="Calibri"/>
                <a:cs typeface="Times New Roman"/>
              </a:rPr>
              <a:t>Literacy Consultation Meetings</a:t>
            </a:r>
            <a:endParaRPr lang="en-US">
              <a:solidFill>
                <a:srgbClr val="000000"/>
              </a:solidFill>
              <a:latin typeface="Trebuchet MS"/>
              <a:ea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3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116F-A0ED-2C08-983F-802ABF53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Targeted SUPPORT FOR PUPILS –Additional support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F0A2B-CE8E-4F09-9424-E51B3DC3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>
                <a:latin typeface="Trebuchet MS"/>
                <a:cs typeface="Times New Roman"/>
              </a:rPr>
              <a:t>Alternative Assessment Arrangements (AAA)</a:t>
            </a:r>
            <a:endParaRPr lang="en-US">
              <a:latin typeface="Trebuchet MS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cs typeface="Times New Roman"/>
              </a:rPr>
              <a:t>Classroom assessments</a:t>
            </a:r>
            <a:endParaRPr lang="en-US">
              <a:solidFill>
                <a:srgbClr val="000000"/>
              </a:solidFill>
              <a:latin typeface="Trebuchet MS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cs typeface="Times New Roman"/>
              </a:rPr>
              <a:t>Unit Assessments</a:t>
            </a:r>
            <a:endParaRPr lang="en-US">
              <a:solidFill>
                <a:srgbClr val="000000"/>
              </a:solidFill>
              <a:latin typeface="Trebuchet MS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latin typeface="Trebuchet MS"/>
                <a:cs typeface="Times New Roman"/>
              </a:rPr>
              <a:t>Prelims</a:t>
            </a:r>
            <a:endParaRPr lang="en-US">
              <a:latin typeface="Trebuchet MS"/>
            </a:endParaRPr>
          </a:p>
          <a:p>
            <a:pPr marL="520700" lvl="1">
              <a:buClr>
                <a:srgbClr val="F9B639"/>
              </a:buClr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rebuchet MS"/>
                <a:cs typeface="Times New Roman"/>
              </a:rPr>
              <a:t>SQA exams – April/May 2025</a:t>
            </a:r>
            <a:endParaRPr lang="en-US">
              <a:solidFill>
                <a:srgbClr val="000000"/>
              </a:solidFill>
              <a:latin typeface="Trebuchet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2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C684-1B34-E91A-C809-54694C85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14" y="1080170"/>
            <a:ext cx="7239000" cy="1143000"/>
          </a:xfrm>
        </p:spPr>
        <p:txBody>
          <a:bodyPr>
            <a:noAutofit/>
          </a:bodyPr>
          <a:lstStyle/>
          <a:p>
            <a:r>
              <a:rPr lang="en-US" sz="3200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Universal and targeted support for pupils – supporting student achievement</a:t>
            </a:r>
            <a:endParaRPr lang="en-US" sz="3200"/>
          </a:p>
        </p:txBody>
      </p:sp>
      <p:pic>
        <p:nvPicPr>
          <p:cNvPr id="3" name="Content Placeholder 2" descr="A close-up of a seedling&#10;&#10;Description automatically generated">
            <a:extLst>
              <a:ext uri="{FF2B5EF4-FFF2-40B4-BE49-F238E27FC236}">
                <a16:creationId xmlns:a16="http://schemas.microsoft.com/office/drawing/2014/main" id="{07A1799C-460B-B96D-4CD6-EB4A48F5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" y="2191176"/>
            <a:ext cx="9079230" cy="4674870"/>
          </a:xfrm>
        </p:spPr>
      </p:pic>
    </p:spTree>
    <p:extLst>
      <p:ext uri="{BB962C8B-B14F-4D97-AF65-F5344CB8AC3E}">
        <p14:creationId xmlns:p14="http://schemas.microsoft.com/office/powerpoint/2010/main" val="4140889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llage of a person writing on a desk&#10;&#10;Description automatically generated">
            <a:extLst>
              <a:ext uri="{FF2B5EF4-FFF2-40B4-BE49-F238E27FC236}">
                <a16:creationId xmlns:a16="http://schemas.microsoft.com/office/drawing/2014/main" id="{2606B037-F813-E25A-F459-88A54A58C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" y="819576"/>
            <a:ext cx="9067800" cy="6035040"/>
          </a:xfrm>
        </p:spPr>
      </p:pic>
    </p:spTree>
    <p:extLst>
      <p:ext uri="{BB962C8B-B14F-4D97-AF65-F5344CB8AC3E}">
        <p14:creationId xmlns:p14="http://schemas.microsoft.com/office/powerpoint/2010/main" val="962416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eading a book&#10;&#10;Description automatically generated">
            <a:extLst>
              <a:ext uri="{FF2B5EF4-FFF2-40B4-BE49-F238E27FC236}">
                <a16:creationId xmlns:a16="http://schemas.microsoft.com/office/drawing/2014/main" id="{B2AF6418-1B6D-6D7F-F1BA-14292890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788670"/>
            <a:ext cx="913638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6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FD598-F196-672D-8065-08CC9599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800100"/>
            <a:ext cx="913638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2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735D9-1EDE-7EC2-5C2A-23BD54B2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7" y="781440"/>
            <a:ext cx="9151775" cy="60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4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99E7923-455C-5B3F-8D26-87D6EE95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800100"/>
            <a:ext cx="913638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93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eggs with text&#10;&#10;Description automatically generated">
            <a:extLst>
              <a:ext uri="{FF2B5EF4-FFF2-40B4-BE49-F238E27FC236}">
                <a16:creationId xmlns:a16="http://schemas.microsoft.com/office/drawing/2014/main" id="{E9583C34-C49B-BC16-741A-3E86A8BE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88670"/>
            <a:ext cx="910209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51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Clydeview</a:t>
            </a:r>
            <a:r>
              <a:rPr lang="en-GB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SQA – What it all means</a:t>
            </a:r>
          </a:p>
        </p:txBody>
      </p:sp>
    </p:spTree>
    <p:extLst>
      <p:ext uri="{BB962C8B-B14F-4D97-AF65-F5344CB8AC3E}">
        <p14:creationId xmlns:p14="http://schemas.microsoft.com/office/powerpoint/2010/main" val="24797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ist&#10;&#10;Description automatically generated">
            <a:extLst>
              <a:ext uri="{FF2B5EF4-FFF2-40B4-BE49-F238E27FC236}">
                <a16:creationId xmlns:a16="http://schemas.microsoft.com/office/drawing/2014/main" id="{E50828BF-68A3-E256-BE34-54E967E1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4" y="844940"/>
            <a:ext cx="8944155" cy="47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3F5D-DF58-032C-EC42-2C5A3691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hite text with a train on it&#10;&#10;Description automatically generated">
            <a:extLst>
              <a:ext uri="{FF2B5EF4-FFF2-40B4-BE49-F238E27FC236}">
                <a16:creationId xmlns:a16="http://schemas.microsoft.com/office/drawing/2014/main" id="{5332ECDD-8884-CC97-8F9A-433B18630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41" y="2444"/>
            <a:ext cx="9143999" cy="6689910"/>
          </a:xfrm>
        </p:spPr>
      </p:pic>
    </p:spTree>
    <p:extLst>
      <p:ext uri="{BB962C8B-B14F-4D97-AF65-F5344CB8AC3E}">
        <p14:creationId xmlns:p14="http://schemas.microsoft.com/office/powerpoint/2010/main" val="2153758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 rot="10800000" flipV="1">
            <a:off x="1485900" y="1732539"/>
            <a:ext cx="6172200" cy="402073"/>
          </a:xfrm>
        </p:spPr>
        <p:txBody>
          <a:bodyPr>
            <a:noAutofit/>
          </a:bodyPr>
          <a:lstStyle/>
          <a:p>
            <a:pPr algn="l"/>
            <a:r>
              <a:rPr lang="en-GB" sz="2100" b="1">
                <a:solidFill>
                  <a:schemeClr val="bg1"/>
                </a:solidFill>
              </a:rPr>
              <a:t>SQA website: </a:t>
            </a:r>
            <a:r>
              <a:rPr lang="en-GB" sz="2100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www.sqa.org.uk/47904.html</a:t>
            </a:r>
            <a:r>
              <a:rPr lang="en-GB" sz="2100" b="1">
                <a:solidFill>
                  <a:schemeClr val="bg1"/>
                </a:solidFill>
              </a:rPr>
              <a:t> for Subject Specific assessment information: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0133" y="2358962"/>
            <a:ext cx="625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Font typeface="Wingdings" panose="05000000000000000000" pitchFamily="2" charset="2"/>
              <a:buChar char="Ø"/>
              <a:defRPr/>
            </a:pPr>
            <a:endParaRPr lang="en-GB" sz="1800" b="1">
              <a:solidFill>
                <a:srgbClr val="FF0000"/>
              </a:solidFill>
              <a:latin typeface="Calibri"/>
            </a:endParaRPr>
          </a:p>
          <a:p>
            <a:pPr defTabSz="342900">
              <a:buFont typeface="Wingdings" panose="05000000000000000000" pitchFamily="2" charset="2"/>
              <a:buChar char="Ø"/>
              <a:defRPr/>
            </a:pPr>
            <a:endParaRPr lang="en-GB" sz="1800" b="1">
              <a:solidFill>
                <a:prstClr val="white"/>
              </a:solidFill>
              <a:latin typeface="Calibri"/>
            </a:endParaRPr>
          </a:p>
          <a:p>
            <a:pPr defTabSz="342900">
              <a:defRPr/>
            </a:pPr>
            <a:r>
              <a:rPr lang="en-GB" sz="1800" b="1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5902" y="4605587"/>
            <a:ext cx="490888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1650" u="sng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247FC-09F6-4C75-8344-4B3B3D3B7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882" y="2358960"/>
            <a:ext cx="6172199" cy="20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85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627" y="1864188"/>
            <a:ext cx="6313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43488" algn="l"/>
              </a:tabLst>
              <a:defRPr/>
            </a:pPr>
            <a:r>
              <a:rPr lang="en-US" sz="2700" b="1" kern="0">
                <a:solidFill>
                  <a:srgbClr val="FFFFFF"/>
                </a:solidFill>
                <a:latin typeface="Calibri"/>
              </a:rPr>
              <a:t>Study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1625" y="2490123"/>
            <a:ext cx="474146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50" kern="0">
                <a:solidFill>
                  <a:prstClr val="white"/>
                </a:solidFill>
                <a:latin typeface="Arial"/>
              </a:rPr>
              <a:t>SQA has study tools that are free for your child to use:</a:t>
            </a:r>
          </a:p>
          <a:p>
            <a:pPr defTabSz="68578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1650" kern="0">
              <a:solidFill>
                <a:prstClr val="white"/>
              </a:solidFill>
              <a:latin typeface="Arial"/>
            </a:endParaRPr>
          </a:p>
          <a:p>
            <a:pPr marL="600068" lvl="1" indent="-257168" defTabSz="68578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1650" kern="0">
                <a:solidFill>
                  <a:prstClr val="white"/>
                </a:solidFill>
                <a:latin typeface="Arial"/>
              </a:rPr>
              <a:t>Past papers</a:t>
            </a:r>
          </a:p>
          <a:p>
            <a:pPr marL="600068" lvl="1" indent="-257168" defTabSz="68578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1650" kern="0">
                <a:solidFill>
                  <a:prstClr val="white"/>
                </a:solidFill>
                <a:latin typeface="Arial"/>
              </a:rPr>
              <a:t>Study planner and timetable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1625" y="4479591"/>
            <a:ext cx="53855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50" kern="0">
                <a:solidFill>
                  <a:prstClr val="white"/>
                </a:solidFill>
                <a:latin typeface="Arial"/>
              </a:rPr>
              <a:t>They can visit </a:t>
            </a:r>
            <a:r>
              <a:rPr lang="en-GB" sz="1650" u="sng" kern="0">
                <a:solidFill>
                  <a:prstClr val="white"/>
                </a:solidFill>
                <a:latin typeface="Arial"/>
              </a:rPr>
              <a:t>www.sqa.org.uk/learners</a:t>
            </a:r>
            <a:r>
              <a:rPr lang="en-GB" sz="1650" kern="0">
                <a:solidFill>
                  <a:prstClr val="white"/>
                </a:solidFill>
                <a:latin typeface="Arial"/>
              </a:rPr>
              <a:t> for more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05681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C6ED-6EAE-C4A5-F102-45900075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73" y="34842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S4: the successful Approach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C1E5F-DA57-A5F7-4048-06025AFE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7386"/>
            <a:ext cx="7239000" cy="483835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Attendance and timekeeping</a:t>
            </a:r>
          </a:p>
          <a:p>
            <a:r>
              <a:rPr lang="en-US" dirty="0"/>
              <a:t>Uniform</a:t>
            </a:r>
          </a:p>
          <a:p>
            <a:r>
              <a:rPr lang="en-US" dirty="0"/>
              <a:t>Ambition, Determination and Commitment</a:t>
            </a:r>
          </a:p>
          <a:p>
            <a:r>
              <a:rPr lang="en-US" dirty="0"/>
              <a:t>Home Learning</a:t>
            </a:r>
          </a:p>
          <a:p>
            <a:r>
              <a:rPr lang="en-US" dirty="0"/>
              <a:t>Study Skills and Planning</a:t>
            </a:r>
          </a:p>
          <a:p>
            <a:r>
              <a:rPr lang="en-US" dirty="0"/>
              <a:t>Approach to assessments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FD4B-A812-4FC8-48FA-94423081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S4: The Supports available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9091-AEE3-D896-EF20-C0E3F575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 dirty="0"/>
              <a:t>Class Teachers</a:t>
            </a:r>
          </a:p>
          <a:p>
            <a:r>
              <a:rPr lang="en-US" dirty="0"/>
              <a:t>Principal Teachers</a:t>
            </a:r>
          </a:p>
          <a:p>
            <a:r>
              <a:rPr lang="en-US" dirty="0"/>
              <a:t>Guidance Teachers</a:t>
            </a:r>
          </a:p>
          <a:p>
            <a:r>
              <a:rPr lang="en-US" dirty="0"/>
              <a:t>Support for Learning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PT Supporting Student Achievement</a:t>
            </a:r>
            <a:endParaRPr lang="en-US" dirty="0"/>
          </a:p>
          <a:p>
            <a:r>
              <a:rPr lang="en-US" dirty="0"/>
              <a:t>Year Head</a:t>
            </a:r>
          </a:p>
          <a:p>
            <a:r>
              <a:rPr lang="en-US" dirty="0"/>
              <a:t>DYW Coordinator</a:t>
            </a:r>
          </a:p>
          <a:p>
            <a:r>
              <a:rPr lang="en-US" dirty="0"/>
              <a:t>Careers Advisors</a:t>
            </a:r>
          </a:p>
          <a:p>
            <a:r>
              <a:rPr lang="en-US" dirty="0"/>
              <a:t>Mentors</a:t>
            </a:r>
          </a:p>
          <a:p>
            <a:r>
              <a:rPr lang="en-US" dirty="0"/>
              <a:t>Parental Engagement</a:t>
            </a:r>
          </a:p>
        </p:txBody>
      </p:sp>
    </p:spTree>
    <p:extLst>
      <p:ext uri="{BB962C8B-B14F-4D97-AF65-F5344CB8AC3E}">
        <p14:creationId xmlns:p14="http://schemas.microsoft.com/office/powerpoint/2010/main" val="3633407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Every National Subject is equal</a:t>
            </a:r>
          </a:p>
          <a:p>
            <a:r>
              <a:rPr lang="en-US"/>
              <a:t> Subjects are open to all students </a:t>
            </a:r>
          </a:p>
          <a:p>
            <a:r>
              <a:rPr lang="en-US"/>
              <a:t> College takes place in core time – Wed pm</a:t>
            </a:r>
          </a:p>
          <a:p>
            <a:r>
              <a:rPr lang="en-US"/>
              <a:t> Choose subjects that you will do well in</a:t>
            </a:r>
          </a:p>
          <a:p>
            <a:r>
              <a:rPr lang="en-US"/>
              <a:t> Choose subjects which are right for your   pathway</a:t>
            </a:r>
          </a:p>
          <a:p>
            <a:r>
              <a:rPr lang="en-US"/>
              <a:t> Consider a broad range of subjects as you may change your mind about your pathway</a:t>
            </a:r>
          </a:p>
          <a:p>
            <a:r>
              <a:rPr lang="en-US"/>
              <a:t> Write down any subject choice that you would like, but doesn’t allow on the form</a:t>
            </a:r>
          </a:p>
        </p:txBody>
      </p:sp>
    </p:spTree>
    <p:extLst>
      <p:ext uri="{BB962C8B-B14F-4D97-AF65-F5344CB8AC3E}">
        <p14:creationId xmlns:p14="http://schemas.microsoft.com/office/powerpoint/2010/main" val="358450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38" y="976793"/>
            <a:ext cx="7239000" cy="1143000"/>
          </a:xfrm>
        </p:spPr>
        <p:txBody>
          <a:bodyPr/>
          <a:lstStyle/>
          <a:p>
            <a:r>
              <a:rPr lang="en-GB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en-GB"/>
              <a:t>Reports have been issued.  Check websites etc. regarding requirements if known career pathway.</a:t>
            </a:r>
          </a:p>
          <a:p>
            <a:r>
              <a:rPr lang="en-GB"/>
              <a:t>Option interviews will take place with Guidance Teacher – calls can be made so that you are able to join the conversation. They begin 24 February.</a:t>
            </a:r>
          </a:p>
          <a:p>
            <a:r>
              <a:rPr lang="en-GB"/>
              <a:t>Form and subject booklet will be available on the school website.</a:t>
            </a:r>
          </a:p>
          <a:p>
            <a:r>
              <a:rPr lang="en-GB"/>
              <a:t>Choices will be recorded by the Guidance Teacher.  An option form may be submitted.</a:t>
            </a:r>
          </a:p>
        </p:txBody>
      </p:sp>
    </p:spTree>
    <p:extLst>
      <p:ext uri="{BB962C8B-B14F-4D97-AF65-F5344CB8AC3E}">
        <p14:creationId xmlns:p14="http://schemas.microsoft.com/office/powerpoint/2010/main" val="426756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255-3C7F-4E0D-7CDC-E3D8F902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500">
                  <a:solidFill>
                    <a:srgbClr val="874296">
                      <a:shade val="20000"/>
                      <a:satMod val="120000"/>
                    </a:srgbClr>
                  </a:solidFill>
                </a:ln>
              </a:rPr>
              <a:t>S3 Reports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98E8-05E0-45B2-0F59-002F3366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All pupils have a paper copy of their report</a:t>
            </a:r>
          </a:p>
          <a:p>
            <a:r>
              <a:rPr lang="en-US"/>
              <a:t>Work in PSE ahead of Pathways Interview</a:t>
            </a:r>
          </a:p>
          <a:p>
            <a:r>
              <a:rPr lang="en-US"/>
              <a:t>Looking at levels achieved so far</a:t>
            </a:r>
          </a:p>
          <a:p>
            <a:r>
              <a:rPr lang="en-US"/>
              <a:t>Another tracking period due in April</a:t>
            </a:r>
          </a:p>
          <a:p>
            <a:r>
              <a:rPr lang="en-US" err="1"/>
              <a:t>Behaviour</a:t>
            </a:r>
            <a:r>
              <a:rPr lang="en-US"/>
              <a:t> Effort and Homework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D65D4DE-15B2-B61C-809A-A59B6F078006}"/>
              </a:ext>
            </a:extLst>
          </p:cNvPr>
          <p:cNvSpPr/>
          <p:nvPr/>
        </p:nvSpPr>
        <p:spPr>
          <a:xfrm>
            <a:off x="1356036" y="1799353"/>
            <a:ext cx="579919" cy="56889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125" b="1">
                <a:solidFill>
                  <a:schemeClr val="tx1"/>
                </a:solidFill>
                <a:latin typeface="Calibri" panose="020F0502020204030204"/>
              </a:rPr>
              <a:t>1A/1B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A48459-CBA8-6DDA-94AD-8CF002641A26}"/>
              </a:ext>
            </a:extLst>
          </p:cNvPr>
          <p:cNvSpPr/>
          <p:nvPr/>
        </p:nvSpPr>
        <p:spPr>
          <a:xfrm>
            <a:off x="2849742" y="3147276"/>
            <a:ext cx="728728" cy="72872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00B05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500" b="1">
                <a:solidFill>
                  <a:schemeClr val="tx1"/>
                </a:solidFill>
                <a:latin typeface="Calibri" panose="020F0502020204030204"/>
              </a:rPr>
              <a:t>2A/ 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9070C1-0E58-88A4-1194-A8412CDB5658}"/>
              </a:ext>
            </a:extLst>
          </p:cNvPr>
          <p:cNvSpPr/>
          <p:nvPr/>
        </p:nvSpPr>
        <p:spPr>
          <a:xfrm flipH="1">
            <a:off x="154497" y="4021309"/>
            <a:ext cx="683948" cy="6579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00B05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500" b="1">
                <a:solidFill>
                  <a:schemeClr val="tx1"/>
                </a:solidFill>
                <a:latin typeface="Calibri" panose="020F0502020204030204"/>
              </a:rPr>
              <a:t>2B/3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4F1D92-897D-17B5-7FDD-C4AF3DCB81B5}"/>
              </a:ext>
            </a:extLst>
          </p:cNvPr>
          <p:cNvSpPr/>
          <p:nvPr/>
        </p:nvSpPr>
        <p:spPr>
          <a:xfrm>
            <a:off x="2042996" y="4802524"/>
            <a:ext cx="732773" cy="7067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7030A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b="1">
                <a:solidFill>
                  <a:schemeClr val="tx1"/>
                </a:solidFill>
                <a:latin typeface="Calibri" panose="020F0502020204030204"/>
              </a:rPr>
              <a:t>2B-3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6E59DA-32DF-53CA-C984-8EDEE67DCDA9}"/>
              </a:ext>
            </a:extLst>
          </p:cNvPr>
          <p:cNvSpPr/>
          <p:nvPr/>
        </p:nvSpPr>
        <p:spPr>
          <a:xfrm>
            <a:off x="4232962" y="4800456"/>
            <a:ext cx="741432" cy="69813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7030A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b="1">
                <a:solidFill>
                  <a:schemeClr val="tx1"/>
                </a:solidFill>
                <a:latin typeface="Calibri" panose="020F0502020204030204"/>
              </a:rPr>
              <a:t>3-3B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E6352D-E6D6-8A44-E2E9-A7CF81BA35A3}"/>
              </a:ext>
            </a:extLst>
          </p:cNvPr>
          <p:cNvSpPr/>
          <p:nvPr/>
        </p:nvSpPr>
        <p:spPr>
          <a:xfrm>
            <a:off x="6493525" y="4674765"/>
            <a:ext cx="847768" cy="81313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7030A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b="1">
                <a:solidFill>
                  <a:schemeClr val="tx1"/>
                </a:solidFill>
                <a:latin typeface="Calibri" panose="020F0502020204030204"/>
              </a:rPr>
              <a:t>3A- 4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BDC05-2A07-2E2B-316B-6401880E22E8}"/>
              </a:ext>
            </a:extLst>
          </p:cNvPr>
          <p:cNvSpPr txBox="1"/>
          <p:nvPr/>
        </p:nvSpPr>
        <p:spPr>
          <a:xfrm>
            <a:off x="929140" y="876256"/>
            <a:ext cx="6232985" cy="3924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defTabSz="514350">
              <a:defRPr/>
            </a:pPr>
            <a:r>
              <a:rPr lang="en-GB" sz="2100">
                <a:solidFill>
                  <a:prstClr val="black"/>
                </a:solidFill>
                <a:latin typeface="Calibri" panose="020F0502020204030204"/>
              </a:rPr>
              <a:t>BGE Progression Framework to N4 and N5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5FD106-08A5-2A62-A5E3-38B7ED840C11}"/>
              </a:ext>
            </a:extLst>
          </p:cNvPr>
          <p:cNvSpPr/>
          <p:nvPr/>
        </p:nvSpPr>
        <p:spPr>
          <a:xfrm>
            <a:off x="2999352" y="1797789"/>
            <a:ext cx="579118" cy="57911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350" b="1">
                <a:solidFill>
                  <a:schemeClr val="tx1"/>
                </a:solidFill>
                <a:latin typeface="Calibri" panose="020F0502020204030204"/>
              </a:rPr>
              <a:t>1A-2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7CF54A-B1FB-6764-E322-E428480F7F36}"/>
              </a:ext>
            </a:extLst>
          </p:cNvPr>
          <p:cNvSpPr/>
          <p:nvPr/>
        </p:nvSpPr>
        <p:spPr>
          <a:xfrm>
            <a:off x="6997200" y="2364680"/>
            <a:ext cx="667129" cy="66712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125" b="1">
                <a:solidFill>
                  <a:schemeClr val="tx1"/>
                </a:solidFill>
                <a:latin typeface="Calibri" panose="020F0502020204030204"/>
              </a:rPr>
              <a:t>2/2A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F7F2C6-6B43-CDEF-52E7-D23250DC6313}"/>
              </a:ext>
            </a:extLst>
          </p:cNvPr>
          <p:cNvSpPr txBox="1"/>
          <p:nvPr/>
        </p:nvSpPr>
        <p:spPr>
          <a:xfrm>
            <a:off x="835816" y="1955968"/>
            <a:ext cx="6355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14350">
              <a:defRPr/>
            </a:pPr>
            <a:r>
              <a:rPr lang="en-GB" sz="2400" b="1">
                <a:solidFill>
                  <a:srgbClr val="FF0000"/>
                </a:solidFill>
                <a:latin typeface="Calibri" panose="020F0502020204030204"/>
              </a:rPr>
              <a:t>S1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0F05FA-1F3C-AD72-0CE0-CF59ED4130CE}"/>
              </a:ext>
            </a:extLst>
          </p:cNvPr>
          <p:cNvSpPr txBox="1"/>
          <p:nvPr/>
        </p:nvSpPr>
        <p:spPr>
          <a:xfrm>
            <a:off x="6327639" y="6194198"/>
            <a:ext cx="1345708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514350">
              <a:defRPr/>
            </a:pPr>
            <a:r>
              <a:rPr lang="en-GB" sz="2100" b="1">
                <a:solidFill>
                  <a:srgbClr val="7030A0"/>
                </a:solidFill>
                <a:latin typeface="Calibri" panose="020F0502020204030204"/>
              </a:rPr>
              <a:t>End of S3</a:t>
            </a:r>
            <a:endParaRPr lang="en-GB" sz="1500" b="1">
              <a:solidFill>
                <a:srgbClr val="7030A0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715CC54-225E-A28C-2A8D-63532936DC9B}"/>
              </a:ext>
            </a:extLst>
          </p:cNvPr>
          <p:cNvSpPr/>
          <p:nvPr/>
        </p:nvSpPr>
        <p:spPr>
          <a:xfrm>
            <a:off x="4890098" y="1844763"/>
            <a:ext cx="568250" cy="56825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1125" b="1">
                <a:solidFill>
                  <a:schemeClr val="tx1"/>
                </a:solidFill>
                <a:latin typeface="Calibri" panose="020F0502020204030204"/>
              </a:rPr>
              <a:t>2/2A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CC865EA-6E50-D040-0DFC-A56703F05A23}"/>
              </a:ext>
            </a:extLst>
          </p:cNvPr>
          <p:cNvSpPr/>
          <p:nvPr/>
        </p:nvSpPr>
        <p:spPr>
          <a:xfrm>
            <a:off x="5451973" y="3149060"/>
            <a:ext cx="733820" cy="74248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00B050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r>
              <a:rPr lang="en-US" sz="2100" b="1">
                <a:solidFill>
                  <a:schemeClr val="tx1"/>
                </a:solidFill>
                <a:latin typeface="Calibri" panose="020F0502020204030204"/>
              </a:rPr>
              <a:t>2A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A0F05FA-1F3C-AD72-0CE0-CF59ED4130CE}"/>
              </a:ext>
            </a:extLst>
          </p:cNvPr>
          <p:cNvSpPr txBox="1"/>
          <p:nvPr/>
        </p:nvSpPr>
        <p:spPr>
          <a:xfrm>
            <a:off x="6748616" y="3442651"/>
            <a:ext cx="24858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GB" sz="1013" b="1">
                <a:solidFill>
                  <a:srgbClr val="00B050"/>
                </a:solidFill>
                <a:latin typeface="Calibri" panose="020F0502020204030204"/>
              </a:rPr>
              <a:t>S2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FA06B-E689-B90B-8B67-B23998393342}"/>
              </a:ext>
            </a:extLst>
          </p:cNvPr>
          <p:cNvSpPr txBox="1"/>
          <p:nvPr/>
        </p:nvSpPr>
        <p:spPr>
          <a:xfrm>
            <a:off x="3717347" y="2938029"/>
            <a:ext cx="13248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B050"/>
                </a:solidFill>
              </a:rPr>
              <a:t>S2</a:t>
            </a:r>
          </a:p>
          <a:p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7FFDF-0682-EDF3-DD40-735D9EABC1D5}"/>
              </a:ext>
            </a:extLst>
          </p:cNvPr>
          <p:cNvSpPr txBox="1"/>
          <p:nvPr/>
        </p:nvSpPr>
        <p:spPr>
          <a:xfrm>
            <a:off x="1049273" y="4968621"/>
            <a:ext cx="8435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7030A0"/>
                </a:solidFill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4700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Senior phase </a:t>
            </a:r>
            <a:br>
              <a:rPr lang="en-GB"/>
            </a:br>
            <a:r>
              <a:rPr lang="en-GB"/>
              <a:t>S4 Curriculum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  <a:p>
            <a:r>
              <a:rPr lang="en-GB"/>
              <a:t> All courses will build on prior learning from Broad General Education (BGE)</a:t>
            </a:r>
            <a:br>
              <a:rPr lang="en-GB"/>
            </a:br>
            <a:endParaRPr lang="en-GB"/>
          </a:p>
          <a:p>
            <a:r>
              <a:rPr lang="en-GB"/>
              <a:t> English and Maths compulsory – 4 periods each</a:t>
            </a:r>
            <a:br>
              <a:rPr lang="en-GB"/>
            </a:br>
            <a:endParaRPr lang="en-GB"/>
          </a:p>
          <a:p>
            <a:r>
              <a:rPr lang="en-GB"/>
              <a:t> Health &amp; Well-being - </a:t>
            </a:r>
            <a:r>
              <a:rPr lang="en-GB" err="1"/>
              <a:t>Reg</a:t>
            </a:r>
            <a:r>
              <a:rPr lang="en-GB"/>
              <a:t>, PSE, PE &amp; RME</a:t>
            </a:r>
            <a:br>
              <a:rPr lang="en-GB"/>
            </a:br>
            <a:endParaRPr lang="en-GB"/>
          </a:p>
          <a:p>
            <a:r>
              <a:rPr lang="en-GB"/>
              <a:t> Choice of four subjects – 5 periods each</a:t>
            </a:r>
          </a:p>
        </p:txBody>
      </p:sp>
    </p:spTree>
    <p:extLst>
      <p:ext uri="{BB962C8B-B14F-4D97-AF65-F5344CB8AC3E}">
        <p14:creationId xmlns:p14="http://schemas.microsoft.com/office/powerpoint/2010/main" val="306739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Progression in 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S3</a:t>
            </a:r>
          </a:p>
          <a:p>
            <a:r>
              <a:rPr lang="en-GB" dirty="0" smtClean="0"/>
              <a:t>February 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487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1131</Words>
  <Application>Microsoft Office PowerPoint</Application>
  <PresentationFormat>On-screen Show (4:3)</PresentationFormat>
  <Paragraphs>217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Trebuchet MS</vt:lpstr>
      <vt:lpstr>Wingdings</vt:lpstr>
      <vt:lpstr>Wingdings 2</vt:lpstr>
      <vt:lpstr>Opulent</vt:lpstr>
      <vt:lpstr>Opulent</vt:lpstr>
      <vt:lpstr>1_Office Theme</vt:lpstr>
      <vt:lpstr>Clydeview academy</vt:lpstr>
      <vt:lpstr>Values</vt:lpstr>
      <vt:lpstr>Tonight we will be looking at:</vt:lpstr>
      <vt:lpstr>S3:The journey so far</vt:lpstr>
      <vt:lpstr>PowerPoint Presentation</vt:lpstr>
      <vt:lpstr>S3 Reports</vt:lpstr>
      <vt:lpstr>PowerPoint Presentation</vt:lpstr>
      <vt:lpstr>Senior phase  S4 Curriculum Structure</vt:lpstr>
      <vt:lpstr>Progression in Mathematics</vt:lpstr>
      <vt:lpstr>What are the options?</vt:lpstr>
      <vt:lpstr>What’s the difference?</vt:lpstr>
      <vt:lpstr>Applications of mathematics</vt:lpstr>
      <vt:lpstr>mathematics</vt:lpstr>
      <vt:lpstr>Which one should I choose?</vt:lpstr>
      <vt:lpstr>What am I good at?</vt:lpstr>
      <vt:lpstr>What do I want to do when I leave?</vt:lpstr>
      <vt:lpstr>Which one is better?</vt:lpstr>
      <vt:lpstr>What levels?</vt:lpstr>
      <vt:lpstr>What’s the right level?</vt:lpstr>
      <vt:lpstr>PowerPoint Presentation</vt:lpstr>
      <vt:lpstr>The pathways interview</vt:lpstr>
      <vt:lpstr>DESTINATIONs</vt:lpstr>
      <vt:lpstr>SKILLS</vt:lpstr>
      <vt:lpstr>Skills Framework</vt:lpstr>
      <vt:lpstr>Pathways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THINK ABOUT</vt:lpstr>
      <vt:lpstr>What to avoid</vt:lpstr>
      <vt:lpstr>CAREER INFORMATION</vt:lpstr>
      <vt:lpstr>TARGETED SUPPORT FOR PUPILS –ADDITIONAL SUPPORT NEEDS</vt:lpstr>
      <vt:lpstr>Targeted SUPPORT FOR PUPILS –Additional support needs</vt:lpstr>
      <vt:lpstr>Universal and targeted support for pupils – supporting student 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Clydeview academy</vt:lpstr>
      <vt:lpstr>PowerPoint Presentation</vt:lpstr>
      <vt:lpstr>SQA website: www.sqa.org.uk/47904.html for Subject Specific assessment information:</vt:lpstr>
      <vt:lpstr>PowerPoint Presentation</vt:lpstr>
      <vt:lpstr>S4: the successful Approach</vt:lpstr>
      <vt:lpstr>S4: The Supports available</vt:lpstr>
      <vt:lpstr>KEY MESSAGES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Valerie Forsyth</cp:lastModifiedBy>
  <cp:revision>27</cp:revision>
  <cp:lastPrinted>2022-02-17T14:14:57Z</cp:lastPrinted>
  <dcterms:created xsi:type="dcterms:W3CDTF">2019-06-07T07:16:37Z</dcterms:created>
  <dcterms:modified xsi:type="dcterms:W3CDTF">2024-02-16T11:32:11Z</dcterms:modified>
</cp:coreProperties>
</file>