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163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14F4-85DE-42BE-8771-A2692687665A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F1F3-4101-4313-BCE0-611B765F4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4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D0F54-EEBB-48AB-8DE1-338BED7EEE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9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50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F1F3-4101-4313-BCE0-611B765F42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72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F1F3-4101-4313-BCE0-611B765F42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88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73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33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62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8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0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70400" y="1844824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64148" y="4869160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5" y="4657027"/>
            <a:ext cx="24002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7728181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83" y="-1"/>
            <a:ext cx="1332740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131" y="1"/>
            <a:ext cx="1633869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192" y="0"/>
            <a:ext cx="1539939" cy="90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30437" y="2348703"/>
            <a:ext cx="302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174684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908720"/>
            <a:ext cx="96520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2856"/>
            <a:ext cx="9652000" cy="4322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3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60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24744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36913"/>
            <a:ext cx="469392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2636913"/>
            <a:ext cx="469392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15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1061864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48880"/>
            <a:ext cx="469392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2348880"/>
            <a:ext cx="469392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69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90872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53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03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98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2150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9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96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00" y="900001"/>
            <a:ext cx="7552800" cy="2110050"/>
          </a:xfrm>
        </p:spPr>
        <p:txBody>
          <a:bodyPr/>
          <a:lstStyle>
            <a:lvl1pPr algn="l">
              <a:lnSpc>
                <a:spcPts val="7700"/>
              </a:lnSpc>
              <a:defRPr sz="7400" spc="-6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600" y="2993400"/>
            <a:ext cx="5601600" cy="175260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 spc="-6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6269"/>
            <a:ext cx="2112000" cy="83586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 noChangeAspect="1"/>
          </p:cNvSpPr>
          <p:nvPr>
            <p:ph type="pic" sz="quarter" idx="10" hasCustomPrompt="1"/>
          </p:nvPr>
        </p:nvSpPr>
        <p:spPr>
          <a:xfrm rot="21300000">
            <a:off x="6788645" y="3214745"/>
            <a:ext cx="4778323" cy="3809651"/>
          </a:xfrm>
          <a:noFill/>
        </p:spPr>
        <p:txBody>
          <a:bodyPr tIns="118800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image or delete</a:t>
            </a:r>
          </a:p>
        </p:txBody>
      </p:sp>
    </p:spTree>
    <p:extLst>
      <p:ext uri="{BB962C8B-B14F-4D97-AF65-F5344CB8AC3E}">
        <p14:creationId xmlns:p14="http://schemas.microsoft.com/office/powerpoint/2010/main" val="878139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Pg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768" y="930320"/>
            <a:ext cx="1002083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68" y="2901600"/>
            <a:ext cx="10078433" cy="3225600"/>
          </a:xfrm>
        </p:spPr>
        <p:txBody>
          <a:bodyPr/>
          <a:lstStyle>
            <a:lvl1pPr marL="165100" indent="-165100">
              <a:spcBef>
                <a:spcPts val="1417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39738" indent="-179388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84768" y="2008188"/>
            <a:ext cx="10097633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6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1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68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06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4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7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8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E3E2A-E26B-472E-92DC-35B77419056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430-012F-46E5-BD15-E05C973F3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5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1" y="90872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2132856"/>
            <a:ext cx="9652000" cy="4322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b="25312"/>
          <a:stretch/>
        </p:blipFill>
        <p:spPr bwMode="auto">
          <a:xfrm>
            <a:off x="3215680" y="1"/>
            <a:ext cx="7655520" cy="7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 b="22921"/>
          <a:stretch/>
        </p:blipFill>
        <p:spPr bwMode="auto">
          <a:xfrm>
            <a:off x="12205" y="116633"/>
            <a:ext cx="214735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4" y="110344"/>
            <a:ext cx="76808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0" y="796753"/>
            <a:ext cx="108712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5C0F55-29BD-45BE-BD7B-B784DE9FD243}"/>
              </a:ext>
            </a:extLst>
          </p:cNvPr>
          <p:cNvSpPr txBox="1"/>
          <p:nvPr userDrawn="1"/>
        </p:nvSpPr>
        <p:spPr>
          <a:xfrm>
            <a:off x="10420410" y="5549278"/>
            <a:ext cx="2222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624929F-1F10-4F38-A121-885B63CCC0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"/>
          <a:stretch/>
        </p:blipFill>
        <p:spPr bwMode="auto">
          <a:xfrm>
            <a:off x="10955536" y="4641327"/>
            <a:ext cx="1152128" cy="9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Clydeview</a:t>
            </a:r>
            <a:r>
              <a:rPr lang="en-GB" dirty="0"/>
              <a:t>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0400" y="4850110"/>
            <a:ext cx="6819704" cy="1101248"/>
          </a:xfrm>
        </p:spPr>
        <p:txBody>
          <a:bodyPr/>
          <a:lstStyle/>
          <a:p>
            <a:r>
              <a:rPr lang="en-GB" dirty="0" smtClean="0"/>
              <a:t>Pathways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8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732" y="93008"/>
            <a:ext cx="7155347" cy="801272"/>
          </a:xfrm>
        </p:spPr>
        <p:txBody>
          <a:bodyPr/>
          <a:lstStyle/>
          <a:p>
            <a:pPr algn="ctr"/>
            <a:r>
              <a:rPr lang="en-GB" dirty="0" smtClean="0"/>
              <a:t>ENGLISH </a:t>
            </a:r>
            <a:r>
              <a:rPr lang="en-GB" dirty="0"/>
              <a:t>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3288" y="2131016"/>
            <a:ext cx="7704856" cy="43228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987316" y="797825"/>
            <a:ext cx="82009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1233" y="814053"/>
            <a:ext cx="1518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Course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25873" y="924022"/>
            <a:ext cx="2010112" cy="576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School College Partnerships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65901" y="801265"/>
            <a:ext cx="15868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03320" y="1489873"/>
            <a:ext cx="81113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Level 7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10909" y="2183233"/>
            <a:ext cx="81113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Level 6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22273" y="2902967"/>
            <a:ext cx="81113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Level 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06269" y="3622701"/>
            <a:ext cx="82713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Level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50468" y="1443092"/>
            <a:ext cx="99529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English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39258" y="2183233"/>
            <a:ext cx="97652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English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45931" y="2880402"/>
            <a:ext cx="97652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  <a:p>
            <a:pPr algn="ctr"/>
            <a:r>
              <a:rPr lang="en-GB" sz="1200" dirty="0"/>
              <a:t>National 5 English</a:t>
            </a:r>
          </a:p>
          <a:p>
            <a:pPr algn="ctr"/>
            <a:r>
              <a:rPr lang="en-GB" sz="1200" dirty="0"/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95466" y="3622701"/>
            <a:ext cx="102031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English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02433" y="2151443"/>
            <a:ext cx="1586832" cy="26275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English is a requirement for a wide range of courses at all different levels.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Check each individual course for specific entry requirements</a:t>
            </a: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6E5FF509-9384-4E51-99D9-A0B998D4373F}"/>
              </a:ext>
            </a:extLst>
          </p:cNvPr>
          <p:cNvSpPr/>
          <p:nvPr/>
        </p:nvSpPr>
        <p:spPr>
          <a:xfrm>
            <a:off x="4138965" y="2550139"/>
            <a:ext cx="106451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ESOL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DBDC5684-EF8B-4565-BF69-9A9629914240}"/>
              </a:ext>
            </a:extLst>
          </p:cNvPr>
          <p:cNvSpPr/>
          <p:nvPr/>
        </p:nvSpPr>
        <p:spPr>
          <a:xfrm>
            <a:off x="4177841" y="3622701"/>
            <a:ext cx="10076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ESOL</a:t>
            </a: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EDB73274-902C-429F-83A4-A2E6144B9596}"/>
              </a:ext>
            </a:extLst>
          </p:cNvPr>
          <p:cNvSpPr/>
          <p:nvPr/>
        </p:nvSpPr>
        <p:spPr>
          <a:xfrm>
            <a:off x="1995317" y="4310719"/>
            <a:ext cx="82713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Level 3</a:t>
            </a:r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8D980486-A07D-4C7F-BCE7-18770A941DA3}"/>
              </a:ext>
            </a:extLst>
          </p:cNvPr>
          <p:cNvSpPr/>
          <p:nvPr/>
        </p:nvSpPr>
        <p:spPr>
          <a:xfrm>
            <a:off x="3002139" y="4290924"/>
            <a:ext cx="102031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3 English</a:t>
            </a:r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0271B65A-24F4-473C-99D5-5927635941E2}"/>
              </a:ext>
            </a:extLst>
          </p:cNvPr>
          <p:cNvSpPr/>
          <p:nvPr/>
        </p:nvSpPr>
        <p:spPr>
          <a:xfrm>
            <a:off x="5268671" y="3570177"/>
            <a:ext cx="1127026" cy="868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Comm: Literature 1</a:t>
            </a:r>
          </a:p>
          <a:p>
            <a:pPr algn="ctr"/>
            <a:r>
              <a:rPr lang="en-GB" sz="1200" dirty="0"/>
              <a:t>Literacy: Scottish Studies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72623" y="320162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34" name="Rounded Rectangle 33"/>
          <p:cNvSpPr/>
          <p:nvPr/>
        </p:nvSpPr>
        <p:spPr>
          <a:xfrm>
            <a:off x="764080" y="184789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751029" y="79782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134013" y="1145121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767174" y="534865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769056" y="610021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0" name="Rounded Rectangle 39"/>
          <p:cNvSpPr/>
          <p:nvPr/>
        </p:nvSpPr>
        <p:spPr>
          <a:xfrm>
            <a:off x="134013" y="5248604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4013" y="5131515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986068" y="5364845"/>
            <a:ext cx="963841" cy="559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43" name="Rounded Rectangle 42"/>
          <p:cNvSpPr/>
          <p:nvPr/>
        </p:nvSpPr>
        <p:spPr>
          <a:xfrm>
            <a:off x="1980483" y="6100219"/>
            <a:ext cx="977021" cy="584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2995466" y="5352807"/>
            <a:ext cx="1627178" cy="596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English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002139" y="6088932"/>
            <a:ext cx="1627178" cy="575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English</a:t>
            </a:r>
            <a:endParaRPr lang="en-GB" sz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8303395" y="1426487"/>
            <a:ext cx="1585870" cy="5649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011560" y="146078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030094" y="217997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Journalist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028812" y="344117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Copy Editor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028812" y="2820486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Librarian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028812" y="4104825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Paralegal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049751" y="476847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Public </a:t>
            </a:r>
            <a:r>
              <a:rPr lang="en-GB" sz="1600" dirty="0">
                <a:solidFill>
                  <a:schemeClr val="tx1"/>
                </a:solidFill>
              </a:rPr>
              <a:t>R</a:t>
            </a:r>
            <a:r>
              <a:rPr lang="en-GB" sz="1600" dirty="0" smtClean="0">
                <a:solidFill>
                  <a:schemeClr val="tx1"/>
                </a:solidFill>
              </a:rPr>
              <a:t>elations Officer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1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93101"/>
            <a:ext cx="7245754" cy="710952"/>
          </a:xfrm>
        </p:spPr>
        <p:txBody>
          <a:bodyPr/>
          <a:lstStyle/>
          <a:p>
            <a:pPr algn="ctr"/>
            <a:r>
              <a:rPr lang="en-GB" dirty="0"/>
              <a:t>GEOGRAPHY 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9749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908720"/>
            <a:ext cx="7239000" cy="10081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975889" y="73020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28903" y="766869"/>
            <a:ext cx="1167000" cy="573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1463" y="763632"/>
            <a:ext cx="1751699" cy="577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87271" y="770911"/>
            <a:ext cx="3299093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75889" y="1434168"/>
            <a:ext cx="1080120" cy="567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89749" y="211001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96013" y="279463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41668" y="1431570"/>
            <a:ext cx="116852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Geography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41668" y="2110013"/>
            <a:ext cx="116852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Geography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32636" y="2785889"/>
            <a:ext cx="11865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Geography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98723" y="2168800"/>
            <a:ext cx="2088231" cy="8054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BSc (Hons) Environmental Geography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Social Sciences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98007" y="3134419"/>
            <a:ext cx="2088947" cy="77247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Pathways to Social Sciences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02165" y="254257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802165" y="170373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783131" y="73020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185028" y="1288763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802165" y="496531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802165" y="57046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176054" y="4904922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84555" y="4415520"/>
            <a:ext cx="8664477" cy="89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060471" y="4977352"/>
            <a:ext cx="971436" cy="54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2054886" y="5712726"/>
            <a:ext cx="977021" cy="584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4" name="Rounded Rectangle 33"/>
          <p:cNvSpPr/>
          <p:nvPr/>
        </p:nvSpPr>
        <p:spPr>
          <a:xfrm>
            <a:off x="3219172" y="4965314"/>
            <a:ext cx="1167497" cy="601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Geography</a:t>
            </a:r>
            <a:endParaRPr lang="en-GB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3234471" y="5701439"/>
            <a:ext cx="1167497" cy="579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Geography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498722" y="147032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026626" y="146468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026626" y="215846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Geologist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026626" y="346115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Town Planner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026626" y="2792374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Surveyor - Building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026626" y="4111116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Countryside Ranger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026626" y="480519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Landscape Architect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9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847" y="125211"/>
            <a:ext cx="8139545" cy="58533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GRAPHIC COMMUNICATION 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1544" y="47667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9749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908720"/>
            <a:ext cx="7239000" cy="10081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26066" y="2000353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908004" y="68578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60868" y="690047"/>
            <a:ext cx="15744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96027" y="706834"/>
            <a:ext cx="1745801" cy="5529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69408" y="690047"/>
            <a:ext cx="2788716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08004" y="166270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75253" y="268697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76600" y="1678416"/>
            <a:ext cx="161942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Graphic Communication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68849" y="2693452"/>
            <a:ext cx="162717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Graphic Communication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25292" y="2073047"/>
            <a:ext cx="2140757" cy="12432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 Architecture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Quantity Surveying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Visual Communication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25291" y="3380270"/>
            <a:ext cx="2140757" cy="10231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Architecture &amp; Interior Design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NC Computer Games Design &amp; Animation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99137" y="333400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076600" y="3332055"/>
            <a:ext cx="162717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Graphic Communication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20688" y="295922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725011" y="167177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725011" y="68578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132432" y="1129965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720688" y="486477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757725" y="574716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140086" y="4869066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0086" y="4558442"/>
            <a:ext cx="9210391" cy="332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007821" y="4866172"/>
            <a:ext cx="971436" cy="54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1950686" y="5743103"/>
            <a:ext cx="977021" cy="584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3136123" y="4866391"/>
            <a:ext cx="1567655" cy="57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Graphic Communication</a:t>
            </a:r>
            <a:endParaRPr lang="en-GB" sz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3124997" y="5736615"/>
            <a:ext cx="1567655" cy="57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Technical Education</a:t>
            </a:r>
            <a:endParaRPr lang="en-GB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7025292" y="137467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511266" y="1398436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516508" y="201281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Design Engineer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528265" y="3334964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Technical </a:t>
            </a:r>
            <a:r>
              <a:rPr lang="en-GB" sz="1600" dirty="0" err="1" smtClean="0">
                <a:solidFill>
                  <a:schemeClr val="tx1"/>
                </a:solidFill>
              </a:rPr>
              <a:t>Surveryor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516508" y="2666694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Games Designer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28265" y="397248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</a:rPr>
              <a:t>Signwriter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528265" y="460999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Technical Surveyor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0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592" y="80434"/>
            <a:ext cx="8535259" cy="50251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HEALTH &amp; FOOD TECHNOLOGY 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589323" y="699502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003996" y="553772"/>
            <a:ext cx="1114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51957" y="553771"/>
            <a:ext cx="3079832" cy="564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65158" y="553771"/>
            <a:ext cx="1729935" cy="5504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697103" y="540944"/>
            <a:ext cx="3182233" cy="532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38140" y="128792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38140" y="197634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67305" y="1283023"/>
            <a:ext cx="1477224" cy="580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Practical Cake Craft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77404" y="1991823"/>
            <a:ext cx="1477224" cy="554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Practical Cookery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465158" y="1274737"/>
            <a:ext cx="1757812" cy="5696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FA Hospitality</a:t>
            </a:r>
          </a:p>
          <a:p>
            <a:pPr algn="ctr"/>
            <a:r>
              <a:rPr lang="en-GB" sz="1200" dirty="0"/>
              <a:t> (Level 4)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425576" y="2008584"/>
            <a:ext cx="1346791" cy="1448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Professional Cookery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NC Bakery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NQ Patisserie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7951" y="198813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772726" y="129417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767951" y="55569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767951" y="486113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176300" y="815346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770561" y="549968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176300" y="4706009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4867103" y="1281671"/>
            <a:ext cx="1464686" cy="555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Skills for Work Hospitality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858018" y="1986275"/>
            <a:ext cx="1477224" cy="580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</a:t>
            </a:r>
          </a:p>
          <a:p>
            <a:pPr algn="ctr"/>
            <a:r>
              <a:rPr lang="en-GB" sz="1200" dirty="0"/>
              <a:t>Barista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277404" y="2664952"/>
            <a:ext cx="1477224" cy="554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Practical Cookery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40086" y="4558442"/>
            <a:ext cx="9659358" cy="528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950631" y="4865299"/>
            <a:ext cx="982349" cy="579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1950632" y="5522310"/>
            <a:ext cx="977021" cy="584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40" name="Rounded Rectangle 39"/>
          <p:cNvSpPr/>
          <p:nvPr/>
        </p:nvSpPr>
        <p:spPr>
          <a:xfrm>
            <a:off x="3136123" y="4866391"/>
            <a:ext cx="1567655" cy="57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Hospitality</a:t>
            </a:r>
            <a:endParaRPr lang="en-GB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3131248" y="5546253"/>
            <a:ext cx="1567655" cy="57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Home Economics</a:t>
            </a:r>
            <a:endParaRPr lang="en-GB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8301073" y="1261363"/>
            <a:ext cx="1471294" cy="4977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023785" y="123153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019153" y="197420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Chef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017871" y="325728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Personal Trainer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017871" y="2621871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Laboratory Technician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017871" y="387167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Environmental Health Officer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002587" y="4491076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Catering Manager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504" y="59253"/>
            <a:ext cx="7224027" cy="702572"/>
          </a:xfrm>
        </p:spPr>
        <p:txBody>
          <a:bodyPr/>
          <a:lstStyle/>
          <a:p>
            <a:pPr algn="ctr"/>
            <a:r>
              <a:rPr lang="en-GB" dirty="0"/>
              <a:t>HISTORY 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1544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9503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6517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3082481" y="533054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178074" y="72368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44931" y="768413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60576" y="786708"/>
            <a:ext cx="2010112" cy="51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68134" y="70584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58091" y="141464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7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58091" y="21012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58091" y="284026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58091" y="349422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53557" y="1430644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History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441895" y="2099607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History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53557" y="2840261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History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453557" y="3492565"/>
            <a:ext cx="1365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History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53642" y="3340185"/>
            <a:ext cx="2068760" cy="11348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Pathway to Social Sciences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42672" y="2101297"/>
            <a:ext cx="2068760" cy="11348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 (Hons) History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Social Sciences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26397" y="273327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936669" y="176508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948384" y="70584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225969" y="938606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989115" y="491281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965662" y="5714507"/>
            <a:ext cx="1133467" cy="52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225969" y="4890349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40086" y="4813416"/>
            <a:ext cx="9172164" cy="42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285885" y="4916771"/>
            <a:ext cx="982349" cy="579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2285885" y="5714507"/>
            <a:ext cx="977021" cy="584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3444930" y="4936671"/>
            <a:ext cx="1376779" cy="552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History</a:t>
            </a:r>
            <a:endParaRPr lang="en-GB" sz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3444932" y="5704928"/>
            <a:ext cx="1368152" cy="548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History</a:t>
            </a:r>
            <a:endParaRPr lang="en-GB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7025292" y="137467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511266" y="1398436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505352" y="208112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</a:rPr>
              <a:t>Archeologist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505352" y="3414354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Archivist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05352" y="274474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Parliamentary Assistant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505352" y="406862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Museum Assistant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528900" y="4696554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Tour Guide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960576" y="2118430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</a:t>
            </a:r>
            <a:r>
              <a:rPr lang="en-GB" sz="1200" dirty="0" smtClean="0"/>
              <a:t>Politics in S6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3112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216" y="133346"/>
            <a:ext cx="7233984" cy="60965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MATHEMATICS 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0780" y="2115878"/>
            <a:ext cx="7704856" cy="43228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004687" y="612562"/>
            <a:ext cx="8027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82650" y="635758"/>
            <a:ext cx="1001670" cy="552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Course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74389" y="687852"/>
            <a:ext cx="1445972" cy="51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School College Partnerships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353864" y="626605"/>
            <a:ext cx="1656184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96061" y="1319210"/>
            <a:ext cx="81707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Level 7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04607" y="2362275"/>
            <a:ext cx="8170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Level 6</a:t>
            </a:r>
            <a:r>
              <a:rPr lang="en-GB" sz="1600" dirty="0"/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32806" y="3389115"/>
            <a:ext cx="817079" cy="579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Level 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18226" y="4071949"/>
            <a:ext cx="84364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Level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941902" y="1323854"/>
            <a:ext cx="1042417" cy="55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Maths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70906" y="2404692"/>
            <a:ext cx="1018361" cy="552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Maths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71196" y="3389115"/>
            <a:ext cx="1021016" cy="570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Maths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57496" y="4056726"/>
            <a:ext cx="1058549" cy="567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Maths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74389" y="1301900"/>
            <a:ext cx="1445972" cy="5627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FA Civil Engineering</a:t>
            </a:r>
          </a:p>
          <a:p>
            <a:pPr algn="ctr"/>
            <a:r>
              <a:rPr lang="en-GB" sz="1200" dirty="0"/>
              <a:t>FA Engineering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95916" y="1832144"/>
            <a:ext cx="1471294" cy="15334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Mmath (Hon) Mathematics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MA (Hons) Economics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BEng Mechanical Engineering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BEng Chemical Engineering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07151" y="3426612"/>
            <a:ext cx="1460059" cy="18750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Maths is a requirement for a wide range of courses at all different levels.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Check each individual course for specific entry requirements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070582" y="3405014"/>
            <a:ext cx="10108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Application of Maths</a:t>
            </a: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03402A41-AB54-4EC4-81A0-9CFCD546FDD8}"/>
              </a:ext>
            </a:extLst>
          </p:cNvPr>
          <p:cNvSpPr/>
          <p:nvPr/>
        </p:nvSpPr>
        <p:spPr>
          <a:xfrm>
            <a:off x="4064770" y="4056726"/>
            <a:ext cx="10108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Application of Maths</a:t>
            </a:r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5C52BD61-CC08-4B54-A975-19AE528CB661}"/>
              </a:ext>
            </a:extLst>
          </p:cNvPr>
          <p:cNvSpPr/>
          <p:nvPr/>
        </p:nvSpPr>
        <p:spPr>
          <a:xfrm>
            <a:off x="4045048" y="2421456"/>
            <a:ext cx="105030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Application of Maths</a:t>
            </a:r>
          </a:p>
        </p:txBody>
      </p:sp>
      <p:sp>
        <p:nvSpPr>
          <p:cNvPr id="36" name="Rounded Rectangle 25">
            <a:extLst>
              <a:ext uri="{FF2B5EF4-FFF2-40B4-BE49-F238E27FC236}">
                <a16:creationId xmlns:a16="http://schemas.microsoft.com/office/drawing/2014/main" id="{4453042B-B51A-4228-A1FF-2317089173AA}"/>
              </a:ext>
            </a:extLst>
          </p:cNvPr>
          <p:cNvSpPr/>
          <p:nvPr/>
        </p:nvSpPr>
        <p:spPr>
          <a:xfrm>
            <a:off x="5374724" y="3521056"/>
            <a:ext cx="921610" cy="1041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</a:t>
            </a:r>
            <a:r>
              <a:rPr lang="en-GB" sz="1200" dirty="0" smtClean="0"/>
              <a:t>Numeracy – </a:t>
            </a:r>
            <a:r>
              <a:rPr lang="en-GB" sz="1200" dirty="0" err="1" smtClean="0"/>
              <a:t>inc</a:t>
            </a:r>
            <a:r>
              <a:rPr lang="en-GB" sz="1200" dirty="0" smtClean="0"/>
              <a:t> in other classes</a:t>
            </a:r>
            <a:endParaRPr lang="en-GB" sz="12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0601796-DB5C-4458-AC96-1C718FB12585}"/>
              </a:ext>
            </a:extLst>
          </p:cNvPr>
          <p:cNvCxnSpPr>
            <a:stCxn id="36" idx="1"/>
            <a:endCxn id="36" idx="1"/>
          </p:cNvCxnSpPr>
          <p:nvPr/>
        </p:nvCxnSpPr>
        <p:spPr>
          <a:xfrm>
            <a:off x="5374724" y="40417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EBD819-154B-4E75-A473-E423318C7D37}"/>
              </a:ext>
            </a:extLst>
          </p:cNvPr>
          <p:cNvCxnSpPr>
            <a:stCxn id="36" idx="1"/>
            <a:endCxn id="36" idx="1"/>
          </p:cNvCxnSpPr>
          <p:nvPr/>
        </p:nvCxnSpPr>
        <p:spPr>
          <a:xfrm>
            <a:off x="5374724" y="40417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805911" y="360661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40" name="Rounded Rectangle 39"/>
          <p:cNvSpPr/>
          <p:nvPr/>
        </p:nvSpPr>
        <p:spPr>
          <a:xfrm>
            <a:off x="753958" y="186504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726990" y="61760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>
            <a:off x="91607" y="743003"/>
            <a:ext cx="456278" cy="250907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3" name="Rounded Rectangle 42"/>
          <p:cNvSpPr/>
          <p:nvPr/>
        </p:nvSpPr>
        <p:spPr>
          <a:xfrm>
            <a:off x="799045" y="542826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" name="Rounded Rectangle 44"/>
          <p:cNvSpPr/>
          <p:nvPr/>
        </p:nvSpPr>
        <p:spPr>
          <a:xfrm>
            <a:off x="799045" y="616678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6" name="Rounded Rectangle 45"/>
          <p:cNvSpPr/>
          <p:nvPr/>
        </p:nvSpPr>
        <p:spPr>
          <a:xfrm>
            <a:off x="133465" y="5383053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40086" y="5328316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2025941" y="5423269"/>
            <a:ext cx="839790" cy="586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2031268" y="6166787"/>
            <a:ext cx="81175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52" name="Rounded Rectangle 51"/>
          <p:cNvSpPr/>
          <p:nvPr/>
        </p:nvSpPr>
        <p:spPr>
          <a:xfrm>
            <a:off x="3034238" y="5423268"/>
            <a:ext cx="970874" cy="545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Maths</a:t>
            </a:r>
            <a:endParaRPr lang="en-GB" sz="1200" dirty="0"/>
          </a:p>
        </p:txBody>
      </p:sp>
      <p:sp>
        <p:nvSpPr>
          <p:cNvPr id="53" name="Rounded Rectangle 52"/>
          <p:cNvSpPr/>
          <p:nvPr/>
        </p:nvSpPr>
        <p:spPr>
          <a:xfrm>
            <a:off x="3028090" y="6142564"/>
            <a:ext cx="977022" cy="55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Maths</a:t>
            </a:r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48" name="Rounded Rectangle 47"/>
          <p:cNvSpPr/>
          <p:nvPr/>
        </p:nvSpPr>
        <p:spPr>
          <a:xfrm>
            <a:off x="8395916" y="1260814"/>
            <a:ext cx="1471294" cy="4977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0023785" y="123153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0019153" y="197420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042392" y="3279111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Actuary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391739" y="1287152"/>
            <a:ext cx="1471294" cy="4977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019608" y="1257875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0014976" y="200053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Architect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0042392" y="263414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Civil Engineer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0022214" y="3917451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Investment Analyst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0022214" y="4562415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Statistician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6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919536" y="620688"/>
            <a:ext cx="7239000" cy="1143000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sz="3200" b="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89749" y="60332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910987" y="42944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89749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981200" y="908720"/>
            <a:ext cx="7239000" cy="10081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1915263" y="8202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69020" y="835707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866551" y="835707"/>
            <a:ext cx="1809346" cy="51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292385" y="756520"/>
            <a:ext cx="2812587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921094" y="153957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154969" y="1524167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Media</a:t>
            </a: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C2A1668A-A597-42AE-9265-1C727CD00148}"/>
              </a:ext>
            </a:extLst>
          </p:cNvPr>
          <p:cNvSpPr/>
          <p:nvPr/>
        </p:nvSpPr>
        <p:spPr>
          <a:xfrm>
            <a:off x="1931662" y="225157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CF54FC67-4A8C-4A99-93F5-BB488657EF36}"/>
              </a:ext>
            </a:extLst>
          </p:cNvPr>
          <p:cNvSpPr/>
          <p:nvPr/>
        </p:nvSpPr>
        <p:spPr>
          <a:xfrm>
            <a:off x="1943363" y="300075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7" name="Rounded Rectangle 30">
            <a:extLst>
              <a:ext uri="{FF2B5EF4-FFF2-40B4-BE49-F238E27FC236}">
                <a16:creationId xmlns:a16="http://schemas.microsoft.com/office/drawing/2014/main" id="{C856E013-35A1-4EEC-A543-D53089D89305}"/>
              </a:ext>
            </a:extLst>
          </p:cNvPr>
          <p:cNvSpPr/>
          <p:nvPr/>
        </p:nvSpPr>
        <p:spPr>
          <a:xfrm>
            <a:off x="3154969" y="2247163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Media</a:t>
            </a:r>
          </a:p>
        </p:txBody>
      </p: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169020" y="2999312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Media (S3)</a:t>
            </a:r>
          </a:p>
        </p:txBody>
      </p:sp>
      <p:sp>
        <p:nvSpPr>
          <p:cNvPr id="32" name="Rounded Rectangle 28">
            <a:extLst>
              <a:ext uri="{FF2B5EF4-FFF2-40B4-BE49-F238E27FC236}">
                <a16:creationId xmlns:a16="http://schemas.microsoft.com/office/drawing/2014/main" id="{010DF142-E953-4492-9CF3-70C34F36D729}"/>
              </a:ext>
            </a:extLst>
          </p:cNvPr>
          <p:cNvSpPr/>
          <p:nvPr/>
        </p:nvSpPr>
        <p:spPr>
          <a:xfrm>
            <a:off x="7419326" y="2234914"/>
            <a:ext cx="1471294" cy="16245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Media courses at college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Film &amp; Television studies at University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178563" y="162310"/>
            <a:ext cx="72795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MEDIA PATHWAY</a:t>
            </a:r>
            <a:endParaRPr lang="en-GB" sz="4400" dirty="0"/>
          </a:p>
        </p:txBody>
      </p:sp>
      <p:sp>
        <p:nvSpPr>
          <p:cNvPr id="33" name="Rounded Rectangle 32"/>
          <p:cNvSpPr/>
          <p:nvPr/>
        </p:nvSpPr>
        <p:spPr>
          <a:xfrm>
            <a:off x="798976" y="267933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34" name="Rounded Rectangle 33"/>
          <p:cNvSpPr/>
          <p:nvPr/>
        </p:nvSpPr>
        <p:spPr>
          <a:xfrm>
            <a:off x="788408" y="191683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737400" y="82758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111758" y="1174880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718052" y="424067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718052" y="494525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126298" y="4251373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71077" y="4089760"/>
            <a:ext cx="92870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931662" y="4238234"/>
            <a:ext cx="1091821" cy="529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1943363" y="4950094"/>
            <a:ext cx="1091821" cy="529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46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154969" y="4229475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Media (S3)</a:t>
            </a:r>
          </a:p>
        </p:txBody>
      </p:sp>
      <p:sp>
        <p:nvSpPr>
          <p:cNvPr id="47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169020" y="4945253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Media (S3)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419326" y="1402977"/>
            <a:ext cx="1471294" cy="4977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81209" y="1411771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13156" y="208568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Marketing Manager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811874" y="3393245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Production Assistant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811874" y="2739466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Journalist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811874" y="404973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Copy Editor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811874" y="4706221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Camera Operator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3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232" y="79479"/>
            <a:ext cx="7239000" cy="7361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MODERN LANGUAGES </a:t>
            </a:r>
            <a:r>
              <a:rPr lang="en-GB" dirty="0" smtClean="0"/>
              <a:t>PATHWAY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908720"/>
            <a:ext cx="7239000" cy="10081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982427" y="64809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62098" y="672656"/>
            <a:ext cx="3381527" cy="55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51786" y="683040"/>
            <a:ext cx="1768542" cy="5397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58144" y="662061"/>
            <a:ext cx="1705960" cy="5337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77893" y="1319866"/>
            <a:ext cx="1080120" cy="742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7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73557" y="2146970"/>
            <a:ext cx="1080120" cy="710868"/>
          </a:xfrm>
          <a:prstGeom prst="roundRect">
            <a:avLst>
              <a:gd name="adj" fmla="val 20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73557" y="2971843"/>
            <a:ext cx="1080120" cy="72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11268" y="1317454"/>
            <a:ext cx="941234" cy="73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French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07184" y="2158995"/>
            <a:ext cx="948124" cy="710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French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07184" y="2975648"/>
            <a:ext cx="1023738" cy="72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French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39244" y="1888350"/>
            <a:ext cx="1589207" cy="15834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MA (Hons) Law &amp; Modern Languages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BA International Business &amp; Modern Languages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MA (Hons) Modern Languages &amp; English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74869" y="3511752"/>
            <a:ext cx="1553581" cy="178821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NQ Travel &amp; Tourism with Languages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Careers in business international aid, media, journalism, education, politics, logistics, sales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214443" y="1328572"/>
            <a:ext cx="970488" cy="73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Spanish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27795" y="2150772"/>
            <a:ext cx="964417" cy="710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Spanish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315484" y="2950074"/>
            <a:ext cx="940473" cy="72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Spanish</a:t>
            </a:r>
          </a:p>
        </p:txBody>
      </p:sp>
      <p:sp>
        <p:nvSpPr>
          <p:cNvPr id="3" name="Rounded Rectangle 27">
            <a:extLst>
              <a:ext uri="{FF2B5EF4-FFF2-40B4-BE49-F238E27FC236}">
                <a16:creationId xmlns:a16="http://schemas.microsoft.com/office/drawing/2014/main" id="{542D8F5A-E5C7-594F-AE44-BB75EA6FE58B}"/>
              </a:ext>
            </a:extLst>
          </p:cNvPr>
          <p:cNvSpPr/>
          <p:nvPr/>
        </p:nvSpPr>
        <p:spPr>
          <a:xfrm>
            <a:off x="5355509" y="2981622"/>
            <a:ext cx="1219765" cy="834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Modern Languages for Life &amp; work Award – Level 5</a:t>
            </a:r>
          </a:p>
        </p:txBody>
      </p:sp>
      <p:sp>
        <p:nvSpPr>
          <p:cNvPr id="4" name="Rounded Rectangle 27">
            <a:extLst>
              <a:ext uri="{FF2B5EF4-FFF2-40B4-BE49-F238E27FC236}">
                <a16:creationId xmlns:a16="http://schemas.microsoft.com/office/drawing/2014/main" id="{3F2BBB89-5EDF-419F-16F2-F47AC47927A0}"/>
              </a:ext>
            </a:extLst>
          </p:cNvPr>
          <p:cNvSpPr/>
          <p:nvPr/>
        </p:nvSpPr>
        <p:spPr>
          <a:xfrm>
            <a:off x="5261228" y="2150771"/>
            <a:ext cx="1325416" cy="72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Modern Languages for Life &amp; work Award – Level 6</a:t>
            </a: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9FE3F5AD-1978-251C-BF2F-ACE01FAB3B2B}"/>
              </a:ext>
            </a:extLst>
          </p:cNvPr>
          <p:cNvSpPr/>
          <p:nvPr/>
        </p:nvSpPr>
        <p:spPr>
          <a:xfrm>
            <a:off x="5256128" y="1316530"/>
            <a:ext cx="1344207" cy="72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Modern Languages for Life &amp; work Award – Level 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39301" y="264628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847914" y="179850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815516" y="62068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189874" y="967984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803148" y="534659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803148" y="605158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198743" y="5316753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46787" y="5299132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976575" y="5346520"/>
            <a:ext cx="1101246" cy="57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40" name="Rounded Rectangle 39"/>
          <p:cNvSpPr/>
          <p:nvPr/>
        </p:nvSpPr>
        <p:spPr>
          <a:xfrm>
            <a:off x="1986001" y="6068136"/>
            <a:ext cx="1076546" cy="559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41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224955" y="5348004"/>
            <a:ext cx="998357" cy="56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French</a:t>
            </a:r>
            <a:endParaRPr lang="en-GB" sz="1200" dirty="0"/>
          </a:p>
        </p:txBody>
      </p:sp>
      <p:sp>
        <p:nvSpPr>
          <p:cNvPr id="42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216053" y="6066400"/>
            <a:ext cx="1020611" cy="561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Modern Languages</a:t>
            </a:r>
            <a:endParaRPr lang="en-GB" sz="1200" dirty="0"/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4323189" y="5346746"/>
            <a:ext cx="941637" cy="56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Spanish</a:t>
            </a:r>
            <a:endParaRPr lang="en-GB" sz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10019608" y="311772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Broadcast Journalist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391739" y="1287152"/>
            <a:ext cx="1471294" cy="4977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019608" y="1257875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019608" y="187284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Government Analyst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019608" y="2487811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Translator/Interpreter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019608" y="3747645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Export Sales Manager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019608" y="437756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Air Cabin Crew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34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502" y="69234"/>
            <a:ext cx="7468396" cy="653697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MODERN STUDIES 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908720"/>
            <a:ext cx="7239000" cy="10081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953476" y="68433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54734" y="721001"/>
            <a:ext cx="10997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70286" y="735641"/>
            <a:ext cx="1857985" cy="5247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91137" y="751721"/>
            <a:ext cx="3299093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04191" y="204249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81026" y="272362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80616" y="345175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85929" y="2042498"/>
            <a:ext cx="116852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Modern Studies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20330" y="2737796"/>
            <a:ext cx="116852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Modern Studies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14334" y="3437578"/>
            <a:ext cx="118051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Modern Studies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84031" y="1335297"/>
            <a:ext cx="1844239" cy="5520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Introduction to Criminology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40992" y="1939687"/>
            <a:ext cx="2882014" cy="13665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MA International Relations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MA Social Policy &amp; Politics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BA Criminology &amp; Social Policy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Legal Services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568169" y="3370214"/>
            <a:ext cx="2889975" cy="10812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Administration and Human Resources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NQ Introduction to Law with Criminology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NC Science and Social Sciences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68169" y="4518738"/>
            <a:ext cx="2889975" cy="61854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Working with Communities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Access to Social Sciences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20710" y="344247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739485" y="203835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786149" y="65905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160507" y="1006351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679618" y="533685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710147" y="609012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127983" y="5309576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05426" y="5200126"/>
            <a:ext cx="9235257" cy="110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911863" y="5336859"/>
            <a:ext cx="1101246" cy="57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1924848" y="6098399"/>
            <a:ext cx="1076546" cy="559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4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183779" y="5326952"/>
            <a:ext cx="998357" cy="56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5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175281" y="6084975"/>
            <a:ext cx="1020611" cy="561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10047652" y="332475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Police Officer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546856" y="1362630"/>
            <a:ext cx="2876150" cy="4974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052285" y="138572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047652" y="204366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Government Analyst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047652" y="266501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Politician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047652" y="3990056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Economic Development Officer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047652" y="462406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Paralegal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332173" y="2063631"/>
            <a:ext cx="116852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</a:t>
            </a:r>
            <a:r>
              <a:rPr lang="en-GB" sz="1200" dirty="0" smtClean="0"/>
              <a:t>Politics in S6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0956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00" y="98536"/>
            <a:ext cx="7168988" cy="702465"/>
          </a:xfrm>
        </p:spPr>
        <p:txBody>
          <a:bodyPr/>
          <a:lstStyle/>
          <a:p>
            <a:pPr algn="ctr"/>
            <a:r>
              <a:rPr lang="en-GB" dirty="0" smtClean="0"/>
              <a:t>MUSIC </a:t>
            </a:r>
            <a:r>
              <a:rPr lang="en-GB" dirty="0"/>
              <a:t>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1544" y="58118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1544" y="47667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9749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908720"/>
            <a:ext cx="7239000" cy="10081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26066" y="2000353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940157" y="70675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34165" y="725487"/>
            <a:ext cx="15744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26868" y="737139"/>
            <a:ext cx="2788716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29212" y="1377903"/>
            <a:ext cx="1080120" cy="755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7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29212" y="2238242"/>
            <a:ext cx="1080120" cy="786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47164" y="3107885"/>
            <a:ext cx="1080120" cy="755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34165" y="1386395"/>
            <a:ext cx="1574404" cy="755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Music </a:t>
            </a:r>
            <a:r>
              <a:rPr lang="en-GB" sz="1200" dirty="0" smtClean="0"/>
              <a:t>Performing</a:t>
            </a:r>
            <a:endParaRPr lang="en-GB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3088485" y="2247920"/>
            <a:ext cx="1619427" cy="73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Music </a:t>
            </a:r>
            <a:r>
              <a:rPr lang="en-GB" sz="1200" dirty="0" smtClean="0"/>
              <a:t>Performing</a:t>
            </a:r>
            <a:endParaRPr lang="en-GB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3103484" y="3073671"/>
            <a:ext cx="1627178" cy="73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</a:t>
            </a:r>
            <a:r>
              <a:rPr lang="en-GB" sz="1200" dirty="0" smtClean="0"/>
              <a:t>Music Performing</a:t>
            </a:r>
            <a:endParaRPr lang="en-GB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8326868" y="1952590"/>
            <a:ext cx="1705654" cy="171171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BA </a:t>
            </a:r>
            <a:r>
              <a:rPr lang="en-GB" sz="1200" dirty="0">
                <a:solidFill>
                  <a:schemeClr val="tx1"/>
                </a:solidFill>
              </a:rPr>
              <a:t>(Hons) </a:t>
            </a:r>
            <a:r>
              <a:rPr lang="en-GB" sz="1200" dirty="0" smtClean="0">
                <a:solidFill>
                  <a:schemeClr val="tx1"/>
                </a:solidFill>
              </a:rPr>
              <a:t>Music</a:t>
            </a:r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Music </a:t>
            </a:r>
            <a:r>
              <a:rPr lang="en-GB" sz="1200" dirty="0" smtClean="0">
                <a:solidFill>
                  <a:schemeClr val="tx1"/>
                </a:solidFill>
              </a:rPr>
              <a:t>Business</a:t>
            </a:r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Royal Conservatoire of Scotland </a:t>
            </a:r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BEng Electronics with Music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HND Technical Theatre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26868" y="3740839"/>
            <a:ext cx="1705654" cy="5069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</a:t>
            </a:r>
            <a:r>
              <a:rPr lang="en-GB" sz="1200" dirty="0" smtClean="0">
                <a:solidFill>
                  <a:schemeClr val="tx1"/>
                </a:solidFill>
              </a:rPr>
              <a:t>Music</a:t>
            </a:r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NC Sound Production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87065" y="2255907"/>
            <a:ext cx="1619427" cy="73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</a:t>
            </a:r>
            <a:r>
              <a:rPr lang="en-GB" sz="1200" dirty="0" smtClean="0"/>
              <a:t>Music Technology</a:t>
            </a:r>
            <a:endParaRPr lang="en-GB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4770859" y="1407042"/>
            <a:ext cx="1619427" cy="73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</a:t>
            </a:r>
            <a:r>
              <a:rPr lang="en-GB" sz="1200" dirty="0" smtClean="0"/>
              <a:t>Music Technology</a:t>
            </a:r>
            <a:endParaRPr lang="en-GB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769939" y="278931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769939" y="187883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746149" y="68032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120507" y="1027616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698834" y="462957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679235" y="533238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89721" y="4551645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6441828" y="737139"/>
            <a:ext cx="1805025" cy="556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93882" y="4395019"/>
            <a:ext cx="9567873" cy="33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936601" y="4579828"/>
            <a:ext cx="1101246" cy="57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1928952" y="5377408"/>
            <a:ext cx="1076546" cy="559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40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4845331" y="4599026"/>
            <a:ext cx="1596497" cy="57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Music Technology</a:t>
            </a:r>
          </a:p>
        </p:txBody>
      </p:sp>
      <p:sp>
        <p:nvSpPr>
          <p:cNvPr id="49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118824" y="5366398"/>
            <a:ext cx="1596497" cy="57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Music</a:t>
            </a:r>
            <a:endParaRPr lang="en-GB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10082338" y="3254594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Stage Manager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326868" y="1406313"/>
            <a:ext cx="1699997" cy="4730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060910" y="1377101"/>
            <a:ext cx="2131089" cy="5300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071468" y="2002561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Musician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082338" y="262526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Composer/Songwriter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082338" y="389114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Music Therapist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103767" y="4513855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Community Arts Worker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174362" y="4599027"/>
            <a:ext cx="1596497" cy="57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Music Performing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779314" y="3067508"/>
            <a:ext cx="1627178" cy="73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</a:t>
            </a:r>
            <a:r>
              <a:rPr lang="en-GB" sz="1200" dirty="0" smtClean="0"/>
              <a:t>Music Technology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4535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3" y="142128"/>
            <a:ext cx="7239000" cy="599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ACCOUNTING PATHWAY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16460" y="151878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8615" y="2115175"/>
            <a:ext cx="7704856" cy="43228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945606" y="121483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86717" y="1932901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Accounting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92789" y="1214839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4213" y="1202471"/>
            <a:ext cx="2089095" cy="5884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66496" y="192304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72927" y="262553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92789" y="2636862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Accounting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44213" y="1939341"/>
            <a:ext cx="2014282" cy="5544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FA Accounting (1/2 Years)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9339" y="2625532"/>
            <a:ext cx="1080120" cy="576064"/>
          </a:xfrm>
          <a:prstGeom prst="roundRect">
            <a:avLst/>
          </a:prstGeom>
          <a:solidFill>
            <a:srgbClr val="B37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749339" y="1906423"/>
            <a:ext cx="1080120" cy="576064"/>
          </a:xfrm>
          <a:prstGeom prst="roundRect">
            <a:avLst/>
          </a:prstGeom>
          <a:solidFill>
            <a:srgbClr val="B37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739076" y="1207903"/>
            <a:ext cx="1080120" cy="576064"/>
          </a:xfrm>
          <a:prstGeom prst="roundRect">
            <a:avLst/>
          </a:prstGeom>
          <a:solidFill>
            <a:srgbClr val="B37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749339" y="4671840"/>
            <a:ext cx="1080120" cy="576064"/>
          </a:xfrm>
          <a:prstGeom prst="roundRect">
            <a:avLst/>
          </a:prstGeom>
          <a:solidFill>
            <a:srgbClr val="B37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1966879" y="466868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9852" y="4037569"/>
            <a:ext cx="7107953" cy="158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39391" y="1207903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757803" y="5372963"/>
            <a:ext cx="1080120" cy="576064"/>
          </a:xfrm>
          <a:prstGeom prst="roundRect">
            <a:avLst/>
          </a:prstGeom>
          <a:solidFill>
            <a:srgbClr val="B37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1966879" y="535642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172233" y="4545816"/>
            <a:ext cx="456278" cy="1679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sp>
        <p:nvSpPr>
          <p:cNvPr id="48" name="Rounded Rectangle 47"/>
          <p:cNvSpPr/>
          <p:nvPr/>
        </p:nvSpPr>
        <p:spPr>
          <a:xfrm>
            <a:off x="3245548" y="4677855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Accounting</a:t>
            </a:r>
            <a:endParaRPr lang="en-GB" sz="1200" dirty="0"/>
          </a:p>
        </p:txBody>
      </p:sp>
      <p:sp>
        <p:nvSpPr>
          <p:cNvPr id="49" name="Rounded Rectangle 48"/>
          <p:cNvSpPr/>
          <p:nvPr/>
        </p:nvSpPr>
        <p:spPr>
          <a:xfrm>
            <a:off x="3245548" y="5355574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Business Enterprise &amp; Finance</a:t>
            </a:r>
            <a:endParaRPr lang="en-GB" sz="12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6757983" y="1289045"/>
            <a:ext cx="4524807" cy="5040985"/>
            <a:chOff x="6223111" y="1546487"/>
            <a:chExt cx="4524807" cy="5040985"/>
          </a:xfrm>
        </p:grpSpPr>
        <p:sp>
          <p:nvSpPr>
            <p:cNvPr id="50" name="Rounded Rectangle 49"/>
            <p:cNvSpPr/>
            <p:nvPr/>
          </p:nvSpPr>
          <p:spPr>
            <a:xfrm>
              <a:off x="7267228" y="1546487"/>
              <a:ext cx="2088232" cy="57606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Future Pathways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223112" y="2209383"/>
              <a:ext cx="2088232" cy="57606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Courses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8611689" y="2209383"/>
              <a:ext cx="2088232" cy="57606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Employment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223111" y="2984614"/>
              <a:ext cx="2088233" cy="123821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BSc (Hons) Finance and Accounting</a:t>
              </a:r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HNC/HND Accounting</a:t>
              </a: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223112" y="4529009"/>
              <a:ext cx="2088232" cy="80501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NC Business Enterprise with Accounting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611689" y="3074879"/>
              <a:ext cx="2088232" cy="57606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Accountant 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659686" y="6011408"/>
              <a:ext cx="2088232" cy="57606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Financial Adviser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8659686" y="5271337"/>
              <a:ext cx="2088232" cy="57606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Tax Officer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8659686" y="4531266"/>
              <a:ext cx="2088232" cy="57606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Accounts Assistant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611689" y="3798100"/>
              <a:ext cx="2088232" cy="57606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Investment Banker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526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271" y="47193"/>
            <a:ext cx="7300664" cy="720521"/>
          </a:xfrm>
        </p:spPr>
        <p:txBody>
          <a:bodyPr/>
          <a:lstStyle/>
          <a:p>
            <a:pPr algn="ctr"/>
            <a:r>
              <a:rPr lang="en-GB" dirty="0"/>
              <a:t>PHOTOGRAPHY 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9749" y="60332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401079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91544" y="24943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9749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908720"/>
            <a:ext cx="7239000" cy="10081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980104" y="74104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59078" y="756460"/>
            <a:ext cx="259649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39272" y="756459"/>
            <a:ext cx="1780574" cy="5606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25671" y="689378"/>
            <a:ext cx="223652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2735" y="146465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86454EE8-0827-FD64-E4C6-F3EF7BEE0E26}"/>
              </a:ext>
            </a:extLst>
          </p:cNvPr>
          <p:cNvSpPr/>
          <p:nvPr/>
        </p:nvSpPr>
        <p:spPr>
          <a:xfrm>
            <a:off x="2010713" y="212391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8B64BC7A-C808-2DA0-4A5E-15CF33EFCECA}"/>
              </a:ext>
            </a:extLst>
          </p:cNvPr>
          <p:cNvSpPr/>
          <p:nvPr/>
        </p:nvSpPr>
        <p:spPr>
          <a:xfrm>
            <a:off x="2020741" y="283215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02579274-46F3-BEA5-A25E-2D4FBFC06AE9}"/>
              </a:ext>
            </a:extLst>
          </p:cNvPr>
          <p:cNvSpPr/>
          <p:nvPr/>
        </p:nvSpPr>
        <p:spPr>
          <a:xfrm>
            <a:off x="3185723" y="2146821"/>
            <a:ext cx="128875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Photography</a:t>
            </a: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9EA1D55C-D6ED-2EDC-3E34-E1E929ABD2F1}"/>
              </a:ext>
            </a:extLst>
          </p:cNvPr>
          <p:cNvSpPr/>
          <p:nvPr/>
        </p:nvSpPr>
        <p:spPr>
          <a:xfrm>
            <a:off x="3180200" y="2837397"/>
            <a:ext cx="128875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Photography</a:t>
            </a: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DC205A63-E6D7-6684-9742-F2AC0DB181F0}"/>
              </a:ext>
            </a:extLst>
          </p:cNvPr>
          <p:cNvSpPr/>
          <p:nvPr/>
        </p:nvSpPr>
        <p:spPr>
          <a:xfrm>
            <a:off x="3168570" y="1474095"/>
            <a:ext cx="128875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Photography</a:t>
            </a: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DED6B107-19F6-4CF4-E415-79C5C5229050}"/>
              </a:ext>
            </a:extLst>
          </p:cNvPr>
          <p:cNvSpPr/>
          <p:nvPr/>
        </p:nvSpPr>
        <p:spPr>
          <a:xfrm>
            <a:off x="4540338" y="1482887"/>
            <a:ext cx="114022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NPA  Photography</a:t>
            </a: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4389142-1165-243A-2ADD-A71E0E9D65D7}"/>
              </a:ext>
            </a:extLst>
          </p:cNvPr>
          <p:cNvSpPr/>
          <p:nvPr/>
        </p:nvSpPr>
        <p:spPr>
          <a:xfrm>
            <a:off x="7766773" y="1992377"/>
            <a:ext cx="1817174" cy="19611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HND Advanced Photography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NQ Creative Industries, Digital Film &amp; Photography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BA (Hons) Fine Art Photography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61282" y="269774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819464" y="176886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818066" y="74224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192424" y="1089545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798718" y="485102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798718" y="556576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209204" y="4785020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40907" y="4302372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025373" y="4878313"/>
            <a:ext cx="1101246" cy="57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2014287" y="5585165"/>
            <a:ext cx="1076546" cy="559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262048" y="4881123"/>
            <a:ext cx="1325667" cy="57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/>
          </a:p>
        </p:txBody>
      </p:sp>
      <p:sp>
        <p:nvSpPr>
          <p:cNvPr id="34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262048" y="5608492"/>
            <a:ext cx="1318517" cy="57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9840316" y="339979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Camera Operator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766773" y="1390906"/>
            <a:ext cx="1817174" cy="4889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826863" y="1372667"/>
            <a:ext cx="2131089" cy="5300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837421" y="199812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Photographer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837420" y="271909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Storyboard Artist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6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53" y="104333"/>
            <a:ext cx="7224410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PHYSICAL EDUCATION 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1544" y="908720"/>
            <a:ext cx="7239000" cy="56339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1544" y="908720"/>
            <a:ext cx="7239000" cy="57606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943936" y="62099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42326" y="629125"/>
            <a:ext cx="3929114" cy="567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63677" y="621568"/>
            <a:ext cx="1748712" cy="5333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441439" y="582003"/>
            <a:ext cx="188598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32636" y="131719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24710" y="201338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34898" y="274010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18574" y="1288162"/>
            <a:ext cx="982601" cy="690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Physical Education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26414" y="2043600"/>
            <a:ext cx="98260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Physical Education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142326" y="2740103"/>
            <a:ext cx="98260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Physical Education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41329" y="1941981"/>
            <a:ext cx="1643845" cy="21968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MA (Hons) Physical Education</a:t>
            </a:r>
          </a:p>
          <a:p>
            <a:pPr algn="ctr"/>
            <a:r>
              <a:rPr lang="en-GB" sz="1200" dirty="0" err="1">
                <a:solidFill>
                  <a:schemeClr val="tx1"/>
                </a:solidFill>
              </a:rPr>
              <a:t>BEd</a:t>
            </a:r>
            <a:r>
              <a:rPr lang="en-GB" sz="1200" dirty="0">
                <a:solidFill>
                  <a:schemeClr val="tx1"/>
                </a:solidFill>
              </a:rPr>
              <a:t> Sports Science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BA Physiotherapy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BA Hons Dance Performance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HNC/D </a:t>
            </a:r>
            <a:r>
              <a:rPr lang="en-GB" sz="1200" dirty="0">
                <a:solidFill>
                  <a:schemeClr val="tx1"/>
                </a:solidFill>
              </a:rPr>
              <a:t>Fitness, Health &amp; Exercise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Sports Coaching &amp; Development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963870" y="4185691"/>
            <a:ext cx="1563857" cy="10669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Sports &amp; Fitness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NC Football Studies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NQ Sports &amp; Fitness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228205" y="1288164"/>
            <a:ext cx="1001826" cy="690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Sports Leaders</a:t>
            </a:r>
            <a:endParaRPr lang="en-GB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759947" y="236135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742584" y="153555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731024" y="61154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105382" y="958844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708049" y="5422103"/>
            <a:ext cx="1080120" cy="578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0" name="Rounded Rectangle 39"/>
          <p:cNvSpPr/>
          <p:nvPr/>
        </p:nvSpPr>
        <p:spPr>
          <a:xfrm>
            <a:off x="708049" y="6136840"/>
            <a:ext cx="1080120" cy="578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>
            <a:off x="166616" y="5349613"/>
            <a:ext cx="456278" cy="1476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207210" y="5296387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923598" y="5432250"/>
            <a:ext cx="1101246" cy="57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62" name="Rounded Rectangle 61"/>
          <p:cNvSpPr/>
          <p:nvPr/>
        </p:nvSpPr>
        <p:spPr>
          <a:xfrm>
            <a:off x="1923598" y="6132148"/>
            <a:ext cx="1076546" cy="559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64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149836" y="6137507"/>
            <a:ext cx="951339" cy="55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Physical Education</a:t>
            </a:r>
            <a:endParaRPr lang="en-GB" sz="1200" dirty="0"/>
          </a:p>
        </p:txBody>
      </p:sp>
      <p:sp>
        <p:nvSpPr>
          <p:cNvPr id="65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157676" y="5434465"/>
            <a:ext cx="951339" cy="55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Physical Education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632391" y="3198902"/>
            <a:ext cx="1527307" cy="538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Sports Coach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912389" y="1316182"/>
            <a:ext cx="1699997" cy="4730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635288" y="1316182"/>
            <a:ext cx="1524411" cy="4873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632392" y="2002561"/>
            <a:ext cx="1527307" cy="538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Physiotherapist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632391" y="2593365"/>
            <a:ext cx="1527307" cy="538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Choreographer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632390" y="3794900"/>
            <a:ext cx="1527307" cy="538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Personal Trainer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612386" y="4455268"/>
            <a:ext cx="1527307" cy="538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Dancer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156233" y="2043599"/>
            <a:ext cx="998021" cy="545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Dance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39539" y="1289897"/>
            <a:ext cx="1014715" cy="712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Dance</a:t>
            </a:r>
          </a:p>
        </p:txBody>
      </p:sp>
      <p:sp>
        <p:nvSpPr>
          <p:cNvPr id="50" name="Rounded Rectangle 16">
            <a:extLst>
              <a:ext uri="{FF2B5EF4-FFF2-40B4-BE49-F238E27FC236}">
                <a16:creationId xmlns:a16="http://schemas.microsoft.com/office/drawing/2014/main" id="{B3AFAC32-B39D-4B91-9C2C-0764F32CA8A4}"/>
              </a:ext>
            </a:extLst>
          </p:cNvPr>
          <p:cNvSpPr/>
          <p:nvPr/>
        </p:nvSpPr>
        <p:spPr>
          <a:xfrm>
            <a:off x="5260418" y="2043600"/>
            <a:ext cx="971288" cy="56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Dance SCQF Level 5</a:t>
            </a:r>
          </a:p>
        </p:txBody>
      </p:sp>
      <p:sp>
        <p:nvSpPr>
          <p:cNvPr id="51" name="Rounded Rectangle 16">
            <a:extLst>
              <a:ext uri="{FF2B5EF4-FFF2-40B4-BE49-F238E27FC236}">
                <a16:creationId xmlns:a16="http://schemas.microsoft.com/office/drawing/2014/main" id="{B3AFAC32-B39D-4B91-9C2C-0764F32CA8A4}"/>
              </a:ext>
            </a:extLst>
          </p:cNvPr>
          <p:cNvSpPr/>
          <p:nvPr/>
        </p:nvSpPr>
        <p:spPr>
          <a:xfrm>
            <a:off x="4216473" y="5432327"/>
            <a:ext cx="8858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Dance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59035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517" y="164840"/>
            <a:ext cx="7240686" cy="553790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PHYSICS PATHWAY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9503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6517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961113" y="71437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60361" y="733177"/>
            <a:ext cx="2215420" cy="557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94909" y="718630"/>
            <a:ext cx="1662376" cy="5718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38615" y="715741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61113" y="137771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7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61113" y="202612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61113" y="270708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42271" y="337780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50603" y="1399174"/>
            <a:ext cx="1092110" cy="551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Physics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60361" y="1997778"/>
            <a:ext cx="1082352" cy="632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Physics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160361" y="2716183"/>
            <a:ext cx="1082352" cy="565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Physics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106543" y="3386942"/>
            <a:ext cx="113617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Physics/</a:t>
            </a:r>
          </a:p>
          <a:p>
            <a:pPr algn="ctr"/>
            <a:r>
              <a:rPr lang="en-GB" sz="1200" dirty="0"/>
              <a:t>Science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747017" y="3130915"/>
            <a:ext cx="1699998" cy="89111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HND Mechanical Engineering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NC </a:t>
            </a:r>
            <a:r>
              <a:rPr lang="en-GB" sz="1200" dirty="0">
                <a:solidFill>
                  <a:schemeClr val="tx1"/>
                </a:solidFill>
              </a:rPr>
              <a:t>Applied Sciences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482997" y="1377713"/>
            <a:ext cx="1674288" cy="5696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HNC Applied Science</a:t>
            </a:r>
          </a:p>
        </p:txBody>
      </p:sp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973F73C9-1813-499A-AE72-2CFD7AD0831C}"/>
              </a:ext>
            </a:extLst>
          </p:cNvPr>
          <p:cNvSpPr/>
          <p:nvPr/>
        </p:nvSpPr>
        <p:spPr>
          <a:xfrm>
            <a:off x="7747017" y="1901998"/>
            <a:ext cx="1699998" cy="11150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BSc </a:t>
            </a:r>
            <a:r>
              <a:rPr lang="en-GB" sz="1200" dirty="0" smtClean="0">
                <a:solidFill>
                  <a:schemeClr val="tx1"/>
                </a:solidFill>
              </a:rPr>
              <a:t>Physics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BSc Electronics and Electrical Engineering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BSc Physics with Astrophysics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8025" y="290515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777081" y="169437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786968" y="73317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171332" y="1045532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777081" y="452858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777081" y="520983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175506" y="4491439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4293429" y="2725646"/>
            <a:ext cx="1082352" cy="565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</a:t>
            </a:r>
            <a:r>
              <a:rPr lang="en-GB" sz="1200" dirty="0" smtClean="0"/>
              <a:t>5 Lab Skills</a:t>
            </a:r>
            <a:endParaRPr lang="en-GB" sz="12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244725" y="4390507"/>
            <a:ext cx="9202290" cy="241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961113" y="4526370"/>
            <a:ext cx="1101246" cy="57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1961113" y="5226268"/>
            <a:ext cx="1076546" cy="559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187351" y="5231627"/>
            <a:ext cx="951339" cy="55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Science</a:t>
            </a:r>
            <a:endParaRPr lang="en-GB" sz="1200" dirty="0"/>
          </a:p>
        </p:txBody>
      </p:sp>
      <p:sp>
        <p:nvSpPr>
          <p:cNvPr id="44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195191" y="4528585"/>
            <a:ext cx="951339" cy="55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Physics</a:t>
            </a:r>
            <a:endParaRPr lang="en-GB" sz="1200" dirty="0"/>
          </a:p>
        </p:txBody>
      </p:sp>
      <p:sp>
        <p:nvSpPr>
          <p:cNvPr id="45" name="Rounded Rectangle 44"/>
          <p:cNvSpPr/>
          <p:nvPr/>
        </p:nvSpPr>
        <p:spPr>
          <a:xfrm>
            <a:off x="9882732" y="323978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Electronics Engineer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47018" y="1346567"/>
            <a:ext cx="1699997" cy="4730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861303" y="1340844"/>
            <a:ext cx="2069030" cy="4787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882732" y="1937996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Mechanical Engineer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882732" y="2599106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Geophysicist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882732" y="388046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Sound Technician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861303" y="452606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Structural Engineering Technician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9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539" y="122586"/>
            <a:ext cx="7940040" cy="73516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PRACTICAL </a:t>
            </a:r>
            <a:r>
              <a:rPr lang="en-GB" dirty="0"/>
              <a:t>WOODWORK 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401079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1544" y="24943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9749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908720"/>
            <a:ext cx="7239000" cy="10081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010039" y="69937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63796" y="714783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61327" y="714782"/>
            <a:ext cx="1801782" cy="5606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513421" y="671764"/>
            <a:ext cx="2812587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0039" y="171724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63796" y="1723073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Practical Woodwork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47953" y="2114983"/>
            <a:ext cx="2590895" cy="1771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NPA Building Services:  Carpentry &amp; Joinery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NC Built Environment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NC Furniture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91544" y="260648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813403" y="203546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813403" y="137482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813403" y="69937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119178" y="967984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734356" y="427620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734356" y="497112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144842" y="4190385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46672" y="4140341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863060" y="4276204"/>
            <a:ext cx="1101246" cy="57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863060" y="4976102"/>
            <a:ext cx="1076546" cy="559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0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089298" y="4981461"/>
            <a:ext cx="951339" cy="55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Technical</a:t>
            </a:r>
            <a:endParaRPr lang="en-GB" sz="1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C46C52F-3241-49CD-9F28-1209D808B1F7}"/>
              </a:ext>
            </a:extLst>
          </p:cNvPr>
          <p:cNvSpPr/>
          <p:nvPr/>
        </p:nvSpPr>
        <p:spPr>
          <a:xfrm>
            <a:off x="3097138" y="4278419"/>
            <a:ext cx="951339" cy="55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Woodwork</a:t>
            </a:r>
            <a:endParaRPr lang="en-GB" sz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9912230" y="343077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Product Designer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47953" y="1414860"/>
            <a:ext cx="2590895" cy="4626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898777" y="1403648"/>
            <a:ext cx="2131089" cy="5300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909335" y="202910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Joiner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909334" y="2750074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Cabinet Maker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09178" y="232135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3259784" y="2334928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</a:t>
            </a:r>
            <a:r>
              <a:rPr lang="en-GB" sz="1200" dirty="0" smtClean="0"/>
              <a:t>4 </a:t>
            </a:r>
            <a:r>
              <a:rPr lang="en-GB" sz="1200" dirty="0"/>
              <a:t>Practical Woodwork</a:t>
            </a:r>
          </a:p>
        </p:txBody>
      </p:sp>
    </p:spTree>
    <p:extLst>
      <p:ext uri="{BB962C8B-B14F-4D97-AF65-F5344CB8AC3E}">
        <p14:creationId xmlns:p14="http://schemas.microsoft.com/office/powerpoint/2010/main" val="1802876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203" y="78781"/>
            <a:ext cx="7247549" cy="62700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PUPIL SUPPORT PATHWAY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401079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1544" y="24943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9749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94765" y="780340"/>
            <a:ext cx="7239000" cy="10081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184609" y="55168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38366" y="567097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35897" y="567097"/>
            <a:ext cx="1809346" cy="51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85607" y="592961"/>
            <a:ext cx="2812587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38366" y="1259890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Health &amp; Wellbeing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69859" y="1901785"/>
            <a:ext cx="2379739" cy="20672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NC Sports &amp; Fitness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NQ Sports &amp; Fitness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61FEF7AA-F659-B096-0CC8-16261EF4DD40}"/>
              </a:ext>
            </a:extLst>
          </p:cNvPr>
          <p:cNvSpPr/>
          <p:nvPr/>
        </p:nvSpPr>
        <p:spPr>
          <a:xfrm>
            <a:off x="3453573" y="2050138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Personal Development</a:t>
            </a: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16480B03-66ED-7F00-B6A6-D6056E074781}"/>
              </a:ext>
            </a:extLst>
          </p:cNvPr>
          <p:cNvSpPr/>
          <p:nvPr/>
        </p:nvSpPr>
        <p:spPr>
          <a:xfrm>
            <a:off x="3453573" y="2847654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Employability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2292" y="189570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937660" y="123132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932292" y="5570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211648" y="662293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817942" y="442377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817942" y="513850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228428" y="4357768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6672" y="4140341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184609" y="4423695"/>
            <a:ext cx="1101246" cy="57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2184609" y="5123593"/>
            <a:ext cx="1076546" cy="559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1" name="Rounded Rectangle 17">
            <a:extLst>
              <a:ext uri="{FF2B5EF4-FFF2-40B4-BE49-F238E27FC236}">
                <a16:creationId xmlns:a16="http://schemas.microsoft.com/office/drawing/2014/main" id="{16480B03-66ED-7F00-B6A6-D6056E074781}"/>
              </a:ext>
            </a:extLst>
          </p:cNvPr>
          <p:cNvSpPr/>
          <p:nvPr/>
        </p:nvSpPr>
        <p:spPr>
          <a:xfrm>
            <a:off x="3487510" y="5127968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2" name="Rounded Rectangle 17">
            <a:extLst>
              <a:ext uri="{FF2B5EF4-FFF2-40B4-BE49-F238E27FC236}">
                <a16:creationId xmlns:a16="http://schemas.microsoft.com/office/drawing/2014/main" id="{16480B03-66ED-7F00-B6A6-D6056E074781}"/>
              </a:ext>
            </a:extLst>
          </p:cNvPr>
          <p:cNvSpPr/>
          <p:nvPr/>
        </p:nvSpPr>
        <p:spPr>
          <a:xfrm>
            <a:off x="3487510" y="4446566"/>
            <a:ext cx="14673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7309633" y="1264386"/>
            <a:ext cx="2300193" cy="4908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794173" y="1255632"/>
            <a:ext cx="2131089" cy="5300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804731" y="1881091"/>
            <a:ext cx="2088232" cy="20418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These courses support students to have the skills for a variety of jobs.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93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71C3B8-9FB2-4739-B958-7B48C636C8BA}"/>
              </a:ext>
            </a:extLst>
          </p:cNvPr>
          <p:cNvSpPr txBox="1">
            <a:spLocks/>
          </p:cNvSpPr>
          <p:nvPr/>
        </p:nvSpPr>
        <p:spPr>
          <a:xfrm>
            <a:off x="1981200" y="908720"/>
            <a:ext cx="7239000" cy="10081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2B0E2D-2593-4EAA-AFD4-07CBB8216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C6538D1-6E7D-40E0-9104-F87116E60D38}"/>
              </a:ext>
            </a:extLst>
          </p:cNvPr>
          <p:cNvSpPr/>
          <p:nvPr/>
        </p:nvSpPr>
        <p:spPr>
          <a:xfrm>
            <a:off x="1981200" y="69336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55E4852-10F9-4144-8390-CBABB9083892}"/>
              </a:ext>
            </a:extLst>
          </p:cNvPr>
          <p:cNvSpPr/>
          <p:nvPr/>
        </p:nvSpPr>
        <p:spPr>
          <a:xfrm>
            <a:off x="3157138" y="687145"/>
            <a:ext cx="10997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693A96-3475-49BB-BB79-4720570862F9}"/>
              </a:ext>
            </a:extLst>
          </p:cNvPr>
          <p:cNvSpPr/>
          <p:nvPr/>
        </p:nvSpPr>
        <p:spPr>
          <a:xfrm>
            <a:off x="4572429" y="702817"/>
            <a:ext cx="1792860" cy="5652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2B493F-C2B9-4BD0-B20B-81CF3C422FDB}"/>
              </a:ext>
            </a:extLst>
          </p:cNvPr>
          <p:cNvSpPr/>
          <p:nvPr/>
        </p:nvSpPr>
        <p:spPr>
          <a:xfrm>
            <a:off x="7088473" y="718943"/>
            <a:ext cx="3316214" cy="5774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66CC9B2-3BE4-437F-BF63-284A7CFB8AFD}"/>
              </a:ext>
            </a:extLst>
          </p:cNvPr>
          <p:cNvSpPr/>
          <p:nvPr/>
        </p:nvSpPr>
        <p:spPr>
          <a:xfrm>
            <a:off x="1981200" y="137030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8F5EA2-E88B-4A47-A42A-B393F0069B2F}"/>
              </a:ext>
            </a:extLst>
          </p:cNvPr>
          <p:cNvSpPr/>
          <p:nvPr/>
        </p:nvSpPr>
        <p:spPr>
          <a:xfrm>
            <a:off x="1981200" y="204723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A1B5435-24AB-4A7F-A15C-38300F9FC053}"/>
              </a:ext>
            </a:extLst>
          </p:cNvPr>
          <p:cNvSpPr/>
          <p:nvPr/>
        </p:nvSpPr>
        <p:spPr>
          <a:xfrm>
            <a:off x="1973028" y="272417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8401E68-5465-4860-BB00-A40E4DB802FE}"/>
              </a:ext>
            </a:extLst>
          </p:cNvPr>
          <p:cNvSpPr/>
          <p:nvPr/>
        </p:nvSpPr>
        <p:spPr>
          <a:xfrm>
            <a:off x="3143832" y="1380614"/>
            <a:ext cx="1113021" cy="563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RMPS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560E3ED-A8B1-42EE-843A-FE48B801DF03}"/>
              </a:ext>
            </a:extLst>
          </p:cNvPr>
          <p:cNvSpPr/>
          <p:nvPr/>
        </p:nvSpPr>
        <p:spPr>
          <a:xfrm>
            <a:off x="3139601" y="2054870"/>
            <a:ext cx="1117252" cy="561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RMPS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2213B52-4052-4A87-803E-A32E29144213}"/>
              </a:ext>
            </a:extLst>
          </p:cNvPr>
          <p:cNvSpPr/>
          <p:nvPr/>
        </p:nvSpPr>
        <p:spPr>
          <a:xfrm>
            <a:off x="3133184" y="2722103"/>
            <a:ext cx="1123669" cy="578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RMPS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981200" y="98951"/>
            <a:ext cx="7247549" cy="726560"/>
          </a:xfrm>
        </p:spPr>
        <p:txBody>
          <a:bodyPr/>
          <a:lstStyle/>
          <a:p>
            <a:pPr algn="ctr"/>
            <a:r>
              <a:rPr lang="en-GB" dirty="0" smtClean="0"/>
              <a:t>RMPS PATHWAY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828090" y="233591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822799" y="159949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795471" y="69198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169829" y="1039282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822799" y="494686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822799" y="566160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233285" y="4880860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68824" y="4315641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981200" y="4949383"/>
            <a:ext cx="1101246" cy="57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1981200" y="5649281"/>
            <a:ext cx="1076546" cy="559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CFE LEVEL 3/4</a:t>
            </a:r>
            <a:endParaRPr lang="en-GB" sz="160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2213B52-4052-4A87-803E-A32E29144213}"/>
              </a:ext>
            </a:extLst>
          </p:cNvPr>
          <p:cNvSpPr/>
          <p:nvPr/>
        </p:nvSpPr>
        <p:spPr>
          <a:xfrm>
            <a:off x="3143833" y="4947534"/>
            <a:ext cx="118051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Religious Education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2213B52-4052-4A87-803E-A32E29144213}"/>
              </a:ext>
            </a:extLst>
          </p:cNvPr>
          <p:cNvSpPr/>
          <p:nvPr/>
        </p:nvSpPr>
        <p:spPr>
          <a:xfrm>
            <a:off x="3136027" y="5641003"/>
            <a:ext cx="118051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Religious Education</a:t>
            </a:r>
            <a:endParaRPr lang="en-GB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8614329" y="334445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Theologian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858859" y="1417888"/>
            <a:ext cx="1699997" cy="4730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592901" y="1414554"/>
            <a:ext cx="2131089" cy="5300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35758" y="202959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Solicitor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614329" y="2662397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Youth Worker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858859" y="1996607"/>
            <a:ext cx="1699997" cy="12406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BA (Hons) </a:t>
            </a:r>
            <a:r>
              <a:rPr lang="en-GB" sz="1200" dirty="0" err="1" smtClean="0">
                <a:solidFill>
                  <a:schemeClr val="tx1"/>
                </a:solidFill>
              </a:rPr>
              <a:t>Philosphy</a:t>
            </a:r>
            <a:r>
              <a:rPr lang="en-GB" sz="1200" dirty="0" smtClean="0">
                <a:solidFill>
                  <a:schemeClr val="tx1"/>
                </a:solidFill>
              </a:rPr>
              <a:t> and Theology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BD Hons </a:t>
            </a:r>
            <a:r>
              <a:rPr lang="en-GB" sz="1200" dirty="0" err="1" smtClean="0">
                <a:solidFill>
                  <a:schemeClr val="tx1"/>
                </a:solidFill>
              </a:rPr>
              <a:t>Dvinity</a:t>
            </a:r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MA Hons Religious Studies</a:t>
            </a:r>
          </a:p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19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Alternative School College Partnerships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B3F4A4-579C-40FA-94D7-3F87039AC1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5739" r="5953" b="18481"/>
          <a:stretch/>
        </p:blipFill>
        <p:spPr bwMode="auto">
          <a:xfrm>
            <a:off x="3723237" y="2135991"/>
            <a:ext cx="3754927" cy="43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5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831" y="180036"/>
            <a:ext cx="7239000" cy="49615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ADMINISTRATION &amp; I.T PATHWAY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179225" y="691922"/>
            <a:ext cx="8840690" cy="4237500"/>
            <a:chOff x="932228" y="987537"/>
            <a:chExt cx="8840690" cy="4237500"/>
          </a:xfrm>
        </p:grpSpPr>
        <p:sp>
          <p:nvSpPr>
            <p:cNvPr id="8" name="Rounded Rectangle 7"/>
            <p:cNvSpPr/>
            <p:nvPr/>
          </p:nvSpPr>
          <p:spPr>
            <a:xfrm>
              <a:off x="971481" y="987537"/>
              <a:ext cx="10801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SCQF</a:t>
              </a:r>
              <a:r>
                <a:rPr lang="en-GB" dirty="0"/>
                <a:t> 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57889" y="987537"/>
              <a:ext cx="1099716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Course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58771" y="998359"/>
              <a:ext cx="1809346" cy="51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School College Partnerships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684686" y="987537"/>
              <a:ext cx="2088232" cy="57606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Future Pathways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47859" y="1764780"/>
              <a:ext cx="10801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Level 6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40541" y="2498897"/>
              <a:ext cx="10801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Level 5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32228" y="3320718"/>
              <a:ext cx="10801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Level 4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45479" y="1755501"/>
              <a:ext cx="1312537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Higher Administration &amp; IT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91534" y="2500095"/>
              <a:ext cx="1312537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National 5 Administration &amp; IT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184014" y="3320974"/>
              <a:ext cx="1365056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National 4 Administration &amp; IT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58771" y="1754594"/>
              <a:ext cx="1809346" cy="5696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FA Business Skills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728274" y="2418374"/>
              <a:ext cx="2097968" cy="118474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BBA (Hons) Business Administration</a:t>
              </a:r>
            </a:p>
            <a:p>
              <a:pPr algn="ctr"/>
              <a:endParaRPr lang="en-GB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HNC/D Administration &amp; IT</a:t>
              </a:r>
            </a:p>
            <a:p>
              <a:pPr algn="ctr"/>
              <a:endParaRPr lang="en-GB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HNC/D Legal Services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778313" y="3682931"/>
              <a:ext cx="2068760" cy="1542106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NC Business Enterprise with Legal Services</a:t>
              </a:r>
            </a:p>
            <a:p>
              <a:pPr algn="ctr"/>
              <a:endParaRPr lang="en-GB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NC Business Enterprise with Administration</a:t>
              </a:r>
            </a:p>
            <a:p>
              <a:pPr algn="ctr"/>
              <a:endParaRPr lang="en-GB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NC Tourism, Events &amp; Customer Services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698778" y="2498897"/>
              <a:ext cx="111019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NPA Business </a:t>
              </a:r>
            </a:p>
            <a:p>
              <a:pPr algn="ctr"/>
              <a:r>
                <a:rPr lang="en-GB" sz="1200" dirty="0"/>
                <a:t>with IT</a:t>
              </a:r>
            </a:p>
          </p:txBody>
        </p:sp>
        <p:sp>
          <p:nvSpPr>
            <p:cNvPr id="23" name="Rounded Rectangle 29">
              <a:extLst>
                <a:ext uri="{FF2B5EF4-FFF2-40B4-BE49-F238E27FC236}">
                  <a16:creationId xmlns:a16="http://schemas.microsoft.com/office/drawing/2014/main" id="{D4FA1C07-21CE-4A08-BB0A-77EEFC28AB67}"/>
                </a:ext>
              </a:extLst>
            </p:cNvPr>
            <p:cNvSpPr/>
            <p:nvPr/>
          </p:nvSpPr>
          <p:spPr>
            <a:xfrm>
              <a:off x="3634676" y="1748154"/>
              <a:ext cx="111019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NPA Business </a:t>
              </a:r>
            </a:p>
            <a:p>
              <a:pPr algn="ctr"/>
              <a:r>
                <a:rPr lang="en-GB" sz="1200" dirty="0"/>
                <a:t>with IT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3781" y="921887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1" y="4952707"/>
            <a:ext cx="11248095" cy="3048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49341" y="506095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2194856" y="506292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957805" y="588677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2194856" y="587536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203781" y="4916505"/>
            <a:ext cx="456278" cy="1732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3623696" y="5060959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Administration and IT</a:t>
            </a:r>
            <a:endParaRPr lang="en-GB" sz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3623696" y="5863370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Business Enterprise &amp; Finance</a:t>
            </a:r>
            <a:endParaRPr lang="en-GB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982905" y="267306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40" name="Rounded Rectangle 39"/>
          <p:cNvSpPr/>
          <p:nvPr/>
        </p:nvSpPr>
        <p:spPr>
          <a:xfrm>
            <a:off x="953697" y="185065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891221" y="70274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7966645" y="1466885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113678" y="1466885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113678" y="215191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Events Manager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103768" y="355404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Administrative Assistant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113678" y="287287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Clerk of Court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113678" y="424971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Customer Services Administrator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4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571" y="78340"/>
            <a:ext cx="7239000" cy="771322"/>
          </a:xfrm>
        </p:spPr>
        <p:txBody>
          <a:bodyPr/>
          <a:lstStyle/>
          <a:p>
            <a:pPr algn="ctr"/>
            <a:r>
              <a:rPr lang="en-GB" dirty="0" smtClean="0"/>
              <a:t>ART &amp; DESIGN 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299455" y="90517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33543" y="911543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60017" y="950989"/>
            <a:ext cx="2010112" cy="51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33055" y="90894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13782" y="172573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7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17952" y="248604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51454" y="322417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48500" y="401772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53198" y="1752578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Art &amp; Design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71127" y="2516700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Art &amp; Design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79244" y="3266958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Art &amp; Design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79244" y="4030169"/>
            <a:ext cx="1365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Art &amp; Design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24536" y="2948040"/>
            <a:ext cx="2022296" cy="5696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FA Creative &amp; Digital Media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00055" y="2251467"/>
            <a:ext cx="2088232" cy="12587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 (Hons) Art &amp; Design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BA (Hons) Graphic Design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Glasgow School of Art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Art &amp; Design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Visual Communications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08411" y="3670690"/>
            <a:ext cx="206876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Art &amp; Design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NC Graphic &amp; Digital Design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708411" y="4424316"/>
            <a:ext cx="2088232" cy="6903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NQ Art &amp; Design Portfolio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NQ Introduction to the Creative Industries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08696" y="1752578"/>
            <a:ext cx="456278" cy="301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1058184" y="358027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1046842" y="22105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038529" y="91566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1058184" y="533149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2303699" y="533346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60235" y="5211721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66648" y="609080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2303699" y="610433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158568" y="5333460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3726482" y="5343485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Art &amp; Design</a:t>
            </a:r>
            <a:endParaRPr lang="en-GB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3732017" y="6116490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Art &amp; Design</a:t>
            </a:r>
            <a:endParaRPr lang="en-GB" sz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7726931" y="163442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873964" y="163442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873964" y="229357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Architect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924855" y="3639254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Games Designer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873964" y="297652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Fashion Designer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964525" y="434521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Art Therapist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902" y="55767"/>
            <a:ext cx="8656056" cy="81608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BIOLOGY/HUMAN BIOLOGY PATHWAY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6517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916904" y="1076736"/>
            <a:ext cx="8873637" cy="3389380"/>
            <a:chOff x="1916904" y="1076736"/>
            <a:chExt cx="8873637" cy="3389380"/>
          </a:xfrm>
        </p:grpSpPr>
        <p:sp>
          <p:nvSpPr>
            <p:cNvPr id="8" name="Rounded Rectangle 7"/>
            <p:cNvSpPr/>
            <p:nvPr/>
          </p:nvSpPr>
          <p:spPr>
            <a:xfrm>
              <a:off x="1916904" y="1076736"/>
              <a:ext cx="10801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SCQF</a:t>
              </a:r>
              <a:r>
                <a:rPr lang="en-GB" dirty="0"/>
                <a:t> 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20329" y="1076736"/>
              <a:ext cx="136815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Course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26832" y="1080674"/>
              <a:ext cx="1844484" cy="51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School College Partnerships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46057" y="1077505"/>
              <a:ext cx="1844484" cy="513956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Future Pathways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16904" y="1790494"/>
              <a:ext cx="10801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Level 7 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36376" y="2500993"/>
              <a:ext cx="10801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Level 6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36376" y="3170348"/>
              <a:ext cx="10801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Level 5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36376" y="3890052"/>
              <a:ext cx="10801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Level 4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157494" y="1798966"/>
              <a:ext cx="136815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Advanced Higher Biology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32436" y="2486897"/>
              <a:ext cx="137422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Higher Biology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120329" y="3167822"/>
              <a:ext cx="137422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National 5 Biology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39801" y="3879233"/>
              <a:ext cx="1365056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National 4 Biology/Science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97546" y="2507433"/>
              <a:ext cx="1844484" cy="5696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FA Food &amp; Drink Tech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988528" y="2294208"/>
              <a:ext cx="2063181" cy="115137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BSc Biological Sciences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BSc Nursing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HNC/D Applied Sciences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HNC/D Biological Sciences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003000" y="3496615"/>
              <a:ext cx="2046774" cy="85972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NC Applied Sciences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026832" y="1805406"/>
              <a:ext cx="1844484" cy="5696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HNC Applied Science</a:t>
              </a:r>
            </a:p>
          </p:txBody>
        </p:sp>
        <p:sp>
          <p:nvSpPr>
            <p:cNvPr id="30" name="Rounded Rectangle 16">
              <a:extLst>
                <a:ext uri="{FF2B5EF4-FFF2-40B4-BE49-F238E27FC236}">
                  <a16:creationId xmlns:a16="http://schemas.microsoft.com/office/drawing/2014/main" id="{EE497AC7-55C5-4D32-87BF-A3608DB79364}"/>
                </a:ext>
              </a:extLst>
            </p:cNvPr>
            <p:cNvSpPr/>
            <p:nvPr/>
          </p:nvSpPr>
          <p:spPr>
            <a:xfrm>
              <a:off x="4622600" y="2507433"/>
              <a:ext cx="137422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Higher Human Biology</a:t>
              </a:r>
            </a:p>
          </p:txBody>
        </p:sp>
        <p:sp>
          <p:nvSpPr>
            <p:cNvPr id="28" name="Rounded Rectangle 17">
              <a:extLst>
                <a:ext uri="{FF2B5EF4-FFF2-40B4-BE49-F238E27FC236}">
                  <a16:creationId xmlns:a16="http://schemas.microsoft.com/office/drawing/2014/main" id="{172F9C55-DB92-4EFC-8CCB-5C95ED46FB11}"/>
                </a:ext>
              </a:extLst>
            </p:cNvPr>
            <p:cNvSpPr/>
            <p:nvPr/>
          </p:nvSpPr>
          <p:spPr>
            <a:xfrm>
              <a:off x="4614287" y="3188059"/>
              <a:ext cx="1374224" cy="5189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National 5 Lab Skills</a:t>
              </a:r>
            </a:p>
          </p:txBody>
        </p:sp>
        <p:sp>
          <p:nvSpPr>
            <p:cNvPr id="29" name="Rounded Rectangle 19">
              <a:extLst>
                <a:ext uri="{FF2B5EF4-FFF2-40B4-BE49-F238E27FC236}">
                  <a16:creationId xmlns:a16="http://schemas.microsoft.com/office/drawing/2014/main" id="{18677563-D701-45BF-A765-85FC6C94BCB9}"/>
                </a:ext>
              </a:extLst>
            </p:cNvPr>
            <p:cNvSpPr/>
            <p:nvPr/>
          </p:nvSpPr>
          <p:spPr>
            <a:xfrm>
              <a:off x="6097546" y="3243151"/>
              <a:ext cx="1844484" cy="5696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Microbiology &amp; Pharmacology</a:t>
              </a:r>
            </a:p>
            <a:p>
              <a:pPr algn="ctr"/>
              <a:r>
                <a:rPr lang="en-GB" sz="1200" dirty="0"/>
                <a:t>Pharmacy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698653" y="347486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40" name="Rounded Rectangle 39"/>
          <p:cNvSpPr/>
          <p:nvPr/>
        </p:nvSpPr>
        <p:spPr>
          <a:xfrm>
            <a:off x="690376" y="211232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682063" y="107673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>
            <a:off x="115831" y="1360740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75072" y="4938254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98653" y="509652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" name="Rounded Rectangle 44"/>
          <p:cNvSpPr/>
          <p:nvPr/>
        </p:nvSpPr>
        <p:spPr>
          <a:xfrm>
            <a:off x="1944168" y="50984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46" name="Rounded Rectangle 45"/>
          <p:cNvSpPr/>
          <p:nvPr/>
        </p:nvSpPr>
        <p:spPr>
          <a:xfrm>
            <a:off x="707117" y="592234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7" name="Rounded Rectangle 46"/>
          <p:cNvSpPr/>
          <p:nvPr/>
        </p:nvSpPr>
        <p:spPr>
          <a:xfrm>
            <a:off x="1944168" y="591093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48" name="Rounded Rectangle 47"/>
          <p:cNvSpPr/>
          <p:nvPr/>
        </p:nvSpPr>
        <p:spPr>
          <a:xfrm>
            <a:off x="118560" y="5127878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sp>
        <p:nvSpPr>
          <p:cNvPr id="49" name="Rounded Rectangle 48"/>
          <p:cNvSpPr/>
          <p:nvPr/>
        </p:nvSpPr>
        <p:spPr>
          <a:xfrm>
            <a:off x="3160884" y="5081188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Biology</a:t>
            </a:r>
            <a:endParaRPr lang="en-GB" sz="1200" dirty="0"/>
          </a:p>
        </p:txBody>
      </p:sp>
      <p:sp>
        <p:nvSpPr>
          <p:cNvPr id="50" name="Rounded Rectangle 49"/>
          <p:cNvSpPr/>
          <p:nvPr/>
        </p:nvSpPr>
        <p:spPr>
          <a:xfrm>
            <a:off x="3151422" y="5918904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Science</a:t>
            </a:r>
            <a:endParaRPr lang="en-GB" sz="1200" dirty="0"/>
          </a:p>
        </p:txBody>
      </p:sp>
      <p:sp>
        <p:nvSpPr>
          <p:cNvPr id="51" name="Rounded Rectangle 50"/>
          <p:cNvSpPr/>
          <p:nvPr/>
        </p:nvSpPr>
        <p:spPr>
          <a:xfrm>
            <a:off x="7988755" y="164056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106876" y="163442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0089618" y="229357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Doctor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0076987" y="360202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Laboratory Technician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0088336" y="2935724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Geneticist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061953" y="426323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Landscaper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2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865" y="126587"/>
            <a:ext cx="83374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BUSINESS MANAGEMENT PATHWAY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871019" y="86845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67163" y="863873"/>
            <a:ext cx="13032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52624" y="908826"/>
            <a:ext cx="1602432" cy="51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634413" y="86845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71019" y="160033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7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88833" y="236029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05128" y="312128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22942" y="388102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67163" y="1636062"/>
            <a:ext cx="13032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Business Management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78905" y="2335982"/>
            <a:ext cx="130935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Business Management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67163" y="3091402"/>
            <a:ext cx="130328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Business Management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94145" y="3882271"/>
            <a:ext cx="129411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Business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908000" y="2360291"/>
            <a:ext cx="1602431" cy="5696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FA Business Skills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97813" y="2153029"/>
            <a:ext cx="2088232" cy="18435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BSc Business Management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BA (Hons) Business Management with Economics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Human Resources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Marketing Communication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Fashion Design &amp; Production with Retail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17285" y="4049269"/>
            <a:ext cx="2068760" cy="1176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Business &amp; Retailing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NC Business Enterprise with Legal Services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NQ Business, Enterprise and Customer Services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76086" y="3093260"/>
            <a:ext cx="11617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NPA Business </a:t>
            </a:r>
          </a:p>
          <a:p>
            <a:pPr algn="ctr"/>
            <a:r>
              <a:rPr lang="en-GB" sz="1200" dirty="0"/>
              <a:t>with IT</a:t>
            </a: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F1062356-DA09-4824-9AFF-6AE03B382EBF}"/>
              </a:ext>
            </a:extLst>
          </p:cNvPr>
          <p:cNvSpPr/>
          <p:nvPr/>
        </p:nvSpPr>
        <p:spPr>
          <a:xfrm>
            <a:off x="4657933" y="2357071"/>
            <a:ext cx="11617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NPA Business </a:t>
            </a:r>
          </a:p>
          <a:p>
            <a:pPr algn="ctr"/>
            <a:r>
              <a:rPr lang="en-GB" sz="1200" dirty="0"/>
              <a:t>with IT</a:t>
            </a:r>
          </a:p>
        </p:txBody>
      </p:sp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A4293CE5-8E55-27AB-ED13-8FDE31AA4F0D}"/>
              </a:ext>
            </a:extLst>
          </p:cNvPr>
          <p:cNvSpPr/>
          <p:nvPr/>
        </p:nvSpPr>
        <p:spPr>
          <a:xfrm>
            <a:off x="5884320" y="3091402"/>
            <a:ext cx="11617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</a:t>
            </a:r>
          </a:p>
          <a:p>
            <a:pPr algn="ctr"/>
            <a:r>
              <a:rPr lang="en-GB" sz="1200" dirty="0"/>
              <a:t>Travel &amp; Tourism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02047" y="5282677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61703" y="345559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642528" y="194886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34" name="Rounded Rectangle 33"/>
          <p:cNvSpPr/>
          <p:nvPr/>
        </p:nvSpPr>
        <p:spPr>
          <a:xfrm>
            <a:off x="656049" y="88002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74266" y="1360740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839631" y="531352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2085146" y="531549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848095" y="613933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0" name="Rounded Rectangle 39"/>
          <p:cNvSpPr/>
          <p:nvPr/>
        </p:nvSpPr>
        <p:spPr>
          <a:xfrm>
            <a:off x="2085146" y="612792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41" name="Rounded Rectangle 40"/>
          <p:cNvSpPr/>
          <p:nvPr/>
        </p:nvSpPr>
        <p:spPr>
          <a:xfrm>
            <a:off x="209660" y="5344873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>
            <a:off x="3301862" y="5298183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Business Management</a:t>
            </a:r>
            <a:endParaRPr lang="en-GB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3292400" y="6135899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Business Enterprise &amp; Finance</a:t>
            </a:r>
            <a:endParaRPr lang="en-GB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7580561" y="152930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76316" y="152316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76310" y="218231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Financial Adviser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75028" y="361032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Insurance Broker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75028" y="2877761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Company Secretary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775028" y="438158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Office Manager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6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216" y="109956"/>
            <a:ext cx="7239000" cy="731002"/>
          </a:xfrm>
        </p:spPr>
        <p:txBody>
          <a:bodyPr/>
          <a:lstStyle/>
          <a:p>
            <a:pPr algn="ctr"/>
            <a:r>
              <a:rPr lang="en-GB" dirty="0" smtClean="0"/>
              <a:t>CHEMISTRY PATHWAY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3288" y="2131016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952170" y="67885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0618" y="678858"/>
            <a:ext cx="134828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12968" y="747514"/>
            <a:ext cx="1832302" cy="51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028128" y="741318"/>
            <a:ext cx="1832302" cy="5201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52168" y="142110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7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52168" y="213312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37270" y="286551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52170" y="358899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619" y="1411247"/>
            <a:ext cx="134828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Chemistry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74837" y="2163346"/>
            <a:ext cx="1363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Chemistry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74837" y="2865516"/>
            <a:ext cx="134828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Chemistry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89735" y="3588999"/>
            <a:ext cx="134828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Chemistry/</a:t>
            </a:r>
          </a:p>
          <a:p>
            <a:pPr algn="ctr"/>
            <a:r>
              <a:rPr lang="en-GB" sz="1200" dirty="0"/>
              <a:t>Science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00785" y="2453213"/>
            <a:ext cx="1844485" cy="5696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FA Scientific Tech (Lab Skills)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948410" y="2101979"/>
            <a:ext cx="2073334" cy="10726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BSc Chemistry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Applied Sciences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945546" y="3261157"/>
            <a:ext cx="2076198" cy="9357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Applied Sciences</a:t>
            </a: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7515FBDC-0F7C-4136-AA32-A7932BC0554B}"/>
              </a:ext>
            </a:extLst>
          </p:cNvPr>
          <p:cNvSpPr/>
          <p:nvPr/>
        </p:nvSpPr>
        <p:spPr>
          <a:xfrm>
            <a:off x="6000784" y="3223732"/>
            <a:ext cx="1844484" cy="5696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Microbiology &amp; Pharmacology</a:t>
            </a:r>
          </a:p>
          <a:p>
            <a:pPr algn="ctr"/>
            <a:r>
              <a:rPr lang="en-GB" sz="1200" dirty="0"/>
              <a:t>Pharmacy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D4973D1B-343B-4353-BAE9-3B6686CF275A}"/>
              </a:ext>
            </a:extLst>
          </p:cNvPr>
          <p:cNvSpPr/>
          <p:nvPr/>
        </p:nvSpPr>
        <p:spPr>
          <a:xfrm>
            <a:off x="4662511" y="3585787"/>
            <a:ext cx="1249149" cy="579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Lab Skills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8026" y="319640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780637" y="175653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794158" y="68768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212375" y="1168402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57698" y="4808938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793608" y="507741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1980527" y="506365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802384" y="583743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1984017" y="583146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40" name="Rounded Rectangle 39"/>
          <p:cNvSpPr/>
          <p:nvPr/>
        </p:nvSpPr>
        <p:spPr>
          <a:xfrm>
            <a:off x="229559" y="5063654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>
            <a:off x="3200618" y="5076551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Chemistry</a:t>
            </a:r>
            <a:endParaRPr lang="en-GB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3212422" y="5835571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Science</a:t>
            </a:r>
            <a:endParaRPr lang="en-GB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7933512" y="142110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045836" y="140011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071942" y="204470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Surgeon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090220" y="3361196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Paramedic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071942" y="269041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Chemical Engineer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069658" y="4045711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</a:rPr>
              <a:t>Aromatherapist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7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216" y="157512"/>
            <a:ext cx="7239000" cy="56339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COMPUTING SCIENCE PATHWAY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6333" y="907470"/>
            <a:ext cx="7239000" cy="57606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6216" y="523920"/>
            <a:ext cx="7239000" cy="92723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97304" y="1180021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004953" y="78368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82175" y="798036"/>
            <a:ext cx="144216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48792" y="842989"/>
            <a:ext cx="1602432" cy="51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875443" y="785391"/>
            <a:ext cx="2088232" cy="54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04953" y="153994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7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04953" y="232094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04953" y="310194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04953" y="388187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Level 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91344" y="1538181"/>
            <a:ext cx="14329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Computing Science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84984" y="2331333"/>
            <a:ext cx="138291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Computing Science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91344" y="3122237"/>
            <a:ext cx="1376558" cy="53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Computing Science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73398" y="3873987"/>
            <a:ext cx="139450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Computing Science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95603" y="1705403"/>
            <a:ext cx="1537557" cy="8633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FA Information Tech (Software Development)</a:t>
            </a:r>
          </a:p>
          <a:p>
            <a:pPr algn="ctr"/>
            <a:r>
              <a:rPr lang="en-GB" sz="1200" dirty="0"/>
              <a:t>NPA Computer Games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76729" y="2064392"/>
            <a:ext cx="2088232" cy="18435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BSc (Hons) Computing Science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BSc (Hons) Data Science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HNC/D Computer Software Development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796201" y="4022111"/>
            <a:ext cx="2068760" cy="5419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NC Computing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830561" y="3101943"/>
            <a:ext cx="11617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NPA Cyber Security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94821" y="2816002"/>
            <a:ext cx="1602431" cy="8633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Online Intro to Raspberry Pi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7171" y="310194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741660" y="189687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741660" y="78368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74510" y="1265162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35353" y="4850069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67171" y="506791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0" name="Rounded Rectangle 49"/>
          <p:cNvSpPr/>
          <p:nvPr/>
        </p:nvSpPr>
        <p:spPr>
          <a:xfrm>
            <a:off x="1980527" y="506365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51" name="Rounded Rectangle 50"/>
          <p:cNvSpPr/>
          <p:nvPr/>
        </p:nvSpPr>
        <p:spPr>
          <a:xfrm>
            <a:off x="767171" y="5819541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2" name="Rounded Rectangle 51"/>
          <p:cNvSpPr/>
          <p:nvPr/>
        </p:nvSpPr>
        <p:spPr>
          <a:xfrm>
            <a:off x="1984017" y="583146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53" name="Rounded Rectangle 52"/>
          <p:cNvSpPr/>
          <p:nvPr/>
        </p:nvSpPr>
        <p:spPr>
          <a:xfrm>
            <a:off x="101125" y="4989290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sp>
        <p:nvSpPr>
          <p:cNvPr id="54" name="Rounded Rectangle 53"/>
          <p:cNvSpPr/>
          <p:nvPr/>
        </p:nvSpPr>
        <p:spPr>
          <a:xfrm>
            <a:off x="3193679" y="5040691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Computing</a:t>
            </a:r>
            <a:endParaRPr lang="en-GB" sz="1200" dirty="0"/>
          </a:p>
        </p:txBody>
      </p:sp>
      <p:sp>
        <p:nvSpPr>
          <p:cNvPr id="55" name="Rounded Rectangle 54"/>
          <p:cNvSpPr/>
          <p:nvPr/>
        </p:nvSpPr>
        <p:spPr>
          <a:xfrm>
            <a:off x="3195170" y="5835571"/>
            <a:ext cx="1374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Computing</a:t>
            </a:r>
            <a:endParaRPr lang="en-GB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7778236" y="142110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045836" y="1400119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071942" y="2089225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Software Developer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071942" y="3421365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Games </a:t>
            </a:r>
            <a:r>
              <a:rPr lang="en-GB" sz="1600" dirty="0" err="1" smtClean="0">
                <a:solidFill>
                  <a:schemeClr val="tx1"/>
                </a:solidFill>
              </a:rPr>
              <a:t>Prgorammer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045836" y="277149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Network Architect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071942" y="409969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IT Helpdesk Analyst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1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BDE9-5EE0-4B0D-851A-2627F943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0989"/>
            <a:ext cx="8290791" cy="72595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DESIGN &amp; </a:t>
            </a:r>
            <a:r>
              <a:rPr lang="en-GB" dirty="0" smtClean="0"/>
              <a:t>MANUFACTURE PATHWAY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51FE18-2242-47D8-B06B-04979419B0BF}"/>
              </a:ext>
            </a:extLst>
          </p:cNvPr>
          <p:cNvSpPr txBox="1">
            <a:spLocks/>
          </p:cNvSpPr>
          <p:nvPr/>
        </p:nvSpPr>
        <p:spPr>
          <a:xfrm>
            <a:off x="1991544" y="58118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28CB13-6BF6-4CD3-A587-7C4F3A4DE91A}"/>
              </a:ext>
            </a:extLst>
          </p:cNvPr>
          <p:cNvSpPr txBox="1">
            <a:spLocks/>
          </p:cNvSpPr>
          <p:nvPr/>
        </p:nvSpPr>
        <p:spPr>
          <a:xfrm>
            <a:off x="1991544" y="47667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F9BD51-D3A0-48B6-8A1B-2D222B9A1EA4}"/>
              </a:ext>
            </a:extLst>
          </p:cNvPr>
          <p:cNvSpPr txBox="1">
            <a:spLocks/>
          </p:cNvSpPr>
          <p:nvPr/>
        </p:nvSpPr>
        <p:spPr>
          <a:xfrm>
            <a:off x="2118033" y="449394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99A765-8F07-45BD-9813-A125356BDA7C}"/>
              </a:ext>
            </a:extLst>
          </p:cNvPr>
          <p:cNvSpPr txBox="1">
            <a:spLocks/>
          </p:cNvSpPr>
          <p:nvPr/>
        </p:nvSpPr>
        <p:spPr>
          <a:xfrm>
            <a:off x="2597101" y="910732"/>
            <a:ext cx="7239000" cy="100811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690F8B-8841-437A-958F-A50C9A93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033" y="1227199"/>
            <a:ext cx="7704856" cy="43228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5A22E6-8A53-4C20-B872-B5646B9956F7}"/>
              </a:ext>
            </a:extLst>
          </p:cNvPr>
          <p:cNvSpPr/>
          <p:nvPr/>
        </p:nvSpPr>
        <p:spPr>
          <a:xfrm>
            <a:off x="2147891" y="95241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SCQF</a:t>
            </a:r>
            <a:r>
              <a:rPr lang="en-GB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9F91513-54E0-40B6-A507-AC50B46D9E18}"/>
              </a:ext>
            </a:extLst>
          </p:cNvPr>
          <p:cNvSpPr/>
          <p:nvPr/>
        </p:nvSpPr>
        <p:spPr>
          <a:xfrm>
            <a:off x="3458165" y="940750"/>
            <a:ext cx="15744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Course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3F6BC02-F8DC-44F9-8B09-107C0884D431}"/>
              </a:ext>
            </a:extLst>
          </p:cNvPr>
          <p:cNvSpPr/>
          <p:nvPr/>
        </p:nvSpPr>
        <p:spPr>
          <a:xfrm>
            <a:off x="5276038" y="952414"/>
            <a:ext cx="1739918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School College Partnerships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6B75AC7-94D6-4DA6-9E7C-D522677733F1}"/>
              </a:ext>
            </a:extLst>
          </p:cNvPr>
          <p:cNvSpPr/>
          <p:nvPr/>
        </p:nvSpPr>
        <p:spPr>
          <a:xfrm>
            <a:off x="8563478" y="940750"/>
            <a:ext cx="2788716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Future Pathways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46ED6-9C82-4F15-ABE7-9F8CFA43F496}"/>
              </a:ext>
            </a:extLst>
          </p:cNvPr>
          <p:cNvSpPr/>
          <p:nvPr/>
        </p:nvSpPr>
        <p:spPr>
          <a:xfrm>
            <a:off x="2176156" y="162922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7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1BFACD5-2162-4349-AB2D-F21899D05A87}"/>
              </a:ext>
            </a:extLst>
          </p:cNvPr>
          <p:cNvSpPr/>
          <p:nvPr/>
        </p:nvSpPr>
        <p:spPr>
          <a:xfrm>
            <a:off x="2192879" y="238527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6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DF07C41-E51F-4299-9588-4681CBAE0397}"/>
              </a:ext>
            </a:extLst>
          </p:cNvPr>
          <p:cNvSpPr/>
          <p:nvPr/>
        </p:nvSpPr>
        <p:spPr>
          <a:xfrm>
            <a:off x="2182178" y="309394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11A8A04-27EF-41AF-A81A-0EB61F5C57C4}"/>
              </a:ext>
            </a:extLst>
          </p:cNvPr>
          <p:cNvSpPr/>
          <p:nvPr/>
        </p:nvSpPr>
        <p:spPr>
          <a:xfrm>
            <a:off x="3478322" y="1676131"/>
            <a:ext cx="15744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Higher Design &amp; Manufacture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B1D79E4-13E5-4C2B-8207-59DBA29EEAC3}"/>
              </a:ext>
            </a:extLst>
          </p:cNvPr>
          <p:cNvSpPr/>
          <p:nvPr/>
        </p:nvSpPr>
        <p:spPr>
          <a:xfrm>
            <a:off x="3480051" y="2380182"/>
            <a:ext cx="161942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Higher Design &amp; Manufacture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72D1F3B-F19D-4C15-9D2A-77797C033193}"/>
              </a:ext>
            </a:extLst>
          </p:cNvPr>
          <p:cNvSpPr/>
          <p:nvPr/>
        </p:nvSpPr>
        <p:spPr>
          <a:xfrm>
            <a:off x="3425548" y="3089624"/>
            <a:ext cx="162717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5 Design &amp; Manufacture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F40D189-D28D-40A0-AFAD-C60B6B95DD87}"/>
              </a:ext>
            </a:extLst>
          </p:cNvPr>
          <p:cNvSpPr/>
          <p:nvPr/>
        </p:nvSpPr>
        <p:spPr>
          <a:xfrm>
            <a:off x="7744591" y="2237301"/>
            <a:ext cx="2078298" cy="105850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BEng (Hons) Design and Manufacture</a:t>
            </a:r>
          </a:p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Msc</a:t>
            </a:r>
            <a:r>
              <a:rPr lang="en-GB" sz="1200" dirty="0" smtClean="0">
                <a:solidFill>
                  <a:schemeClr val="tx1"/>
                </a:solidFill>
              </a:rPr>
              <a:t> Digital Design and Manufacture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56332FE7-4594-4AA0-8395-7263D4C21F96}"/>
              </a:ext>
            </a:extLst>
          </p:cNvPr>
          <p:cNvSpPr/>
          <p:nvPr/>
        </p:nvSpPr>
        <p:spPr>
          <a:xfrm>
            <a:off x="2169593" y="382962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Level 4</a:t>
            </a: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9FB11601-7B63-4F24-A53A-8B4EAD91D9DA}"/>
              </a:ext>
            </a:extLst>
          </p:cNvPr>
          <p:cNvSpPr/>
          <p:nvPr/>
        </p:nvSpPr>
        <p:spPr>
          <a:xfrm>
            <a:off x="3405391" y="3838994"/>
            <a:ext cx="162717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4 Design &amp; Manufacture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5776" y="3426765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941819" y="232947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S5/6</a:t>
            </a:r>
            <a:endParaRPr lang="en-GB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920535" y="964202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294893" y="1311498"/>
            <a:ext cx="456278" cy="250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SENIOR PHASE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901187" y="5072977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2114543" y="5068713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901187" y="5787714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S1/2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2136341" y="5794999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CFE LEVEL 3/4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311673" y="5006973"/>
            <a:ext cx="456278" cy="146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BGE PHASE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3405391" y="5009774"/>
            <a:ext cx="1627178" cy="596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Design &amp; Manufacture</a:t>
            </a:r>
            <a:endParaRPr lang="en-GB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3405391" y="5804124"/>
            <a:ext cx="1627178" cy="575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Technical Education</a:t>
            </a:r>
            <a:endParaRPr lang="en-GB" sz="12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61479" y="4840569"/>
            <a:ext cx="11226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744591" y="1556310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Courses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011560" y="1555672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Employment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030094" y="2179973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Design Engineer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028812" y="3506268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Cabinet Maker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028812" y="2836496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Architect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F40D189-D28D-40A0-AFAD-C60B6B95DD87}"/>
              </a:ext>
            </a:extLst>
          </p:cNvPr>
          <p:cNvSpPr/>
          <p:nvPr/>
        </p:nvSpPr>
        <p:spPr>
          <a:xfrm>
            <a:off x="7744591" y="3417629"/>
            <a:ext cx="2078298" cy="105850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HNC Product Design and Manufacturing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HND 3D Interior Design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028812" y="4179071"/>
            <a:ext cx="2088232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Building Technician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0451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pulent">
  <a:themeElements>
    <a:clrScheme name="Custom 1">
      <a:dk1>
        <a:sysClr val="windowText" lastClr="000000"/>
      </a:dk1>
      <a:lt1>
        <a:sysClr val="window" lastClr="FFFFFF"/>
      </a:lt1>
      <a:dk2>
        <a:srgbClr val="874296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2157</Words>
  <Application>Microsoft Office PowerPoint</Application>
  <PresentationFormat>Widescreen</PresentationFormat>
  <Paragraphs>951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Trebuchet MS</vt:lpstr>
      <vt:lpstr>Wingdings</vt:lpstr>
      <vt:lpstr>Wingdings 2</vt:lpstr>
      <vt:lpstr>Office Theme</vt:lpstr>
      <vt:lpstr>1_Opulent</vt:lpstr>
      <vt:lpstr>Clydeview academy</vt:lpstr>
      <vt:lpstr>ACCOUNTING PATHWAY</vt:lpstr>
      <vt:lpstr>ADMINISTRATION &amp; I.T PATHWAY</vt:lpstr>
      <vt:lpstr>ART &amp; DESIGN PATHWAY</vt:lpstr>
      <vt:lpstr>BIOLOGY/HUMAN BIOLOGY PATHWAY</vt:lpstr>
      <vt:lpstr>BUSINESS MANAGEMENT PATHWAY</vt:lpstr>
      <vt:lpstr>CHEMISTRY PATHWAY</vt:lpstr>
      <vt:lpstr>COMPUTING SCIENCE PATHWAY</vt:lpstr>
      <vt:lpstr>DESIGN &amp; MANUFACTURE PATHWAY</vt:lpstr>
      <vt:lpstr>ENGLISH PATHWAY</vt:lpstr>
      <vt:lpstr>GEOGRAPHY PATHWAY</vt:lpstr>
      <vt:lpstr>GRAPHIC COMMUNICATION PATHWAY</vt:lpstr>
      <vt:lpstr>HEALTH &amp; FOOD TECHNOLOGY PATHWAY</vt:lpstr>
      <vt:lpstr>HISTORY PATHWAY</vt:lpstr>
      <vt:lpstr>MATHEMATICS PATHWAY</vt:lpstr>
      <vt:lpstr>PowerPoint Presentation</vt:lpstr>
      <vt:lpstr>MODERN LANGUAGES PATHWAY</vt:lpstr>
      <vt:lpstr>MODERN STUDIES PATHWAY</vt:lpstr>
      <vt:lpstr>MUSIC PATHWAY</vt:lpstr>
      <vt:lpstr>PHOTOGRAPHY PATHWAY</vt:lpstr>
      <vt:lpstr>PHYSICAL EDUCATION PATHWAY</vt:lpstr>
      <vt:lpstr>PHYSICS PATHWAY</vt:lpstr>
      <vt:lpstr>PRACTICAL WOODWORK PATHWAY</vt:lpstr>
      <vt:lpstr>PUPIL SUPPORT PATHWAY</vt:lpstr>
      <vt:lpstr>RMPS PATHWAY</vt:lpstr>
      <vt:lpstr>Alternative School College Partnerships</vt:lpstr>
    </vt:vector>
  </TitlesOfParts>
  <Company>Inverclyde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Gibson</dc:creator>
  <cp:lastModifiedBy>Mr Wallace</cp:lastModifiedBy>
  <cp:revision>55</cp:revision>
  <dcterms:created xsi:type="dcterms:W3CDTF">2023-12-06T09:56:50Z</dcterms:created>
  <dcterms:modified xsi:type="dcterms:W3CDTF">2024-01-19T12:10:50Z</dcterms:modified>
</cp:coreProperties>
</file>