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66" r:id="rId2"/>
    <p:sldId id="267" r:id="rId3"/>
    <p:sldId id="272" r:id="rId4"/>
    <p:sldId id="270" r:id="rId5"/>
    <p:sldId id="271" r:id="rId6"/>
    <p:sldId id="273" r:id="rId7"/>
    <p:sldId id="269" r:id="rId8"/>
    <p:sldId id="275" r:id="rId9"/>
    <p:sldId id="276" r:id="rId10"/>
    <p:sldId id="277" r:id="rId11"/>
    <p:sldId id="278" r:id="rId12"/>
    <p:sldId id="279" r:id="rId13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205" autoAdjust="0"/>
    <p:restoredTop sz="96395" autoAdjust="0"/>
  </p:normalViewPr>
  <p:slideViewPr>
    <p:cSldViewPr>
      <p:cViewPr varScale="1">
        <p:scale>
          <a:sx n="115" d="100"/>
          <a:sy n="115" d="100"/>
        </p:scale>
        <p:origin x="1116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189" cy="4982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899" y="0"/>
            <a:ext cx="2946189" cy="4982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7DA414-5B7C-4F81-8B8E-BCEAC8CBA39F}" type="datetimeFigureOut">
              <a:rPr lang="en-GB" smtClean="0"/>
              <a:t>13/03/2023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403"/>
            <a:ext cx="2946189" cy="49823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899" y="9428403"/>
            <a:ext cx="2946189" cy="49823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F5B165-3A54-485E-A3DB-B65773ECCD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45763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6DDF82-F4BB-4EC8-961C-7B3070F25EE4}" type="datetimeFigureOut">
              <a:rPr lang="en-GB" smtClean="0"/>
              <a:t>13/03/2023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2D0F54-EEBB-48AB-8DE1-338BED7EEE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3754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School Concert – thank</a:t>
            </a:r>
            <a:r>
              <a:rPr lang="en-GB" baseline="0" dirty="0"/>
              <a:t> our PC members for their support – great end to the term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D0F54-EEBB-48AB-8DE1-338BED7EEE5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30660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Summary of our Rational </a:t>
            </a:r>
          </a:p>
          <a:p>
            <a:endParaRPr lang="en-GB" dirty="0" smtClean="0"/>
          </a:p>
          <a:p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“In order to develop trust with others, it is important to hold them in unconditional positive regard. This requires a basic acceptance of, and respect for, who that person is regardless of what they say or do”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Carl Rodgers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 smtClean="0"/>
          </a:p>
          <a:p>
            <a:r>
              <a:rPr lang="en-GB" dirty="0" smtClean="0"/>
              <a:t>Approaches to Nurture</a:t>
            </a:r>
          </a:p>
          <a:p>
            <a:r>
              <a:rPr lang="en-GB" dirty="0" smtClean="0"/>
              <a:t>Trauma-Informed Practice</a:t>
            </a:r>
          </a:p>
          <a:p>
            <a:r>
              <a:rPr lang="en-GB" dirty="0" smtClean="0"/>
              <a:t>Restorative Approaches</a:t>
            </a:r>
          </a:p>
          <a:p>
            <a:r>
              <a:rPr lang="en-GB" dirty="0" smtClean="0"/>
              <a:t>Positive Expectations</a:t>
            </a:r>
          </a:p>
          <a:p>
            <a:r>
              <a:rPr lang="en-GB" dirty="0" smtClean="0"/>
              <a:t>Recognising</a:t>
            </a:r>
            <a:r>
              <a:rPr lang="en-GB" baseline="0" dirty="0" smtClean="0"/>
              <a:t> Achievement and Rewarding Success – Merits</a:t>
            </a:r>
          </a:p>
          <a:p>
            <a:r>
              <a:rPr lang="en-GB" baseline="0" dirty="0" smtClean="0"/>
              <a:t>Positive Relationships Strategies</a:t>
            </a:r>
          </a:p>
          <a:p>
            <a:r>
              <a:rPr lang="en-GB" baseline="0" dirty="0" smtClean="0"/>
              <a:t>Empowering classroom Teachers</a:t>
            </a:r>
          </a:p>
          <a:p>
            <a:r>
              <a:rPr lang="en-GB" baseline="0" dirty="0" smtClean="0"/>
              <a:t>Role for Principal Teachers/Faculty Heads</a:t>
            </a:r>
          </a:p>
          <a:p>
            <a:r>
              <a:rPr lang="en-GB" baseline="0" dirty="0" smtClean="0"/>
              <a:t>PT Pupil Support – Requests for Support Wellbeing Indicators</a:t>
            </a:r>
          </a:p>
          <a:p>
            <a:endParaRPr lang="en-GB" baseline="0" dirty="0" smtClean="0"/>
          </a:p>
          <a:p>
            <a:r>
              <a:rPr lang="en-GB" baseline="0" dirty="0" smtClean="0"/>
              <a:t>Consultation Phase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Staff – this Wednesday and completed by the end of the month.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Student Consultation – By end of March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err="1" smtClean="0"/>
              <a:t>Paret</a:t>
            </a:r>
            <a:r>
              <a:rPr lang="en-GB" baseline="0" dirty="0" smtClean="0"/>
              <a:t> Consultation – By end of May.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D0F54-EEBB-48AB-8DE1-338BED7EEE51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28196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Skills that you were</a:t>
            </a:r>
            <a:r>
              <a:rPr lang="en-GB" baseline="0" dirty="0" smtClean="0"/>
              <a:t> consulted on last year</a:t>
            </a:r>
            <a:endParaRPr lang="en-GB" dirty="0" smtClean="0"/>
          </a:p>
          <a:p>
            <a:r>
              <a:rPr lang="en-GB" dirty="0" smtClean="0"/>
              <a:t>How young people use the framework</a:t>
            </a:r>
          </a:p>
          <a:p>
            <a:r>
              <a:rPr lang="en-GB" dirty="0" smtClean="0"/>
              <a:t>3</a:t>
            </a:r>
            <a:r>
              <a:rPr lang="en-GB" baseline="0" dirty="0" smtClean="0"/>
              <a:t> </a:t>
            </a:r>
            <a:r>
              <a:rPr lang="en-GB" dirty="0" smtClean="0"/>
              <a:t>Tracking points throughout the year across all subjects</a:t>
            </a:r>
          </a:p>
          <a:p>
            <a:r>
              <a:rPr lang="en-GB" dirty="0" smtClean="0"/>
              <a:t>Held centrally and part of learner conversations</a:t>
            </a:r>
            <a:r>
              <a:rPr lang="en-GB" baseline="0" dirty="0" smtClean="0"/>
              <a:t> in PSE with Guidance Teacher</a:t>
            </a:r>
          </a:p>
          <a:p>
            <a:r>
              <a:rPr lang="en-GB" dirty="0" smtClean="0"/>
              <a:t>Departments reflect skills in course planning and regularly review with students</a:t>
            </a:r>
          </a:p>
          <a:p>
            <a:endParaRPr lang="en-GB" dirty="0" smtClean="0"/>
          </a:p>
          <a:p>
            <a:r>
              <a:rPr lang="en-GB" dirty="0" smtClean="0"/>
              <a:t>Hopefully</a:t>
            </a:r>
            <a:r>
              <a:rPr lang="en-GB" baseline="0" dirty="0" smtClean="0"/>
              <a:t> lead to students being able to identify their skills and speak with confidence.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D0F54-EEBB-48AB-8DE1-338BED7EEE51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49970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Where we were in establishing next</a:t>
            </a:r>
            <a:r>
              <a:rPr lang="en-GB" baseline="0" dirty="0" smtClean="0"/>
              <a:t> year’s priorities in June 2022.</a:t>
            </a:r>
          </a:p>
          <a:p>
            <a:endParaRPr lang="en-GB" baseline="0" dirty="0" smtClean="0"/>
          </a:p>
          <a:p>
            <a:r>
              <a:rPr lang="en-GB" baseline="0" dirty="0" smtClean="0"/>
              <a:t>What else?</a:t>
            </a:r>
          </a:p>
          <a:p>
            <a:endParaRPr lang="en-GB" baseline="0" dirty="0" smtClean="0"/>
          </a:p>
          <a:p>
            <a:r>
              <a:rPr lang="en-GB" baseline="0" dirty="0" smtClean="0"/>
              <a:t>Where next?</a:t>
            </a:r>
          </a:p>
          <a:p>
            <a:endParaRPr lang="en-GB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D0F54-EEBB-48AB-8DE1-338BED7EEE51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89777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D0F54-EEBB-48AB-8DE1-338BED7EEE5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45306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GB" dirty="0" smtClean="0"/>
              <a:t>Literacy/Numeracy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D0F54-EEBB-48AB-8DE1-338BED7EEE5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0554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Improving Attainment for All</a:t>
            </a:r>
          </a:p>
          <a:p>
            <a:r>
              <a:rPr lang="en-GB" dirty="0" smtClean="0"/>
              <a:t>Positive Trend Middle/Highest</a:t>
            </a:r>
            <a:r>
              <a:rPr lang="en-GB" baseline="0" dirty="0" smtClean="0"/>
              <a:t> Attaining Group</a:t>
            </a:r>
          </a:p>
          <a:p>
            <a:r>
              <a:rPr lang="en-GB" baseline="0" dirty="0" smtClean="0"/>
              <a:t>Lowest Attaining – negative over last 2 years – accreditation offer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D0F54-EEBB-48AB-8DE1-338BED7EEE5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53703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Attainment V Deprivation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Positive trends compared to the national establishment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D0F54-EEBB-48AB-8DE1-338BED7EEE5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62968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Destinations</a:t>
            </a:r>
          </a:p>
          <a:p>
            <a:r>
              <a:rPr lang="en-GB" dirty="0" smtClean="0"/>
              <a:t>Average 79% entering further/higher education</a:t>
            </a:r>
          </a:p>
          <a:p>
            <a:r>
              <a:rPr lang="en-GB" dirty="0" smtClean="0"/>
              <a:t>Average 60% Higher Education</a:t>
            </a:r>
          </a:p>
          <a:p>
            <a:r>
              <a:rPr lang="en-GB" dirty="0" smtClean="0"/>
              <a:t>Average 19</a:t>
            </a:r>
            <a:r>
              <a:rPr lang="en-GB" baseline="0" dirty="0" smtClean="0"/>
              <a:t> % Further Education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D0F54-EEBB-48AB-8DE1-338BED7EEE5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88611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D0F54-EEBB-48AB-8DE1-338BED7EEE5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91821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BGE</a:t>
            </a:r>
            <a:r>
              <a:rPr lang="en-GB" baseline="0" dirty="0" smtClean="0"/>
              <a:t> Courses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S3 completed – QA processes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S2 by end of May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Incorporates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baseline="0" dirty="0" err="1" smtClean="0"/>
              <a:t>Es</a:t>
            </a:r>
            <a:r>
              <a:rPr lang="en-GB" baseline="0" dirty="0" smtClean="0"/>
              <a:t> and </a:t>
            </a:r>
            <a:r>
              <a:rPr lang="en-GB" baseline="0" dirty="0" err="1" smtClean="0"/>
              <a:t>Os</a:t>
            </a:r>
            <a:endParaRPr lang="en-GB" baseline="0" dirty="0" smtClean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Benchmarks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Literacy, Numeracy, HWB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Summative assessments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Planned Moderation Tasks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Skills development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UNCRC Articles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Values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n-GB" baseline="0" dirty="0" smtClean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This work will lead to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Decluttering the curriculum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Increased opportunity for IDL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Assessment Frameworks – student friendly understanding of level and stages within a level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D0F54-EEBB-48AB-8DE1-338BED7EEE5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8970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Launched with staff and Self-evaluation</a:t>
            </a:r>
            <a:r>
              <a:rPr lang="en-GB" baseline="0" dirty="0" smtClean="0"/>
              <a:t> framework created</a:t>
            </a:r>
          </a:p>
          <a:p>
            <a:r>
              <a:rPr lang="en-GB" baseline="0" dirty="0" smtClean="0"/>
              <a:t>10 points with examples listed below.</a:t>
            </a:r>
            <a:endParaRPr lang="en-GB" dirty="0" smtClean="0"/>
          </a:p>
          <a:p>
            <a:r>
              <a:rPr lang="en-GB" dirty="0" smtClean="0"/>
              <a:t>Focus of Departmental Discussion</a:t>
            </a:r>
          </a:p>
          <a:p>
            <a:r>
              <a:rPr lang="en-GB" dirty="0" smtClean="0"/>
              <a:t>Learning Visits – Part 2 Learning Review</a:t>
            </a:r>
          </a:p>
          <a:p>
            <a:r>
              <a:rPr lang="en-GB" dirty="0" smtClean="0"/>
              <a:t>Staff visiting other</a:t>
            </a:r>
            <a:r>
              <a:rPr lang="en-GB" baseline="0" dirty="0" smtClean="0"/>
              <a:t> departments and using Features of an Effective Lesson to Feedback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D0F54-EEBB-48AB-8DE1-338BED7EEE51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0121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52800" y="1844824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48111" y="4869160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0B1FA73-778A-4FE8-A506-30A744084262}" type="datetimeFigureOut">
              <a:rPr lang="en-GB" smtClean="0"/>
              <a:t>13/03/2023</a:t>
            </a:fld>
            <a:endParaRPr lang="en-GB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9F4231F-6CE0-4A75-951A-D0C0039A91A2}" type="slidenum">
              <a:rPr lang="en-GB" smtClean="0"/>
              <a:t>‹#›</a:t>
            </a:fld>
            <a:endParaRPr lang="en-GB"/>
          </a:p>
        </p:txBody>
      </p:sp>
      <p:pic>
        <p:nvPicPr>
          <p:cNvPr id="2051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14" y="4657027"/>
            <a:ext cx="1800200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5796136" cy="908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7" y="-1"/>
            <a:ext cx="999555" cy="90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598" y="0"/>
            <a:ext cx="1225402" cy="90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3644" y="0"/>
            <a:ext cx="1154954" cy="908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 userDrawn="1"/>
        </p:nvSpPr>
        <p:spPr>
          <a:xfrm>
            <a:off x="247828" y="2348703"/>
            <a:ext cx="22667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Ambition</a:t>
            </a:r>
          </a:p>
          <a:p>
            <a:pPr algn="ctr"/>
            <a:r>
              <a:rPr lang="en-GB" sz="2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Respect</a:t>
            </a:r>
          </a:p>
          <a:p>
            <a:pPr algn="ctr"/>
            <a:r>
              <a:rPr lang="en-GB" sz="2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Determination</a:t>
            </a:r>
          </a:p>
          <a:p>
            <a:pPr algn="ctr"/>
            <a:r>
              <a:rPr lang="en-GB" sz="2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Creativity</a:t>
            </a:r>
          </a:p>
          <a:p>
            <a:pPr algn="ctr"/>
            <a:r>
              <a:rPr lang="en-GB" sz="2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Integrity</a:t>
            </a:r>
          </a:p>
          <a:p>
            <a:pPr algn="ctr"/>
            <a:r>
              <a:rPr lang="en-GB" sz="2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Commitment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FA73-778A-4FE8-A506-30A744084262}" type="datetimeFigureOut">
              <a:rPr lang="en-GB" smtClean="0"/>
              <a:t>13/03/2023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4231F-6CE0-4A75-951A-D0C0039A91A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E0B1FA73-778A-4FE8-A506-30A744084262}" type="datetimeFigureOut">
              <a:rPr lang="en-GB" smtClean="0"/>
              <a:t>13/03/2023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9F4231F-6CE0-4A75-951A-D0C0039A91A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7239000" cy="1143000"/>
          </a:xfrm>
        </p:spPr>
        <p:txBody>
          <a:bodyPr/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2856"/>
            <a:ext cx="7239000" cy="432288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FA73-778A-4FE8-A506-30A744084262}" type="datetimeFigureOut">
              <a:rPr lang="en-GB" smtClean="0"/>
              <a:t>13/03/2023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4231F-6CE0-4A75-951A-D0C0039A91A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0B1FA73-778A-4FE8-A506-30A744084262}" type="datetimeFigureOut">
              <a:rPr lang="en-GB" smtClean="0"/>
              <a:t>13/03/2023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A9F4231F-6CE0-4A75-951A-D0C0039A91A2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7242048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636912"/>
            <a:ext cx="3520440" cy="3489251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2636912"/>
            <a:ext cx="3520440" cy="3489251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FA73-778A-4FE8-A506-30A744084262}" type="datetimeFigureOut">
              <a:rPr lang="en-GB" smtClean="0"/>
              <a:t>13/03/2023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4231F-6CE0-4A75-951A-D0C0039A91A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061864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48880"/>
            <a:ext cx="3520440" cy="34777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2348880"/>
            <a:ext cx="3520440" cy="34777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FA73-778A-4FE8-A506-30A744084262}" type="datetimeFigureOut">
              <a:rPr lang="en-GB" smtClean="0"/>
              <a:t>13/03/2023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4231F-6CE0-4A75-951A-D0C0039A91A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7242048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FA73-778A-4FE8-A506-30A744084262}" type="datetimeFigureOut">
              <a:rPr lang="en-GB" smtClean="0"/>
              <a:t>13/03/2023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4231F-6CE0-4A75-951A-D0C0039A91A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0B1FA73-778A-4FE8-A506-30A744084262}" type="datetimeFigureOut">
              <a:rPr lang="en-GB" smtClean="0"/>
              <a:t>13/03/2023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4231F-6CE0-4A75-951A-D0C0039A91A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FA73-778A-4FE8-A506-30A744084262}" type="datetimeFigureOut">
              <a:rPr lang="en-GB" smtClean="0"/>
              <a:t>13/03/2023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4231F-6CE0-4A75-951A-D0C0039A91A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FA73-778A-4FE8-A506-30A744084262}" type="datetimeFigureOut">
              <a:rPr lang="en-GB" smtClean="0"/>
              <a:t>13/03/2023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4231F-6CE0-4A75-951A-D0C0039A91A2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1" y="90872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2132856"/>
            <a:ext cx="7239000" cy="43228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E0B1FA73-778A-4FE8-A506-30A744084262}" type="datetimeFigureOut">
              <a:rPr lang="en-GB" smtClean="0"/>
              <a:t>13/03/2023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9F4231F-6CE0-4A75-951A-D0C0039A91A2}" type="slidenum">
              <a:rPr lang="en-GB" smtClean="0"/>
              <a:t>‹#›</a:t>
            </a:fld>
            <a:endParaRPr lang="en-GB"/>
          </a:p>
        </p:txBody>
      </p:sp>
      <p:pic>
        <p:nvPicPr>
          <p:cNvPr id="9220" name="Picture 4"/>
          <p:cNvPicPr>
            <a:picLocks noChangeAspect="1" noChangeArrowheads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63" b="25312"/>
          <a:stretch/>
        </p:blipFill>
        <p:spPr bwMode="auto">
          <a:xfrm>
            <a:off x="2411760" y="0"/>
            <a:ext cx="5741640" cy="796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88" b="22921"/>
          <a:stretch/>
        </p:blipFill>
        <p:spPr bwMode="auto">
          <a:xfrm>
            <a:off x="9153" y="116633"/>
            <a:ext cx="1610519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10344"/>
            <a:ext cx="576064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 userDrawn="1"/>
        </p:nvCxnSpPr>
        <p:spPr>
          <a:xfrm flipH="1">
            <a:off x="0" y="796753"/>
            <a:ext cx="815340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DC5C0F55-29BD-45BE-BD7B-B784DE9FD243}"/>
              </a:ext>
            </a:extLst>
          </p:cNvPr>
          <p:cNvSpPr txBox="1"/>
          <p:nvPr userDrawn="1"/>
        </p:nvSpPr>
        <p:spPr>
          <a:xfrm>
            <a:off x="7815307" y="5549277"/>
            <a:ext cx="16667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Ambition</a:t>
            </a:r>
          </a:p>
          <a:p>
            <a:pPr algn="ctr"/>
            <a:r>
              <a:rPr lang="en-GB" sz="12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Respect</a:t>
            </a:r>
          </a:p>
          <a:p>
            <a:pPr algn="ctr"/>
            <a:r>
              <a:rPr lang="en-GB" sz="12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Determination</a:t>
            </a:r>
          </a:p>
          <a:p>
            <a:pPr algn="ctr"/>
            <a:r>
              <a:rPr lang="en-GB" sz="12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Creativity</a:t>
            </a:r>
          </a:p>
          <a:p>
            <a:pPr algn="ctr"/>
            <a:r>
              <a:rPr lang="en-GB" sz="12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Integrity</a:t>
            </a:r>
          </a:p>
          <a:p>
            <a:pPr algn="ctr"/>
            <a:r>
              <a:rPr lang="en-GB" sz="12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Commitment</a:t>
            </a:r>
          </a:p>
        </p:txBody>
      </p:sp>
      <p:pic>
        <p:nvPicPr>
          <p:cNvPr id="14" name="Picture 3">
            <a:extLst>
              <a:ext uri="{FF2B5EF4-FFF2-40B4-BE49-F238E27FC236}">
                <a16:creationId xmlns:a16="http://schemas.microsoft.com/office/drawing/2014/main" id="{0624929F-1F10-4F38-A121-885B63CCC0E5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30"/>
          <a:stretch/>
        </p:blipFill>
        <p:spPr bwMode="auto">
          <a:xfrm>
            <a:off x="8216652" y="4641327"/>
            <a:ext cx="864096" cy="90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/>
              <a:t>Clydeview</a:t>
            </a:r>
            <a:r>
              <a:rPr lang="en-GB" dirty="0"/>
              <a:t> academy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Parent Council Meeting</a:t>
            </a:r>
          </a:p>
          <a:p>
            <a:r>
              <a:rPr lang="en-GB" dirty="0" smtClean="0"/>
              <a:t>16 March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246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8188" y="4249455"/>
            <a:ext cx="1483846" cy="22257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8925" y="3284984"/>
            <a:ext cx="1565906" cy="22322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55642" y="2381096"/>
            <a:ext cx="1575496" cy="217043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3768" y="980728"/>
            <a:ext cx="7324576" cy="5494496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Relationships Policy</a:t>
            </a:r>
            <a:endParaRPr lang="en-GB" dirty="0"/>
          </a:p>
        </p:txBody>
      </p:sp>
      <p:pic>
        <p:nvPicPr>
          <p:cNvPr id="4" name="Picture 3"/>
          <p:cNvPicPr/>
          <p:nvPr/>
        </p:nvPicPr>
        <p:blipFill rotWithShape="1">
          <a:blip r:embed="rId6"/>
          <a:srcRect l="10956" t="20286" r="71664" b="7667"/>
          <a:stretch/>
        </p:blipFill>
        <p:spPr bwMode="auto">
          <a:xfrm>
            <a:off x="1411949" y="1660251"/>
            <a:ext cx="1512168" cy="21704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959486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 rotWithShape="1">
          <a:blip r:embed="rId3"/>
          <a:srcRect l="11430" t="21682" r="71902" b="8335"/>
          <a:stretch/>
        </p:blipFill>
        <p:spPr bwMode="auto">
          <a:xfrm>
            <a:off x="6300343" y="4271713"/>
            <a:ext cx="1595596" cy="23042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7783" y="2748676"/>
            <a:ext cx="1512168" cy="235012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7239000" cy="5403000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Skills Framework</a:t>
            </a:r>
            <a:endParaRPr lang="en-GB" dirty="0"/>
          </a:p>
        </p:txBody>
      </p:sp>
      <p:pic>
        <p:nvPicPr>
          <p:cNvPr id="4" name="Picture 3"/>
          <p:cNvPicPr/>
          <p:nvPr/>
        </p:nvPicPr>
        <p:blipFill rotWithShape="1">
          <a:blip r:embed="rId5"/>
          <a:srcRect l="11671" t="18193" r="71664" b="14680"/>
          <a:stretch/>
        </p:blipFill>
        <p:spPr bwMode="auto">
          <a:xfrm>
            <a:off x="4211960" y="1556792"/>
            <a:ext cx="1662429" cy="23501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1506" y="2996952"/>
            <a:ext cx="3250976" cy="2255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5289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539552" y="964924"/>
          <a:ext cx="7272808" cy="57824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39600">
                  <a:extLst>
                    <a:ext uri="{9D8B030D-6E8A-4147-A177-3AD203B41FA5}">
                      <a16:colId xmlns:a16="http://schemas.microsoft.com/office/drawing/2014/main" val="1340922970"/>
                    </a:ext>
                  </a:extLst>
                </a:gridCol>
                <a:gridCol w="4533208">
                  <a:extLst>
                    <a:ext uri="{9D8B030D-6E8A-4147-A177-3AD203B41FA5}">
                      <a16:colId xmlns:a16="http://schemas.microsoft.com/office/drawing/2014/main" val="2535050695"/>
                    </a:ext>
                  </a:extLst>
                </a:gridCol>
              </a:tblGrid>
              <a:tr h="313128">
                <a:tc>
                  <a:txBody>
                    <a:bodyPr/>
                    <a:lstStyle/>
                    <a:p>
                      <a:pPr algn="l">
                        <a:spcAft>
                          <a:spcPts val="1500"/>
                        </a:spcAft>
                      </a:pPr>
                      <a:r>
                        <a:rPr lang="en-GB" sz="1400" kern="1400" spc="25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National Priorities</a:t>
                      </a:r>
                      <a:endParaRPr lang="en-GB" sz="1400" kern="1400" spc="25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16" marR="506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Session 2023-2024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16" marR="506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9616853"/>
                  </a:ext>
                </a:extLst>
              </a:tr>
              <a:tr h="829442">
                <a:tc>
                  <a:txBody>
                    <a:bodyPr/>
                    <a:lstStyle/>
                    <a:p>
                      <a:pPr algn="l">
                        <a:spcAft>
                          <a:spcPts val="1500"/>
                        </a:spcAft>
                      </a:pPr>
                      <a:r>
                        <a:rPr lang="en-GB" sz="1400" kern="1400" spc="25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Placing the human rights and needs of every child and young person at the centre of education </a:t>
                      </a:r>
                      <a:endParaRPr lang="en-GB" sz="1400" kern="1400" spc="25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16" marR="506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Achieve Gold Rights Respecting School Award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Anti-racist Education – S2 Curriculum roll-out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16" marR="506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5491570"/>
                  </a:ext>
                </a:extLst>
              </a:tr>
              <a:tr h="133949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Improvements in attainment, particularly  in literacy and numeracy</a:t>
                      </a:r>
                    </a:p>
                    <a:p>
                      <a:pPr algn="l">
                        <a:spcAft>
                          <a:spcPts val="1500"/>
                        </a:spcAft>
                      </a:pPr>
                      <a:r>
                        <a:rPr lang="en-GB" sz="1400" kern="1400" spc="25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GB" sz="1400" kern="1400" spc="25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16" marR="506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Planning and Moderation Templates completed for S1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Assessment Frameworks completed for S1</a:t>
                      </a:r>
                    </a:p>
                    <a:p>
                      <a:pPr marL="2286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algn="l">
                        <a:spcAft>
                          <a:spcPts val="1500"/>
                        </a:spcAft>
                      </a:pPr>
                      <a:r>
                        <a:rPr lang="en-GB" sz="1400" kern="1400" spc="25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GB" sz="1400" kern="1400" spc="25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16" marR="506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8380290"/>
                  </a:ext>
                </a:extLst>
              </a:tr>
              <a:tr h="135613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Closing the attainment gap between the most and least disadvantaged children</a:t>
                      </a:r>
                    </a:p>
                    <a:p>
                      <a:pPr algn="l">
                        <a:spcAft>
                          <a:spcPts val="1500"/>
                        </a:spcAft>
                      </a:pPr>
                      <a:r>
                        <a:rPr lang="en-GB" sz="1400" kern="1400" spc="25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GB" sz="1400" kern="1400" spc="25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16" marR="506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Embedding tracking and monitoring of key measures 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Development of options pathways 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16" marR="506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8318032"/>
                  </a:ext>
                </a:extLst>
              </a:tr>
              <a:tr h="82944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Improvement in children and young people's health and wellbeing</a:t>
                      </a:r>
                    </a:p>
                    <a:p>
                      <a:pPr algn="l">
                        <a:spcAft>
                          <a:spcPts val="1500"/>
                        </a:spcAft>
                      </a:pPr>
                      <a:r>
                        <a:rPr lang="en-GB" sz="1400" kern="1400" spc="25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GB" sz="1400" kern="1400" spc="25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16" marR="506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15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400" kern="1400" spc="25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Whole school approach to Growth </a:t>
                      </a:r>
                      <a:r>
                        <a:rPr lang="en-GB" sz="1400" kern="1400" spc="25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Mindset</a:t>
                      </a:r>
                      <a:r>
                        <a:rPr lang="en-GB" sz="1400" kern="1400" spc="25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established</a:t>
                      </a:r>
                      <a:endParaRPr lang="en-GB" sz="1400" kern="1400" spc="25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16" marR="506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9625562"/>
                  </a:ext>
                </a:extLst>
              </a:tr>
              <a:tr h="103680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Improvement in employability skills and sustained positive school leaver destinations for all young people</a:t>
                      </a:r>
                    </a:p>
                    <a:p>
                      <a:pPr algn="l">
                        <a:spcAft>
                          <a:spcPts val="1500"/>
                        </a:spcAft>
                      </a:pPr>
                      <a:r>
                        <a:rPr lang="en-GB" sz="1400" kern="1400" spc="25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GB" sz="1400" kern="1400" spc="25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16" marR="506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Further develop Senior Phase work experience programme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Skills framework embedded across all curricular areas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16" marR="506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86151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4833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7239000" cy="576064"/>
          </a:xfrm>
        </p:spPr>
        <p:txBody>
          <a:bodyPr>
            <a:normAutofit fontScale="90000"/>
          </a:bodyPr>
          <a:lstStyle/>
          <a:p>
            <a:r>
              <a:rPr lang="en-GB" dirty="0"/>
              <a:t>updates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7239000" cy="5256584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Prelim examinations N5-N7</a:t>
            </a:r>
          </a:p>
          <a:p>
            <a:r>
              <a:rPr lang="en-GB" dirty="0" smtClean="0"/>
              <a:t>Support:</a:t>
            </a:r>
          </a:p>
          <a:p>
            <a:pPr lvl="1"/>
            <a:r>
              <a:rPr lang="en-GB" dirty="0" smtClean="0"/>
              <a:t>Supported Study (targeted approach)</a:t>
            </a:r>
          </a:p>
          <a:p>
            <a:pPr lvl="1"/>
            <a:r>
              <a:rPr lang="en-GB" dirty="0" smtClean="0"/>
              <a:t>Saturday School</a:t>
            </a:r>
          </a:p>
          <a:p>
            <a:pPr lvl="1"/>
            <a:r>
              <a:rPr lang="en-GB" dirty="0" smtClean="0"/>
              <a:t>Achievement Zone</a:t>
            </a:r>
          </a:p>
          <a:p>
            <a:pPr lvl="1"/>
            <a:r>
              <a:rPr lang="en-GB" dirty="0" smtClean="0"/>
              <a:t>Parental Meetings</a:t>
            </a:r>
          </a:p>
          <a:p>
            <a:pPr lvl="1"/>
            <a:r>
              <a:rPr lang="en-GB" dirty="0" smtClean="0"/>
              <a:t>Study Weekend</a:t>
            </a:r>
          </a:p>
          <a:p>
            <a:r>
              <a:rPr lang="en-GB" dirty="0"/>
              <a:t>Information/Options Evenings S2-S5</a:t>
            </a:r>
          </a:p>
          <a:p>
            <a:r>
              <a:rPr lang="en-GB" dirty="0"/>
              <a:t>Options Process for S2-S5</a:t>
            </a:r>
          </a:p>
          <a:p>
            <a:r>
              <a:rPr lang="en-GB" dirty="0"/>
              <a:t>Blood </a:t>
            </a:r>
            <a:r>
              <a:rPr lang="en-GB" dirty="0" smtClean="0"/>
              <a:t>Donation 17/2</a:t>
            </a:r>
            <a:endParaRPr lang="en-GB" dirty="0"/>
          </a:p>
          <a:p>
            <a:r>
              <a:rPr lang="en-GB" dirty="0" smtClean="0"/>
              <a:t>SCQF Bronze Award</a:t>
            </a:r>
          </a:p>
          <a:p>
            <a:r>
              <a:rPr lang="en-GB" dirty="0" smtClean="0"/>
              <a:t>Parent Council Quiz </a:t>
            </a:r>
            <a:r>
              <a:rPr lang="en-GB" dirty="0" smtClean="0"/>
              <a:t>Night</a:t>
            </a:r>
          </a:p>
          <a:p>
            <a:r>
              <a:rPr lang="en-GB" dirty="0" smtClean="0"/>
              <a:t>Dive Cornwall Fundraiser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7" name="AutoShape 2" descr="S2 Scotland Ev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4" descr="S2 Scotland Even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AutoShape 6" descr="IMG_0728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2096" t="13457" r="32075" b="18867"/>
          <a:stretch/>
        </p:blipFill>
        <p:spPr>
          <a:xfrm>
            <a:off x="6228184" y="836712"/>
            <a:ext cx="2592288" cy="2754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02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35440"/>
            <a:ext cx="6840760" cy="34443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76" y="3356992"/>
            <a:ext cx="6768752" cy="3474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444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36712"/>
            <a:ext cx="9144000" cy="4614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661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80728"/>
            <a:ext cx="9073008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46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485" t="27609" r="32286" b="13857"/>
          <a:stretch/>
        </p:blipFill>
        <p:spPr>
          <a:xfrm>
            <a:off x="6284" y="1196752"/>
            <a:ext cx="8844756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5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7239000" cy="648072"/>
          </a:xfrm>
        </p:spPr>
        <p:txBody>
          <a:bodyPr/>
          <a:lstStyle/>
          <a:p>
            <a:r>
              <a:rPr lang="en-GB" dirty="0"/>
              <a:t>Forthcoming events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53184"/>
            <a:ext cx="7239000" cy="4602552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Parental Engagement</a:t>
            </a:r>
          </a:p>
          <a:p>
            <a:pPr lvl="1"/>
            <a:r>
              <a:rPr lang="en-GB" dirty="0" smtClean="0"/>
              <a:t>BGE HWB/Family Cooking/P7 Numeracy Workshop</a:t>
            </a:r>
            <a:endParaRPr lang="en-GB" dirty="0" smtClean="0"/>
          </a:p>
          <a:p>
            <a:pPr lvl="1"/>
            <a:r>
              <a:rPr lang="en-GB" dirty="0" smtClean="0"/>
              <a:t>International Women's Day</a:t>
            </a:r>
          </a:p>
          <a:p>
            <a:pPr lvl="1"/>
            <a:r>
              <a:rPr lang="en-GB" dirty="0"/>
              <a:t>Science Fayre (P7/S1)</a:t>
            </a:r>
          </a:p>
          <a:p>
            <a:pPr lvl="1"/>
            <a:r>
              <a:rPr lang="en-GB" dirty="0" smtClean="0"/>
              <a:t>Questionnaire</a:t>
            </a:r>
            <a:endParaRPr lang="en-GB" dirty="0"/>
          </a:p>
          <a:p>
            <a:r>
              <a:rPr lang="en-GB" dirty="0" smtClean="0"/>
              <a:t>STEM </a:t>
            </a:r>
            <a:r>
              <a:rPr lang="en-GB" dirty="0" smtClean="0"/>
              <a:t>CPD </a:t>
            </a:r>
            <a:r>
              <a:rPr lang="en-GB" dirty="0" smtClean="0"/>
              <a:t>sessions – Primary Staff</a:t>
            </a:r>
            <a:endParaRPr lang="en-GB" dirty="0" smtClean="0"/>
          </a:p>
          <a:p>
            <a:r>
              <a:rPr lang="en-GB" dirty="0" smtClean="0"/>
              <a:t>Easter School</a:t>
            </a:r>
          </a:p>
          <a:p>
            <a:r>
              <a:rPr lang="en-GB" dirty="0" smtClean="0"/>
              <a:t>SQA Exams/Study Leave</a:t>
            </a:r>
          </a:p>
          <a:p>
            <a:r>
              <a:rPr lang="en-GB" dirty="0"/>
              <a:t>Columba 1400</a:t>
            </a:r>
          </a:p>
          <a:p>
            <a:r>
              <a:rPr lang="en-GB" dirty="0" smtClean="0"/>
              <a:t>Leavers </a:t>
            </a:r>
            <a:r>
              <a:rPr lang="en-GB" dirty="0" smtClean="0"/>
              <a:t>Celebration 20/04</a:t>
            </a:r>
          </a:p>
          <a:p>
            <a:r>
              <a:rPr lang="en-GB" dirty="0" smtClean="0"/>
              <a:t>Presentation </a:t>
            </a:r>
            <a:r>
              <a:rPr lang="en-GB" dirty="0"/>
              <a:t>of the Royal Honours of </a:t>
            </a:r>
            <a:r>
              <a:rPr lang="en-GB" dirty="0" smtClean="0"/>
              <a:t>Scotland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644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7239000" cy="576064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SIP Update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7249344" cy="5042960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Planning of Learning, Teaching and Moderation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2805"/>
          <a:stretch/>
        </p:blipFill>
        <p:spPr>
          <a:xfrm>
            <a:off x="971599" y="1988840"/>
            <a:ext cx="6434357" cy="4532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1581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7239000" cy="5330992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New Learning and Teaching Policy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691217"/>
            <a:ext cx="4471052" cy="30339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2726" y="2924944"/>
            <a:ext cx="4890290" cy="3572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0267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Custom 1">
      <a:dk1>
        <a:sysClr val="windowText" lastClr="000000"/>
      </a:dk1>
      <a:lt1>
        <a:sysClr val="window" lastClr="FFFFFF"/>
      </a:lt1>
      <a:dk2>
        <a:srgbClr val="874296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3668</TotalTime>
  <Words>599</Words>
  <Application>Microsoft Office PowerPoint</Application>
  <PresentationFormat>On-screen Show (4:3)</PresentationFormat>
  <Paragraphs>134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Symbol</vt:lpstr>
      <vt:lpstr>Times New Roman</vt:lpstr>
      <vt:lpstr>Trebuchet MS</vt:lpstr>
      <vt:lpstr>Wingdings</vt:lpstr>
      <vt:lpstr>Wingdings 2</vt:lpstr>
      <vt:lpstr>Opulent</vt:lpstr>
      <vt:lpstr>Clydeview academy</vt:lpstr>
      <vt:lpstr>updates</vt:lpstr>
      <vt:lpstr>PowerPoint Presentation</vt:lpstr>
      <vt:lpstr>PowerPoint Presentation</vt:lpstr>
      <vt:lpstr>PowerPoint Presentation</vt:lpstr>
      <vt:lpstr>PowerPoint Presentation</vt:lpstr>
      <vt:lpstr>Forthcoming events</vt:lpstr>
      <vt:lpstr>SIP Update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Craig Gibson</dc:creator>
  <cp:lastModifiedBy>Craig Gibson</cp:lastModifiedBy>
  <cp:revision>238</cp:revision>
  <cp:lastPrinted>2021-08-10T08:15:20Z</cp:lastPrinted>
  <dcterms:created xsi:type="dcterms:W3CDTF">2019-06-07T07:16:37Z</dcterms:created>
  <dcterms:modified xsi:type="dcterms:W3CDTF">2023-03-13T16:33:16Z</dcterms:modified>
</cp:coreProperties>
</file>