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7" r:id="rId3"/>
    <p:sldId id="269" r:id="rId4"/>
    <p:sldId id="282" r:id="rId5"/>
    <p:sldId id="281" r:id="rId6"/>
    <p:sldId id="293" r:id="rId7"/>
    <p:sldId id="275" r:id="rId8"/>
    <p:sldId id="284" r:id="rId9"/>
    <p:sldId id="283" r:id="rId10"/>
    <p:sldId id="286" r:id="rId11"/>
    <p:sldId id="285" r:id="rId12"/>
    <p:sldId id="300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56977" autoAdjust="0"/>
  </p:normalViewPr>
  <p:slideViewPr>
    <p:cSldViewPr>
      <p:cViewPr varScale="1">
        <p:scale>
          <a:sx n="65" d="100"/>
          <a:sy n="65" d="100"/>
        </p:scale>
        <p:origin x="25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DA414-5B7C-4F81-8B8E-BCEAC8CBA39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B165-3A54-485E-A3DB-B65773E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7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DF82-F4BB-4EC8-961C-7B3070F25EE4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0F54-EEBB-48AB-8DE1-338BED7EE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5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6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3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18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0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2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52800" y="1844824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48111" y="4869160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4" y="4657027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79613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-1"/>
            <a:ext cx="999555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98" y="0"/>
            <a:ext cx="1225402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44" y="0"/>
            <a:ext cx="1154954" cy="90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47828" y="2348703"/>
            <a:ext cx="226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1" y="90872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7239000" cy="4322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25312"/>
          <a:stretch/>
        </p:blipFill>
        <p:spPr bwMode="auto">
          <a:xfrm>
            <a:off x="2411760" y="0"/>
            <a:ext cx="5741640" cy="7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b="22921"/>
          <a:stretch/>
        </p:blipFill>
        <p:spPr bwMode="auto">
          <a:xfrm>
            <a:off x="9153" y="116633"/>
            <a:ext cx="16105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0344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0" y="796753"/>
            <a:ext cx="8153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5C0F55-29BD-45BE-BD7B-B784DE9FD243}"/>
              </a:ext>
            </a:extLst>
          </p:cNvPr>
          <p:cNvSpPr txBox="1"/>
          <p:nvPr userDrawn="1"/>
        </p:nvSpPr>
        <p:spPr>
          <a:xfrm>
            <a:off x="7815307" y="5549277"/>
            <a:ext cx="166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624929F-1F10-4F38-A121-885B63CCC0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"/>
          <a:stretch/>
        </p:blipFill>
        <p:spPr bwMode="auto">
          <a:xfrm>
            <a:off x="8216652" y="4641327"/>
            <a:ext cx="864096" cy="9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Clydeview</a:t>
            </a:r>
            <a:r>
              <a:rPr lang="en-GB" dirty="0"/>
              <a:t>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Parent Council Meeting</a:t>
            </a:r>
          </a:p>
          <a:p>
            <a:r>
              <a:rPr lang="en-GB" dirty="0" smtClean="0"/>
              <a:t>5 June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4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253" t="25212" r="24989" b="16400"/>
          <a:stretch/>
        </p:blipFill>
        <p:spPr>
          <a:xfrm>
            <a:off x="323528" y="1268760"/>
            <a:ext cx="756738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27" t="25632" r="27008" b="21502"/>
          <a:stretch/>
        </p:blipFill>
        <p:spPr>
          <a:xfrm>
            <a:off x="251519" y="1268760"/>
            <a:ext cx="771139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8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priorities for parents?</a:t>
            </a:r>
          </a:p>
          <a:p>
            <a:r>
              <a:rPr lang="en-GB" dirty="0" smtClean="0"/>
              <a:t>In what ways can parents contribute to the priorities identified?</a:t>
            </a:r>
          </a:p>
          <a:p>
            <a:r>
              <a:rPr lang="en-GB" dirty="0" smtClean="0"/>
              <a:t>2 groups</a:t>
            </a:r>
          </a:p>
          <a:p>
            <a:r>
              <a:rPr lang="en-GB" dirty="0" smtClean="0"/>
              <a:t>Priority 1 &amp; 5 – using the context</a:t>
            </a:r>
          </a:p>
          <a:p>
            <a:r>
              <a:rPr lang="en-GB" dirty="0" smtClean="0"/>
              <a:t>Priority 2-4 – what else?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18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423664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384"/>
            <a:ext cx="7571184" cy="540898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Easter </a:t>
            </a:r>
            <a:r>
              <a:rPr lang="en-GB" dirty="0"/>
              <a:t>School/S4-S6 Study Leave Workshops</a:t>
            </a:r>
          </a:p>
          <a:p>
            <a:r>
              <a:rPr lang="en-GB" dirty="0"/>
              <a:t>SQA Exam Diet</a:t>
            </a:r>
          </a:p>
          <a:p>
            <a:r>
              <a:rPr lang="en-GB" dirty="0"/>
              <a:t>Leavers Ceremony </a:t>
            </a:r>
            <a:endParaRPr lang="en-GB" dirty="0" smtClean="0"/>
          </a:p>
          <a:p>
            <a:r>
              <a:rPr lang="en-GB" dirty="0" smtClean="0"/>
              <a:t>Columba 1400/Clydeview Leadership Academy</a:t>
            </a:r>
          </a:p>
          <a:p>
            <a:r>
              <a:rPr lang="en-GB" dirty="0" smtClean="0"/>
              <a:t>National Rotary Award Winners</a:t>
            </a:r>
          </a:p>
          <a:p>
            <a:r>
              <a:rPr lang="en-GB" dirty="0" smtClean="0"/>
              <a:t>Parental Workshops – Cook School, HWB, Science CLPL</a:t>
            </a:r>
          </a:p>
          <a:p>
            <a:r>
              <a:rPr lang="en-GB" dirty="0" smtClean="0"/>
              <a:t>Change </a:t>
            </a:r>
            <a:r>
              <a:rPr lang="en-GB" dirty="0"/>
              <a:t>of </a:t>
            </a:r>
            <a:r>
              <a:rPr lang="en-GB" dirty="0" smtClean="0"/>
              <a:t>Timetable S1-S3</a:t>
            </a:r>
            <a:endParaRPr lang="en-GB" dirty="0"/>
          </a:p>
          <a:p>
            <a:r>
              <a:rPr lang="en-GB" sz="2400" dirty="0"/>
              <a:t>S5/6 Induction </a:t>
            </a:r>
            <a:r>
              <a:rPr lang="en-GB" sz="2400" dirty="0" smtClean="0"/>
              <a:t>5 June</a:t>
            </a:r>
          </a:p>
          <a:p>
            <a:r>
              <a:rPr lang="en-GB" sz="2400" dirty="0" smtClean="0"/>
              <a:t>Staff HWB Afternoon</a:t>
            </a:r>
          </a:p>
          <a:p>
            <a:r>
              <a:rPr lang="en-GB" sz="2400" dirty="0" smtClean="0"/>
              <a:t>Inverclyde Music </a:t>
            </a:r>
            <a:r>
              <a:rPr lang="en-GB" sz="2400" dirty="0" smtClean="0"/>
              <a:t>Festival</a:t>
            </a:r>
          </a:p>
          <a:p>
            <a:r>
              <a:rPr lang="en-GB" dirty="0" smtClean="0"/>
              <a:t>Netball </a:t>
            </a:r>
            <a:r>
              <a:rPr lang="en-GB" dirty="0" smtClean="0"/>
              <a:t>Scottish Cup Final</a:t>
            </a:r>
          </a:p>
          <a:p>
            <a:r>
              <a:rPr lang="en-GB" dirty="0"/>
              <a:t>Inverclyde Schools </a:t>
            </a:r>
            <a:r>
              <a:rPr lang="en-GB" dirty="0" err="1"/>
              <a:t>Sportshall</a:t>
            </a:r>
            <a:r>
              <a:rPr lang="en-GB" dirty="0"/>
              <a:t> Athletics </a:t>
            </a:r>
            <a:r>
              <a:rPr lang="en-GB" dirty="0" smtClean="0"/>
              <a:t>competition – overall winner</a:t>
            </a:r>
          </a:p>
          <a:p>
            <a:r>
              <a:rPr lang="en-GB" dirty="0"/>
              <a:t>West of Scotland Regional </a:t>
            </a:r>
            <a:r>
              <a:rPr lang="en-GB" dirty="0" smtClean="0"/>
              <a:t>competition</a:t>
            </a:r>
          </a:p>
          <a:p>
            <a:r>
              <a:rPr lang="en-GB" dirty="0" smtClean="0"/>
              <a:t>P7 Transitions Programme</a:t>
            </a:r>
            <a:endParaRPr lang="en-GB" dirty="0"/>
          </a:p>
        </p:txBody>
      </p:sp>
      <p:sp>
        <p:nvSpPr>
          <p:cNvPr id="7" name="AutoShape 2" descr="S2 Scotland Ev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S2 Scotland Ev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IMG_072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648072"/>
          </a:xfrm>
        </p:spPr>
        <p:txBody>
          <a:bodyPr/>
          <a:lstStyle/>
          <a:p>
            <a:r>
              <a:rPr lang="en-GB" dirty="0"/>
              <a:t>Forthcoming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/>
          </a:bodyPr>
          <a:lstStyle/>
          <a:p>
            <a:r>
              <a:rPr lang="en-GB" dirty="0" smtClean="0"/>
              <a:t>S6 </a:t>
            </a:r>
            <a:r>
              <a:rPr lang="en-GB" dirty="0"/>
              <a:t>prom - 9 June </a:t>
            </a:r>
            <a:endParaRPr lang="en-GB" dirty="0" smtClean="0"/>
          </a:p>
          <a:p>
            <a:r>
              <a:rPr lang="en-GB" dirty="0" smtClean="0"/>
              <a:t>S6 Leadership Team</a:t>
            </a:r>
            <a:endParaRPr lang="en-GB" dirty="0"/>
          </a:p>
          <a:p>
            <a:r>
              <a:rPr lang="en-GB" dirty="0" smtClean="0"/>
              <a:t>School Show – 19, 20, 21 </a:t>
            </a:r>
            <a:r>
              <a:rPr lang="en-GB" dirty="0"/>
              <a:t>June </a:t>
            </a:r>
            <a:endParaRPr lang="en-GB" dirty="0" smtClean="0"/>
          </a:p>
          <a:p>
            <a:r>
              <a:rPr lang="en-GB" dirty="0" smtClean="0"/>
              <a:t>S1-S3 Awards Ceremony – 23 June</a:t>
            </a:r>
          </a:p>
          <a:p>
            <a:r>
              <a:rPr lang="en-GB" sz="2400" dirty="0"/>
              <a:t>Improvement </a:t>
            </a:r>
            <a:r>
              <a:rPr lang="en-GB" sz="2400" dirty="0" smtClean="0"/>
              <a:t>Planning/Evaluation</a:t>
            </a:r>
            <a:endParaRPr lang="en-GB" sz="2400" dirty="0"/>
          </a:p>
          <a:p>
            <a:r>
              <a:rPr lang="en-GB" sz="2400" dirty="0" smtClean="0"/>
              <a:t>Staffing – Recruitment Process</a:t>
            </a:r>
          </a:p>
          <a:p>
            <a:r>
              <a:rPr lang="en-GB" sz="2400" dirty="0" smtClean="0"/>
              <a:t>Staff ‘Aspiring’ Programme</a:t>
            </a:r>
          </a:p>
          <a:p>
            <a:pPr lvl="1"/>
            <a:r>
              <a:rPr lang="en-GB" sz="2100" dirty="0" smtClean="0"/>
              <a:t>DHT/PT/Class Teacher</a:t>
            </a:r>
          </a:p>
          <a:p>
            <a:pPr lvl="1"/>
            <a:r>
              <a:rPr lang="en-GB" sz="2100" dirty="0" smtClean="0"/>
              <a:t>Staff Residential</a:t>
            </a:r>
          </a:p>
          <a:p>
            <a:r>
              <a:rPr lang="en-GB" sz="2400" dirty="0" smtClean="0"/>
              <a:t>Peer Review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4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39000" cy="648072"/>
          </a:xfrm>
        </p:spPr>
        <p:txBody>
          <a:bodyPr/>
          <a:lstStyle/>
          <a:p>
            <a:r>
              <a:rPr lang="en-GB" dirty="0"/>
              <a:t>Parental </a:t>
            </a:r>
            <a:r>
              <a:rPr lang="en-GB" dirty="0" smtClean="0"/>
              <a:t>survey…results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08" y="1418134"/>
            <a:ext cx="7571184" cy="5616624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An outline of the highlights of the survey are detailed below:</a:t>
            </a:r>
          </a:p>
          <a:p>
            <a:pPr lvl="1"/>
            <a:r>
              <a:rPr lang="en-GB" sz="2900" dirty="0" smtClean="0"/>
              <a:t>93</a:t>
            </a:r>
            <a:r>
              <a:rPr lang="en-GB" sz="2900" dirty="0"/>
              <a:t>% of parents/carers feel that their child is treated fairly and with respect</a:t>
            </a:r>
          </a:p>
          <a:p>
            <a:pPr lvl="1"/>
            <a:r>
              <a:rPr lang="en-GB" sz="2900" dirty="0"/>
              <a:t>93% of parents/carers feel that their child is safe at Clydeview Academy</a:t>
            </a:r>
          </a:p>
          <a:p>
            <a:pPr lvl="1"/>
            <a:r>
              <a:rPr lang="en-GB" sz="2900" dirty="0"/>
              <a:t>90% of parents/carers feel that their child’s learning activities are hard enough</a:t>
            </a:r>
          </a:p>
          <a:p>
            <a:pPr lvl="1"/>
            <a:r>
              <a:rPr lang="en-GB" sz="2900" dirty="0"/>
              <a:t>91% of parents/carers feel that the school is well led and managed	</a:t>
            </a:r>
          </a:p>
          <a:p>
            <a:pPr lvl="1"/>
            <a:r>
              <a:rPr lang="en-GB" sz="2900" dirty="0"/>
              <a:t>91% of parents/carers would recommend the school to other parents</a:t>
            </a:r>
          </a:p>
          <a:p>
            <a:pPr lvl="1"/>
            <a:r>
              <a:rPr lang="en-GB" sz="2900" dirty="0"/>
              <a:t>91% of parents/carers feel that overall, they are satisfied with the school</a:t>
            </a:r>
          </a:p>
          <a:p>
            <a:pPr lvl="1"/>
            <a:r>
              <a:rPr lang="en-GB" sz="2900" dirty="0" smtClean="0"/>
              <a:t>88</a:t>
            </a:r>
            <a:r>
              <a:rPr lang="en-GB" sz="2900" dirty="0"/>
              <a:t>% of parents/carers feel that their child is making progress at the school</a:t>
            </a:r>
          </a:p>
          <a:p>
            <a:pPr lvl="1"/>
            <a:r>
              <a:rPr lang="en-GB" sz="2900" dirty="0"/>
              <a:t>87% of parents/carers feel satisfied with the quality of teaching in the school</a:t>
            </a:r>
          </a:p>
          <a:p>
            <a:pPr lvl="1"/>
            <a:r>
              <a:rPr lang="en-GB" sz="2900" dirty="0" smtClean="0"/>
              <a:t>85% of parents/carers feel comfortable approaching the school with questions, suggestions and/or a problem</a:t>
            </a:r>
          </a:p>
          <a:p>
            <a:pPr lvl="1"/>
            <a:r>
              <a:rPr lang="en-GB" sz="2900" dirty="0" smtClean="0"/>
              <a:t>85% of parents/carers feel their child likes being at Clydeview Academy</a:t>
            </a:r>
            <a:endParaRPr lang="en-GB" sz="2900" dirty="0"/>
          </a:p>
          <a:p>
            <a:pPr lvl="0"/>
            <a:r>
              <a:rPr lang="en-GB" sz="2800" dirty="0"/>
              <a:t>The </a:t>
            </a:r>
            <a:r>
              <a:rPr lang="en-GB" sz="2800" b="1" dirty="0"/>
              <a:t>Majority</a:t>
            </a:r>
            <a:r>
              <a:rPr lang="en-GB" sz="2800" dirty="0"/>
              <a:t> of parents/carers feel encouraged to be involved in the work of the Parent Council (</a:t>
            </a:r>
            <a:r>
              <a:rPr lang="en-GB" sz="2800" b="1" dirty="0" smtClean="0"/>
              <a:t>51% agree) (24% disagree) (26</a:t>
            </a:r>
            <a:r>
              <a:rPr lang="en-GB" sz="2800" b="1" dirty="0"/>
              <a:t>% Don’t Know)</a:t>
            </a:r>
            <a:endParaRPr lang="en-GB" sz="2800" dirty="0"/>
          </a:p>
          <a:p>
            <a:pPr lvl="0"/>
            <a:r>
              <a:rPr lang="en-GB" sz="2800" dirty="0"/>
              <a:t>The </a:t>
            </a:r>
            <a:r>
              <a:rPr lang="en-GB" sz="2800" b="1" dirty="0"/>
              <a:t>Majority</a:t>
            </a:r>
            <a:r>
              <a:rPr lang="en-GB" sz="2800" dirty="0"/>
              <a:t> of parents/carers feel they are kept informed about the work of the Parent Council (</a:t>
            </a:r>
            <a:r>
              <a:rPr lang="en-GB" sz="2800" b="1" dirty="0" smtClean="0"/>
              <a:t>58%agree) (25% disagree) </a:t>
            </a:r>
            <a:r>
              <a:rPr lang="en-GB" sz="2800" b="1" dirty="0"/>
              <a:t>(17% Don’t Know)</a:t>
            </a:r>
            <a:endParaRPr lang="en-GB" sz="2800" dirty="0"/>
          </a:p>
          <a:p>
            <a:pPr lvl="1"/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360394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504056"/>
          </a:xfrm>
        </p:spPr>
        <p:txBody>
          <a:bodyPr>
            <a:normAutofit fontScale="90000"/>
          </a:bodyPr>
          <a:lstStyle/>
          <a:p>
            <a:r>
              <a:rPr lang="en-GB" dirty="0"/>
              <a:t>Parental </a:t>
            </a:r>
            <a:r>
              <a:rPr lang="en-GB" dirty="0" smtClean="0"/>
              <a:t>survey…next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4006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</a:t>
            </a:r>
            <a:r>
              <a:rPr lang="en-GB" dirty="0" smtClean="0"/>
              <a:t>ake </a:t>
            </a:r>
            <a:r>
              <a:rPr lang="en-GB" dirty="0"/>
              <a:t>account of the views we </a:t>
            </a:r>
            <a:r>
              <a:rPr lang="en-GB" dirty="0" smtClean="0"/>
              <a:t>receive </a:t>
            </a:r>
            <a:r>
              <a:rPr lang="en-GB" dirty="0"/>
              <a:t>(</a:t>
            </a:r>
            <a:r>
              <a:rPr lang="en-GB" b="1" dirty="0"/>
              <a:t>45</a:t>
            </a:r>
            <a:r>
              <a:rPr lang="en-GB" b="1" dirty="0" smtClean="0"/>
              <a:t>% Agree/19% Disagree/36</a:t>
            </a:r>
            <a:r>
              <a:rPr lang="en-GB" b="1" dirty="0"/>
              <a:t>% Don’t </a:t>
            </a:r>
            <a:r>
              <a:rPr lang="en-GB" b="1" dirty="0" smtClean="0"/>
              <a:t>Know)</a:t>
            </a:r>
            <a:endParaRPr lang="en-GB" dirty="0" smtClean="0"/>
          </a:p>
          <a:p>
            <a:pPr lvl="1"/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will ensure that we provide you with a summary of the views we receive and more importantly the action taken by us to address these views</a:t>
            </a:r>
            <a:r>
              <a:rPr lang="en-GB" dirty="0" smtClean="0"/>
              <a:t>.</a:t>
            </a:r>
          </a:p>
          <a:p>
            <a:r>
              <a:rPr lang="en-GB" dirty="0"/>
              <a:t>I</a:t>
            </a:r>
            <a:r>
              <a:rPr lang="en-GB" dirty="0" smtClean="0"/>
              <a:t>mprove </a:t>
            </a:r>
            <a:r>
              <a:rPr lang="en-GB" dirty="0"/>
              <a:t>upon the advice we provide on how our parents/carers can support their child’s </a:t>
            </a:r>
            <a:r>
              <a:rPr lang="en-GB" dirty="0" smtClean="0"/>
              <a:t>learning</a:t>
            </a:r>
            <a:r>
              <a:rPr lang="en-GB" dirty="0"/>
              <a:t> </a:t>
            </a:r>
            <a:r>
              <a:rPr lang="en-GB" dirty="0" smtClean="0"/>
              <a:t>(58% agree/37% disagree/6% </a:t>
            </a:r>
            <a:r>
              <a:rPr lang="en-GB" dirty="0"/>
              <a:t>D</a:t>
            </a:r>
            <a:r>
              <a:rPr lang="en-GB" dirty="0" smtClean="0"/>
              <a:t>on’t know)</a:t>
            </a:r>
          </a:p>
          <a:p>
            <a:pPr lvl="1"/>
            <a:r>
              <a:rPr lang="en-GB" dirty="0" smtClean="0"/>
              <a:t>We </a:t>
            </a:r>
            <a:r>
              <a:rPr lang="en-GB" dirty="0"/>
              <a:t>will set out to improve this by continuing to build on our S1-S3 parent/carer </a:t>
            </a:r>
            <a:r>
              <a:rPr lang="en-GB" dirty="0" smtClean="0"/>
              <a:t>workshops.</a:t>
            </a:r>
          </a:p>
          <a:p>
            <a:pPr lvl="1"/>
            <a:r>
              <a:rPr lang="en-GB" dirty="0" smtClean="0"/>
              <a:t>Expand </a:t>
            </a:r>
            <a:r>
              <a:rPr lang="en-GB" dirty="0"/>
              <a:t>our study skills session for S4-S6 by providing parents/carers with information on how to support their child’s </a:t>
            </a:r>
            <a:r>
              <a:rPr lang="en-GB" dirty="0" smtClean="0"/>
              <a:t>learning</a:t>
            </a:r>
            <a:endParaRPr lang="en-GB" dirty="0"/>
          </a:p>
          <a:p>
            <a:r>
              <a:rPr lang="en-GB" dirty="0"/>
              <a:t>I</a:t>
            </a:r>
            <a:r>
              <a:rPr lang="en-GB" dirty="0" smtClean="0"/>
              <a:t>mprove </a:t>
            </a:r>
            <a:r>
              <a:rPr lang="en-GB" dirty="0"/>
              <a:t>upon the feedback we provide on how their child is learning and </a:t>
            </a:r>
            <a:r>
              <a:rPr lang="en-GB" dirty="0" smtClean="0"/>
              <a:t>developing (60% agree/38% disagree/2% Don’t Know) </a:t>
            </a:r>
          </a:p>
          <a:p>
            <a:pPr lvl="1"/>
            <a:r>
              <a:rPr lang="en-GB" dirty="0" smtClean="0"/>
              <a:t>Increase </a:t>
            </a:r>
            <a:r>
              <a:rPr lang="en-GB" dirty="0"/>
              <a:t>the number of tracking reports issued in </a:t>
            </a:r>
            <a:r>
              <a:rPr lang="en-GB" dirty="0" smtClean="0"/>
              <a:t>S1-S3</a:t>
            </a:r>
          </a:p>
          <a:p>
            <a:pPr lvl="1"/>
            <a:r>
              <a:rPr lang="en-GB" dirty="0" smtClean="0"/>
              <a:t>Further clarity on assessments and expected milestones S1-S3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ork </a:t>
            </a:r>
            <a:r>
              <a:rPr lang="en-GB" dirty="0"/>
              <a:t>with staff to further improve the feedback we provide through our reports, parents’ </a:t>
            </a:r>
            <a:r>
              <a:rPr lang="en-GB" dirty="0" smtClean="0"/>
              <a:t>evenings</a:t>
            </a:r>
          </a:p>
          <a:p>
            <a:r>
              <a:rPr lang="en-GB" dirty="0" smtClean="0"/>
              <a:t>Don’t Know responses:</a:t>
            </a:r>
          </a:p>
          <a:p>
            <a:pPr lvl="1"/>
            <a:r>
              <a:rPr lang="en-GB" dirty="0" smtClean="0"/>
              <a:t>Communication</a:t>
            </a:r>
          </a:p>
          <a:p>
            <a:pPr lvl="1"/>
            <a:r>
              <a:rPr lang="en-GB" dirty="0"/>
              <a:t>Promoting our Health and Wellbeing </a:t>
            </a:r>
            <a:r>
              <a:rPr lang="en-GB" dirty="0" smtClean="0"/>
              <a:t>strategy</a:t>
            </a:r>
          </a:p>
          <a:p>
            <a:pPr lvl="1"/>
            <a:r>
              <a:rPr lang="en-GB" dirty="0" smtClean="0"/>
              <a:t>Clarity </a:t>
            </a:r>
            <a:r>
              <a:rPr lang="en-GB" dirty="0"/>
              <a:t>around the support we provide young people around our options process</a:t>
            </a:r>
          </a:p>
          <a:p>
            <a:pPr lvl="1"/>
            <a:r>
              <a:rPr lang="en-GB" dirty="0" smtClean="0"/>
              <a:t>Communication </a:t>
            </a:r>
            <a:r>
              <a:rPr lang="en-GB" dirty="0"/>
              <a:t>around our anti-bullying policy and the work of our ambassadors</a:t>
            </a:r>
          </a:p>
          <a:p>
            <a:pPr lvl="1"/>
            <a:r>
              <a:rPr lang="en-GB" dirty="0"/>
              <a:t>Work with our parent council to encourage more parent/cares to become involved in their </a:t>
            </a:r>
            <a:r>
              <a:rPr lang="en-GB" dirty="0" smtClean="0"/>
              <a:t>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98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1FF2-15FB-E8BF-1916-D25F45EE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08720"/>
            <a:ext cx="8280920" cy="504056"/>
          </a:xfrm>
        </p:spPr>
        <p:txBody>
          <a:bodyPr>
            <a:normAutofit/>
          </a:bodyPr>
          <a:lstStyle/>
          <a:p>
            <a:r>
              <a:rPr lang="en-GB" sz="2800" dirty="0"/>
              <a:t>Drawing on extensive Self-evaluation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BC20-09CA-19CF-1733-D0380889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32859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School Improvement Plan Evaluation</a:t>
            </a:r>
            <a:endParaRPr lang="en-GB" dirty="0"/>
          </a:p>
          <a:p>
            <a:r>
              <a:rPr lang="en-GB" dirty="0" smtClean="0"/>
              <a:t>Pupil Equity Fund </a:t>
            </a:r>
            <a:r>
              <a:rPr lang="en-GB" dirty="0"/>
              <a:t>Evaluation</a:t>
            </a:r>
          </a:p>
          <a:p>
            <a:r>
              <a:rPr lang="en-GB" dirty="0" smtClean="0"/>
              <a:t>Departmental Improvement Plan </a:t>
            </a:r>
            <a:r>
              <a:rPr lang="en-GB" dirty="0"/>
              <a:t>Evaluations</a:t>
            </a:r>
          </a:p>
          <a:p>
            <a:r>
              <a:rPr lang="en-GB" dirty="0"/>
              <a:t>Feedback from Working Groups</a:t>
            </a:r>
          </a:p>
          <a:p>
            <a:r>
              <a:rPr lang="en-GB" dirty="0" smtClean="0"/>
              <a:t>Quality Indicator </a:t>
            </a:r>
            <a:r>
              <a:rPr lang="en-GB" dirty="0"/>
              <a:t>Machine Evaluations</a:t>
            </a:r>
          </a:p>
          <a:p>
            <a:r>
              <a:rPr lang="en-GB" dirty="0"/>
              <a:t>Tracking and Monitoring Data</a:t>
            </a:r>
          </a:p>
          <a:p>
            <a:r>
              <a:rPr lang="en-GB" dirty="0"/>
              <a:t>Pupil/School Council</a:t>
            </a:r>
          </a:p>
          <a:p>
            <a:r>
              <a:rPr lang="en-GB" dirty="0"/>
              <a:t>Pupil Focus Groups</a:t>
            </a:r>
          </a:p>
          <a:p>
            <a:r>
              <a:rPr lang="en-GB" dirty="0"/>
              <a:t>HWB </a:t>
            </a:r>
            <a:r>
              <a:rPr lang="en-GB" dirty="0" smtClean="0"/>
              <a:t>Survey</a:t>
            </a:r>
          </a:p>
          <a:p>
            <a:r>
              <a:rPr lang="en-GB" dirty="0"/>
              <a:t>Monitoring Learning and Teaching Calendars</a:t>
            </a:r>
          </a:p>
          <a:p>
            <a:r>
              <a:rPr lang="en-GB" dirty="0"/>
              <a:t>Standards and Quality Report</a:t>
            </a:r>
          </a:p>
          <a:p>
            <a:r>
              <a:rPr lang="en-GB" dirty="0"/>
              <a:t>Parent Council Consultations</a:t>
            </a:r>
          </a:p>
          <a:p>
            <a:r>
              <a:rPr lang="en-GB" dirty="0"/>
              <a:t>BGE Learning Review</a:t>
            </a:r>
          </a:p>
          <a:p>
            <a:r>
              <a:rPr lang="en-GB" dirty="0"/>
              <a:t>Phase 2 review – learning visits based around effective features of a lesson</a:t>
            </a:r>
          </a:p>
          <a:p>
            <a:r>
              <a:rPr lang="en-GB" dirty="0"/>
              <a:t>Scoping papers</a:t>
            </a:r>
          </a:p>
          <a:p>
            <a:r>
              <a:rPr lang="en-GB" dirty="0"/>
              <a:t>Parental Survey</a:t>
            </a:r>
          </a:p>
          <a:p>
            <a:r>
              <a:rPr lang="en-GB" dirty="0"/>
              <a:t>Curriculum Planning &amp; Reviews</a:t>
            </a:r>
          </a:p>
          <a:p>
            <a:r>
              <a:rPr lang="en-GB" dirty="0"/>
              <a:t>PT/SMT Focus </a:t>
            </a:r>
            <a:r>
              <a:rPr lang="en-GB" dirty="0" smtClean="0"/>
              <a:t>Groups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1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SIP planning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897" t="26611" r="27196" b="11699"/>
          <a:stretch/>
        </p:blipFill>
        <p:spPr>
          <a:xfrm>
            <a:off x="683568" y="1496193"/>
            <a:ext cx="6768752" cy="52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5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83" t="26210" r="25416" b="10576"/>
          <a:stretch/>
        </p:blipFill>
        <p:spPr>
          <a:xfrm>
            <a:off x="323528" y="1052736"/>
            <a:ext cx="7560840" cy="53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2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87" t="25618" r="22863" b="15611"/>
          <a:stretch/>
        </p:blipFill>
        <p:spPr>
          <a:xfrm>
            <a:off x="323528" y="1340768"/>
            <a:ext cx="756268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9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87429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3945</TotalTime>
  <Words>658</Words>
  <Application>Microsoft Office PowerPoint</Application>
  <PresentationFormat>On-screen Show (4:3)</PresentationFormat>
  <Paragraphs>91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2</vt:lpstr>
      <vt:lpstr>Opulent</vt:lpstr>
      <vt:lpstr>Clydeview academy</vt:lpstr>
      <vt:lpstr>updates</vt:lpstr>
      <vt:lpstr>Forthcoming events</vt:lpstr>
      <vt:lpstr>Parental survey…results</vt:lpstr>
      <vt:lpstr>Parental survey…next steps</vt:lpstr>
      <vt:lpstr>Drawing on extensive Self-evaluation</vt:lpstr>
      <vt:lpstr>SIP planning</vt:lpstr>
      <vt:lpstr>PowerPoint Presentation</vt:lpstr>
      <vt:lpstr>PowerPoint Presentation</vt:lpstr>
      <vt:lpstr>PowerPoint Presentation</vt:lpstr>
      <vt:lpstr>PowerPoint Presentation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Gibson</dc:creator>
  <cp:lastModifiedBy>Craig Gibson</cp:lastModifiedBy>
  <cp:revision>256</cp:revision>
  <cp:lastPrinted>2021-08-10T08:15:20Z</cp:lastPrinted>
  <dcterms:created xsi:type="dcterms:W3CDTF">2019-06-07T07:16:37Z</dcterms:created>
  <dcterms:modified xsi:type="dcterms:W3CDTF">2023-06-06T07:26:53Z</dcterms:modified>
</cp:coreProperties>
</file>