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8" r:id="rId3"/>
    <p:sldId id="267" r:id="rId4"/>
    <p:sldId id="269" r:id="rId5"/>
    <p:sldId id="270" r:id="rId6"/>
    <p:sldId id="271" r:id="rId7"/>
    <p:sldId id="272" r:id="rId8"/>
    <p:sldId id="273" r:id="rId9"/>
    <p:sldId id="277" r:id="rId10"/>
    <p:sldId id="261" r:id="rId11"/>
    <p:sldId id="274" r:id="rId12"/>
    <p:sldId id="258" r:id="rId13"/>
    <p:sldId id="260" r:id="rId14"/>
    <p:sldId id="266" r:id="rId15"/>
    <p:sldId id="275" r:id="rId16"/>
    <p:sldId id="257" r:id="rId17"/>
    <p:sldId id="259" r:id="rId18"/>
    <p:sldId id="262" r:id="rId19"/>
    <p:sldId id="263" r:id="rId20"/>
    <p:sldId id="264" r:id="rId21"/>
    <p:sldId id="265" r:id="rId22"/>
    <p:sldId id="276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68372" autoAdjust="0"/>
  </p:normalViewPr>
  <p:slideViewPr>
    <p:cSldViewPr>
      <p:cViewPr varScale="1">
        <p:scale>
          <a:sx n="63" d="100"/>
          <a:sy n="63" d="100"/>
        </p:scale>
        <p:origin x="18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DA414-5B7C-4F81-8B8E-BCEAC8CBA39F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5B165-3A54-485E-A3DB-B65773EC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576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DDF82-F4BB-4EC8-961C-7B3070F25EE4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D0F54-EEBB-48AB-8DE1-338BED7EE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75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7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775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99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873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874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D0F54-EEBB-48AB-8DE1-338BED7EEE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495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D0F54-EEBB-48AB-8DE1-338BED7EEE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030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D0F54-EEBB-48AB-8DE1-338BED7EEE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421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D0F54-EEBB-48AB-8DE1-338BED7EEE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340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D0F54-EEBB-48AB-8DE1-338BED7EEE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09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87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59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175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561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53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038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053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D0F54-EEBB-48AB-8DE1-338BED7EEE5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5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52800" y="1844824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48111" y="4869160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4" y="4657027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5796136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-1"/>
            <a:ext cx="999555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98" y="0"/>
            <a:ext cx="1225402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44" y="0"/>
            <a:ext cx="1154954" cy="90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47828" y="2348703"/>
            <a:ext cx="2266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Ambition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Respect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Determination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Creativity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Integrity</a:t>
            </a:r>
          </a:p>
          <a:p>
            <a:pPr algn="ctr"/>
            <a:r>
              <a:rPr lang="en-GB" sz="2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Commitment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0B1FA73-778A-4FE8-A506-30A74408426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390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32288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3520440" cy="3489251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2636912"/>
            <a:ext cx="3520440" cy="3489251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61864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3520440" cy="347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2348880"/>
            <a:ext cx="3520440" cy="347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FA73-778A-4FE8-A506-30A74408426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1" y="90872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7239000" cy="4322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0B1FA73-778A-4FE8-A506-30A744084262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F4231F-6CE0-4A75-951A-D0C0039A91A2}" type="slidenum">
              <a:rPr lang="en-GB" smtClean="0"/>
              <a:t>‹#›</a:t>
            </a:fld>
            <a:endParaRPr lang="en-GB"/>
          </a:p>
        </p:txBody>
      </p:sp>
      <p:pic>
        <p:nvPicPr>
          <p:cNvPr id="9220" name="Picture 4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3" b="25312"/>
          <a:stretch/>
        </p:blipFill>
        <p:spPr bwMode="auto">
          <a:xfrm>
            <a:off x="2411760" y="0"/>
            <a:ext cx="5741640" cy="79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8" b="22921"/>
          <a:stretch/>
        </p:blipFill>
        <p:spPr bwMode="auto">
          <a:xfrm>
            <a:off x="9153" y="116633"/>
            <a:ext cx="161051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0344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0" y="796753"/>
            <a:ext cx="81534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C5C0F55-29BD-45BE-BD7B-B784DE9FD243}"/>
              </a:ext>
            </a:extLst>
          </p:cNvPr>
          <p:cNvSpPr txBox="1"/>
          <p:nvPr userDrawn="1"/>
        </p:nvSpPr>
        <p:spPr>
          <a:xfrm>
            <a:off x="7815307" y="5549277"/>
            <a:ext cx="1666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Ambition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Respect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Determination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Creativity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Integrity</a:t>
            </a:r>
          </a:p>
          <a:p>
            <a:pPr algn="ctr"/>
            <a:r>
              <a:rPr lang="en-GB" sz="1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Commitment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0624929F-1F10-4F38-A121-885B63CCC0E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"/>
          <a:stretch/>
        </p:blipFill>
        <p:spPr bwMode="auto">
          <a:xfrm>
            <a:off x="8216652" y="4641327"/>
            <a:ext cx="864096" cy="9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b049b93d792f753e78a88d7ce8e7720a/80493b69bee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8.png"/><Relationship Id="rId4" Type="http://schemas.openxmlformats.org/officeDocument/2006/relationships/hyperlink" Target="https://www.mentimeter.com/s/b049b93d792f753e78a88d7ce8e7720a/80493b69bee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Study%20Skills%20Booklet%20v2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oyzTzM4Wj0KVQTctawUZKVKczbn7d2tAjZWdtP44xx1URExXUkg4SkRGODU5SDU4U1JNR1BJMU9DRS4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1844824"/>
            <a:ext cx="5105400" cy="2868168"/>
          </a:xfrm>
        </p:spPr>
        <p:txBody>
          <a:bodyPr/>
          <a:lstStyle/>
          <a:p>
            <a:pPr algn="ctr"/>
            <a:r>
              <a:rPr lang="en-GB" dirty="0" smtClean="0"/>
              <a:t>SENIOR PHASE</a:t>
            </a:r>
            <a:br>
              <a:rPr lang="en-GB" dirty="0" smtClean="0"/>
            </a:br>
            <a:r>
              <a:rPr lang="en-GB" dirty="0"/>
              <a:t>S</a:t>
            </a:r>
            <a:r>
              <a:rPr lang="en-GB" dirty="0" smtClean="0"/>
              <a:t>TUDY SKILLS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7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124744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Studying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59589"/>
            <a:ext cx="7239000" cy="43228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2400" dirty="0" smtClean="0"/>
              <a:t>A word that brings many young people a feeling of dread! </a:t>
            </a:r>
          </a:p>
          <a:p>
            <a:endParaRPr lang="en-GB" sz="2400" dirty="0"/>
          </a:p>
          <a:p>
            <a:r>
              <a:rPr lang="en-GB" sz="2400" dirty="0" smtClean="0"/>
              <a:t>Going beyond completing homework tasks and proactively revising previous work</a:t>
            </a:r>
          </a:p>
          <a:p>
            <a:endParaRPr lang="en-GB" sz="2400" dirty="0"/>
          </a:p>
          <a:p>
            <a:r>
              <a:rPr lang="en-GB" sz="2400" dirty="0" smtClean="0"/>
              <a:t>No magic formula or quick fix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Font typeface="Wingdings 2"/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191" y="5074611"/>
            <a:ext cx="1390650" cy="1381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820" y="5074611"/>
            <a:ext cx="16764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124744"/>
            <a:ext cx="2627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Study Methods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59589"/>
            <a:ext cx="7239000" cy="43228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Font typeface="Wingdings 2"/>
              <a:buNone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83568" y="4188775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www.mentimeter.com/s/b049b93d792f753e78a88d7ce8e7720a/80493b69bee8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547" y="2304102"/>
            <a:ext cx="4462306" cy="171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first step – planning!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124744"/>
            <a:ext cx="4459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Creating a Study Routine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068960"/>
            <a:ext cx="753733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013345"/>
            <a:ext cx="4618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Tips for Effective Studying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060848"/>
            <a:ext cx="4153920" cy="2419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4636621"/>
            <a:ext cx="4153920" cy="196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36085" y="1343223"/>
            <a:ext cx="3385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Study Expectations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4188775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www.mentimeter.com/s/b049b93d792f753e78a88d7ce8e7720a/80493b69bee8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547" y="2304102"/>
            <a:ext cx="4462306" cy="171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73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1124744"/>
            <a:ext cx="3385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Study Expectations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132856"/>
            <a:ext cx="70671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Expectations will differ per subject and level (e.g. N5 or Higher)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Key points in the year (e.g. Prelim time) will increase study expectation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Some departmental examples (HW </a:t>
            </a:r>
            <a:r>
              <a:rPr lang="en-GB" b="1" dirty="0" smtClean="0"/>
              <a:t>and</a:t>
            </a:r>
            <a:r>
              <a:rPr lang="en-GB" dirty="0" smtClean="0"/>
              <a:t> Study):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971600" y="4053008"/>
            <a:ext cx="3744416" cy="111496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 smtClean="0"/>
          </a:p>
          <a:p>
            <a:endParaRPr lang="en-GB" b="1" dirty="0"/>
          </a:p>
          <a:p>
            <a:r>
              <a:rPr lang="en-GB" b="1" dirty="0" smtClean="0"/>
              <a:t>Modern Languages</a:t>
            </a:r>
          </a:p>
          <a:p>
            <a:endParaRPr lang="en-GB" sz="1600" b="1" dirty="0"/>
          </a:p>
          <a:p>
            <a:r>
              <a:rPr lang="en-GB" sz="1600" b="1" dirty="0" smtClean="0"/>
              <a:t>N5 – Around 1 hour per week  </a:t>
            </a:r>
          </a:p>
          <a:p>
            <a:r>
              <a:rPr lang="en-GB" sz="1600" b="1" dirty="0" smtClean="0"/>
              <a:t>H – Around 2 hours per week </a:t>
            </a:r>
          </a:p>
          <a:p>
            <a:endParaRPr lang="en-GB" b="1" dirty="0" smtClean="0"/>
          </a:p>
          <a:p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957081" y="5340770"/>
            <a:ext cx="3758935" cy="111496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 smtClean="0"/>
          </a:p>
          <a:p>
            <a:endParaRPr lang="en-GB" b="1" dirty="0"/>
          </a:p>
          <a:p>
            <a:r>
              <a:rPr lang="en-GB" b="1" dirty="0" smtClean="0"/>
              <a:t>Business Studies</a:t>
            </a:r>
          </a:p>
          <a:p>
            <a:endParaRPr lang="en-GB" sz="1600" b="1" dirty="0"/>
          </a:p>
          <a:p>
            <a:r>
              <a:rPr lang="en-GB" sz="1600" b="1" dirty="0" smtClean="0"/>
              <a:t>N5 – Around 2 hours per week </a:t>
            </a:r>
          </a:p>
          <a:p>
            <a:r>
              <a:rPr lang="en-GB" sz="1600" b="1" dirty="0" smtClean="0"/>
              <a:t>H –  Around 3 hours per week </a:t>
            </a:r>
          </a:p>
          <a:p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4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7416824" cy="5341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7030A0"/>
                </a:solidFill>
              </a:rPr>
              <a:t>Study Skills Booklet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204864"/>
            <a:ext cx="2757009" cy="39671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32286" y="2911164"/>
            <a:ext cx="237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/>
              <a:t>Study Skills Week</a:t>
            </a:r>
          </a:p>
          <a:p>
            <a:pPr algn="ctr"/>
            <a:endParaRPr lang="en-GB" sz="3200" b="1" dirty="0"/>
          </a:p>
          <a:p>
            <a:pPr algn="ctr"/>
            <a:r>
              <a:rPr lang="en-GB" sz="2400" b="1" dirty="0" smtClean="0"/>
              <a:t>4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-8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October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12820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MySQA</a:t>
            </a:r>
            <a:r>
              <a:rPr lang="en-GB" dirty="0" smtClean="0"/>
              <a:t> App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1520" y="1124744"/>
            <a:ext cx="5250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Useful Digital </a:t>
            </a:r>
            <a:r>
              <a:rPr lang="en-GB" sz="2800" b="1" dirty="0" smtClean="0">
                <a:solidFill>
                  <a:srgbClr val="7030A0"/>
                </a:solidFill>
              </a:rPr>
              <a:t>Resources (1/5) 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880" y="2996952"/>
            <a:ext cx="1799000" cy="1799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27890" y="5157733"/>
            <a:ext cx="3922980" cy="95295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Create personalised study timetable based on subjects and exam dates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6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 Teams pages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1520" y="967632"/>
            <a:ext cx="5250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7030A0"/>
                </a:solidFill>
              </a:rPr>
              <a:t>Useful Digital </a:t>
            </a:r>
            <a:r>
              <a:rPr lang="en-GB" sz="2800" b="1" dirty="0" smtClean="0">
                <a:solidFill>
                  <a:srgbClr val="7030A0"/>
                </a:solidFill>
              </a:rPr>
              <a:t>Resources (2/5) 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15210" y="5497659"/>
            <a:ext cx="3922980" cy="95295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Access to teaching presentations, course notes and “Ask the Teacher” channel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566" y="2849560"/>
            <a:ext cx="2603159" cy="2242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528" y="274369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124744"/>
            <a:ext cx="5250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7030A0"/>
                </a:solidFill>
              </a:rPr>
              <a:t>Useful Digital </a:t>
            </a:r>
            <a:r>
              <a:rPr lang="en-GB" sz="2800" b="1" dirty="0" smtClean="0">
                <a:solidFill>
                  <a:srgbClr val="7030A0"/>
                </a:solidFill>
              </a:rPr>
              <a:t>Resources (3/5) 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51720" y="5502778"/>
            <a:ext cx="3922980" cy="95295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National study support providing webinars, video lessons and study guides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3710" y="2132856"/>
            <a:ext cx="7239000" cy="4322880"/>
          </a:xfrm>
        </p:spPr>
        <p:txBody>
          <a:bodyPr/>
          <a:lstStyle/>
          <a:p>
            <a:r>
              <a:rPr lang="en-GB" dirty="0" smtClean="0"/>
              <a:t>E-</a:t>
            </a:r>
            <a:r>
              <a:rPr lang="en-GB" dirty="0" err="1" smtClean="0"/>
              <a:t>Sgoil</a:t>
            </a:r>
            <a:r>
              <a:rPr lang="en-GB" dirty="0" smtClean="0"/>
              <a:t> and WestOS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979557"/>
            <a:ext cx="1368152" cy="1693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2986779"/>
            <a:ext cx="2989288" cy="14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239000" cy="4322880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7030A0"/>
                </a:solidFill>
              </a:rPr>
              <a:t>Welcome</a:t>
            </a:r>
            <a:endParaRPr lang="en-GB" sz="24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400" b="1" dirty="0" smtClean="0">
                <a:solidFill>
                  <a:srgbClr val="7030A0"/>
                </a:solidFill>
              </a:rPr>
              <a:t>Introduction and SQA Update </a:t>
            </a:r>
            <a:endParaRPr lang="en-GB" sz="2400" dirty="0"/>
          </a:p>
          <a:p>
            <a:pPr lvl="1"/>
            <a:r>
              <a:rPr lang="en-GB" sz="1800" dirty="0" smtClean="0"/>
              <a:t>Ross McFadzean (DHT)</a:t>
            </a:r>
          </a:p>
          <a:p>
            <a:pPr marL="292608" lvl="1" indent="0">
              <a:buNone/>
            </a:pPr>
            <a:endParaRPr lang="en-GB" sz="1800" dirty="0" smtClean="0"/>
          </a:p>
          <a:p>
            <a:r>
              <a:rPr lang="en-GB" sz="2400" b="1" dirty="0" smtClean="0">
                <a:solidFill>
                  <a:srgbClr val="7030A0"/>
                </a:solidFill>
              </a:rPr>
              <a:t>Supported Study and Mentoring Programme</a:t>
            </a:r>
          </a:p>
          <a:p>
            <a:pPr lvl="1"/>
            <a:r>
              <a:rPr lang="en-GB" sz="1800" b="1" dirty="0" smtClean="0">
                <a:solidFill>
                  <a:srgbClr val="7030A0"/>
                </a:solidFill>
              </a:rPr>
              <a:t> </a:t>
            </a:r>
            <a:r>
              <a:rPr lang="en-GB" sz="1800" dirty="0" smtClean="0"/>
              <a:t>Sandra McAdam (PT Supporting Student Achievement) 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b="1" dirty="0" smtClean="0">
                <a:solidFill>
                  <a:srgbClr val="7030A0"/>
                </a:solidFill>
              </a:rPr>
              <a:t>Study Skills, Planning and Expectations</a:t>
            </a:r>
          </a:p>
          <a:p>
            <a:pPr lvl="1"/>
            <a:r>
              <a:rPr lang="en-GB" sz="1800" dirty="0" smtClean="0"/>
              <a:t>Chantelle Murdoch (PT Health and Wellbeing)</a:t>
            </a:r>
          </a:p>
          <a:p>
            <a:endParaRPr lang="en-GB" sz="2000" dirty="0">
              <a:solidFill>
                <a:srgbClr val="7030A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675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Achieve 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1520" y="1124744"/>
            <a:ext cx="5142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7030A0"/>
                </a:solidFill>
              </a:rPr>
              <a:t>Useful Digital Resources </a:t>
            </a:r>
            <a:r>
              <a:rPr lang="en-GB" sz="2800" b="1" dirty="0" smtClean="0">
                <a:solidFill>
                  <a:srgbClr val="7030A0"/>
                </a:solidFill>
              </a:rPr>
              <a:t>(4/5)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598" y="2737473"/>
            <a:ext cx="1656184" cy="165618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92769" y="5267502"/>
            <a:ext cx="3922980" cy="95295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Access to interactive study checklists and associated study resources per topic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719" y="2436548"/>
            <a:ext cx="1812874" cy="222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Glow  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1520" y="1124744"/>
            <a:ext cx="5250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7030A0"/>
                </a:solidFill>
              </a:rPr>
              <a:t>Useful Digital </a:t>
            </a:r>
            <a:r>
              <a:rPr lang="en-GB" sz="2800" b="1" dirty="0" smtClean="0">
                <a:solidFill>
                  <a:srgbClr val="7030A0"/>
                </a:solidFill>
              </a:rPr>
              <a:t>Resources (5/5) </a:t>
            </a:r>
            <a:endParaRPr lang="en-GB" sz="28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68" y="2924944"/>
            <a:ext cx="7387932" cy="30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916832"/>
            <a:ext cx="7239000" cy="3699350"/>
          </a:xfrm>
        </p:spPr>
        <p:txBody>
          <a:bodyPr/>
          <a:lstStyle/>
          <a:p>
            <a:r>
              <a:rPr lang="en-GB" sz="2400" dirty="0" smtClean="0"/>
              <a:t>Please take time to complete a short evaluation form to enable us to take on board feedback ahead of future events. </a:t>
            </a:r>
          </a:p>
          <a:p>
            <a:endParaRPr lang="en-GB" dirty="0"/>
          </a:p>
          <a:p>
            <a:r>
              <a:rPr lang="en-GB" sz="2000" b="1" dirty="0">
                <a:solidFill>
                  <a:schemeClr val="tx2"/>
                </a:solidFill>
                <a:hlinkClick r:id="rId3"/>
              </a:rPr>
              <a:t>https://</a:t>
            </a:r>
            <a:r>
              <a:rPr lang="en-GB" sz="2000" b="1" dirty="0" smtClean="0">
                <a:solidFill>
                  <a:schemeClr val="tx2"/>
                </a:solidFill>
                <a:hlinkClick r:id="rId3"/>
              </a:rPr>
              <a:t>forms.office.com/Pages/ResponsePage.aspx?id=oyzTzM4Wj0KVQTctawUZKVKczbn7d2tAjZWdtP44xx1URExXUkg4SkRGODU5SDU4U1JNR1BJMU9DRS4u</a:t>
            </a:r>
            <a:endParaRPr lang="en-GB" sz="2000" b="1" dirty="0" smtClean="0">
              <a:solidFill>
                <a:schemeClr val="tx2"/>
              </a:solidFill>
            </a:endParaRPr>
          </a:p>
          <a:p>
            <a:endParaRPr lang="en-GB" sz="2000" b="1" dirty="0">
              <a:solidFill>
                <a:schemeClr val="tx2"/>
              </a:solidFill>
            </a:endParaRPr>
          </a:p>
          <a:p>
            <a:endParaRPr lang="en-GB" sz="2000" b="1" dirty="0" smtClean="0">
              <a:solidFill>
                <a:schemeClr val="tx2"/>
              </a:solidFill>
            </a:endParaRPr>
          </a:p>
          <a:p>
            <a:endParaRPr lang="en-GB" b="1" dirty="0">
              <a:solidFill>
                <a:schemeClr val="tx2"/>
              </a:solidFill>
            </a:endParaRPr>
          </a:p>
          <a:p>
            <a:endParaRPr lang="en-GB" b="1" dirty="0" smtClean="0">
              <a:solidFill>
                <a:schemeClr val="tx2"/>
              </a:solidFill>
            </a:endParaRPr>
          </a:p>
          <a:p>
            <a:endParaRPr lang="en-GB" b="1" dirty="0" smtClean="0">
              <a:solidFill>
                <a:schemeClr val="tx2"/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1520" y="1124744"/>
            <a:ext cx="2027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b="1" dirty="0" smtClean="0">
                <a:solidFill>
                  <a:srgbClr val="7030A0"/>
                </a:solidFill>
              </a:rPr>
              <a:t>Thank You </a:t>
            </a:r>
            <a:endParaRPr lang="en-GB" sz="2800" b="1" dirty="0">
              <a:solidFill>
                <a:srgbClr val="7030A0"/>
              </a:solidFill>
            </a:endParaRPr>
          </a:p>
        </p:txBody>
      </p:sp>
      <p:sp>
        <p:nvSpPr>
          <p:cNvPr id="5" name="AutoShape 2" descr="data:image/png;base64,iVBORw0KGgoAAAANSUhEUgAAAyAAAAMgCAYAAADbcAZoAAAAAXNSR0IArs4c6QAAIABJREFUeF7s3dF25EiyY9HM///onKWaVXfq5kgK0rSdBD1Qr00aYQcwZ5hY3f37169ff371n7ch8OePsfv3799RzJL6UloUYOVVWl+KT1Id4ZXySWj5YKv07OZTIhvlufBK5Ub1pPQINqpGGhulR/FpnbUEPn5Fml+ka3W2OiKgDtG0gyKpL6UFWf5LeZXWl+KTVEd4pXwSWhJ/ZAu/d2Wj+hKMm2NB8fsayu80r9aT6xMEgS4gguKDaux6UCT1pbSoWKW9ZFRfO9YRXqn8CS1dQL5PqfJKzYLyXOhRbFRPSo9go2qksVF6FJ/WWUugC8havnHV1SGadlAk9aW0qPAor9L6UnyS6givlE9CSxeQLiDT+WqOp+SO35c240rPcQK98k4CXUDupH/Ds9MOdYUgqS+lRbFRh3paX4pPUh3hlfJJaOkC0gVkOl/N8ZTc8fvSZlzpOU6gV95JoAvInfRveHbaoa4QJPWltCg26lBP60vxSaojvFI+CS1dQLqATOerOZ6SO35f2owrPccJ9Mo7CXQBuZP+Dc9OO9QVgqS+lBbFRh3qaX0pPkl1hFfKJ6GlC0gXkOl8NcdTcsfvS5txpec4gV55J4EuIHfSv+HZaYe6QpDUl9Ki2KhDPa0vxSepjvBK+SS0dAHpAjKdr+Z4Su74fWkzrvQcJ9Ar7yTQBeRO+jc8O+1QVwiS+lJaFBt1qKf1pfgk1RFeKZ+Eli4gXUCm89UcT8kdvy9txpWe4wR65Z0EuoDcSf+GZ6cd6gpBUl9Ki2KjDvW0vhSfpDrCK+WT0NIFpAvIdL6a4ym54/elzbjSc5xAr7yTQBeQO+nf8Oy0Q10hSOpLaVFs1KGe1pfik1RHeKV8Elq6gHQBmc5Xczwld/y+tBlXeo4T6JV3EugCcif9G56ddqgrBEl9KS2KjTrU0/pSfJLqCK+UT0JLF5AuINP5ao6n5I7flzbjSs9xAr3yTgJdQO6kf8Oz0w51hSCpL6VFsVGHelpfik9SHeGV8klo6QLSBWQ6X83xlNzx+9JmXOk5TqBX3kmgC8id9G94dtqhrhAk9aW0KDbqUE/rS/FJqiO8Uj4JLV1AuoBM56s5npI7fl/ajCs9xwn0yjsJdAG5k/4Nz0471BWCpL6UFsVGHeppfSk+SXWEV8onoaULSBeQ6Xw1x1Nyx+9Lm3Gl5ziBXnkngS4gd9K/4dlph7pCkNSX0qLYqEM9rS/FJ6mO8Er5JLR0AekCMp2v5nhK7vh9aTOu9Bwn0CvvJNAF5E76Nzw77VBXCJL6UloUG3Wop/Wl+CTVEV4pn4SWLiBdQKbz1RxPyR2/L23GlZ7jBHrlnQS6gNxJ/4Znpx3qCkFSX0qLYqMO9bS+FJ+kOsIr5ZPQ0gWkC8h0vprjKbnj96XNuNJznECvvJMAW0DUYXEnjPRni+FUPgkt8sdJkh6lJT2PE33N3/ofpCp/aV5N8rbqHsVmlb5pXZGdNDaipynPv+9TbFRPSo/iI/pK60mxSaojfPropwtIkqsvtAjT1XAKLV1AHhQ+JLX56wKConRrGZXjW5v45OHiXE9jI3pSPik2qielR/ERfaX1pNgk1RE+dQFJcvSAFmG6Gk6hpQvIAdM3u6T56wKyQ6RVjtNYiHM9jY3oSfmk2KielB7FR/SV1pNik1RH+NQFJMnRA1qE6Wo4hZYuIAdM3+yS5q8LyA6RVjlOYyHO9TQ2oiflk2KjelJ6FB/RV1pPik1SHeFTF5AkRw9oEaar4RRauoAcMH2zS5q/LiA7RFrlOI2FONfT2IielE+KjepJ6VF8RF9pPSk2SXWET11Akhw9oEWYroZTaOkCcsD0zS5p/rqA7BBpleM0FuJcT2MjelI+KTaqJ6VH8RF9pfWk2CTVET51AUly9IAWYboaTqGlC8gB0ze7pPnrArJDpFWO01iIcz2NjehJ+aTYqJ6UHsVH9JXWk2KTVEf41AUkydEDWoTpajiFli4gB0zf7JLmrwvIDpFWOU5jIc71NDaiJ+WTYqN6UnoUH9FXWk+KTVId4VMXkCRHD2gRpqvhFFq6gBwwfbNLmr8uIDtEWuU4jYU419PYiJ6UT4qN6knpUXxEX2k9KTZJdYRPXUCSHD2gRZiuhlNo6QJywPTNLmn+uoDsEGmV4zQW4lxPYyN6Uj4pNqonpUfxEX2l9aTYJNURPnUBSXL0gBZhuhpOoaULyAHTN7uk+esCskOkVY7TWIhzPY2N6En5pNionpQexUf0ldaTYpNUR/jUBSTJ0QNahOlqOIWWLiAHTN/skuavC8gOkVY5TmMhzvU0NqIn5ZNio3pSehQf0VdaT4pNUh3hUxeQJEcPaBGmq+EUWrqAHDB9s0uavy4gO0Ra5TiNhTjX09iInpRPio3qSelRfERfaT0pNkl1hE9dQJIcPaBFmK6GU2jpAnLA9M0uaf66gOwQaZXjNBbiXE9jI3pSPik2qielR/ERfaX1pNgk1RE+dQFJcvSAFmG6Gk6hpQvIAdM3u6T56wKyQ6RVjtNYiHM9jY3oSfmk2KielB7FR/SV1pNik1RH+NQFJMnRA1qE6Wo4hZYuIAdM3+yS5q8LyA6RVjlOYyHO9TQ2oiflk2KjelJ6FB/RV1pPik1SHeFTF5AkRw9oEaar4RRauoAcMH2zS5q/LiA7RFrlOI2FONfT2IielE+KjepJ6VF8RF9pPSk2SXWET11Akhw9oEWYroZTaOkCcsD0zS5p/rqA7BBpleM0FuJcT2MjelI+KTaqJ6VH8RF9pfWk2CTVET5FLiCqsSSz1EAINkla5AKS5LfSIvyWjJUewUflWGjZtYbyW3kl9Cgt9fxrAoqx8Dvt/NuVjZoH4XkaY8VG1Elj8/vXr19/dmxM9KRqJJmepEW+HJRXSXXEYSwZKz2Cscqx0LJrDeW38kroUVrqeReQSQZU/sQsyHfDhMVn94i+0hgrNqJOGpsuIMLVFzWSTE/SkngAXhCHw48Qh7FkrPQcBvDNhSrHQsuuNZTfyiuhR2mp511AJhlQ+ROzIN8NExZdQBS143XS8tcF5Lh34yuTTE/SkngAjk1ecGPaS0bpEahUjoWWXWsov5VXQo/SUs+7gEwyoPInZiHx/Sv6SmM8ycmqe9LYdAFZ5fR/6iaZnqQl8QC8IA6HHyEOY8lY6TkMoF9ABKpxDeV30pmjtIyhht8oPFeMhZa0829XNirWwvM0xoqNqJPGpguIcPVFjSTTk7TIl8MFNl7+CHEYS8ZKjwCpciy07FpD+a28EnqUlnreLyCTDKj8iVmQ74YJi8/uEX2lMVZsRJ00Nl1AhKtdQMYU1UCMBQTfKA5j+ZJRegTy5kZQ/L6G8lt5JfQoLevp3/OEJMZCS9r5p/KXxkalVfSVxlixEXXS2HQBEa52ARlTVAMxFhB8oziM017ACndzo0h+XWfH/DU365dOxbj5e85sqtNIeJ6WP8VG1Elj0wVEuNoFZExRDcRYQPCN4jDuAhJscLi0HfPX86YLyHTsxDyo/Akt8t0wZfr3faKvNMaKjaiTxqYLiHC1C8iYohqIsYDgG8VhLF8ySo9A3twIiut/jKblr7lZ77lirM6bJD1JWuRsqtNIeJ7GWLERddLYdAERrnYBGVNUAzEWEHyjOIzlS0bpEcibG0Fx/Y/RtPw1N+s9V4zVeZOkJ0mLnE11GgnP0xgrNqJOGpsuIMLVLiBjimogxgKCbxSHsXzJKD0CeXMjKK7/MZqWv+ZmveeKsTpvkvQkaZGzqU4j4XkaY8VG1Elj0wVEuNoFZExRDcRYQPCN4jCWLxmlRyBvbgTF9T9G0/LX3Kz3XDFW502SniQtcjbVaSQ8T2Os2Ig6aWy6gAhXu4CMKaqBGAsIvlEcxvIlo/QI5M2NoLj+x2ha/pqb9Z4rxuq8SdKTpEXOpjqNhOdpjBUbUSeNTRcQ4WoXkDFFNRBjAcE3isNYvmSUHoG8uREU1/8YTctfc7Pec8VYnTdJepK0yNlUp5HwPI2xYiPqpLHpAiJc7QIypqgGYiwg+EZxGMuXjNIjkDc3guL6H6Np+Wtu1nuuGKvzJklPkhY5m+o0Ep6nMVZsRJ00Nl1AhKtdQMYU1UCMBQTfKA5j+ZJRegTy5kZQXP9jNC1/zc16zxVjdd4k6UnSImdTnUbC8zTGio2ok8amC4hwtQvIBRS/f0TSYCVpkS+ZHV8OyqvbB+A/AoRPsh/FOKmvHXuSnifVUl4l9ZQ0C33HJCXjOb+TPpR2AbkgO+oAFIdOkhaJPqmvJC19OVxzIMss/7SWOCd+quG/96fNg+htx54El8Qayquk3jrjX7uh/E5jLPKXxqYLiHC1X0AuoHjND0lx6KQNeZKeJC1yObt9APoF5FIL0nJ8afMPe5jyKqlt8Z6S/SjGoq8kLZKxqJXGpguIcLULyAUUu4BMIScdOklauoBME3XuvjTPz6n//OodexJcEmsor5J6Ez/UZT+KsegrSYtkLGqlsekCIlztAnIBxS4gU8hJh06Sli4g00Sduy/N83Pqu4AIXnfWUPm7s4e/ny1+qMt+FGPRV5IWyVjUSmPTBUS42gXkAopdQKaQkw6dJC1dQKaJOndfmufn1HcBEbzurKHyd2cPXUCO01d+i2XouOprrkxj0wXkAt+TTE/SItEn9ZWkRf7IFgfyrmxkln9aS/j0Uw3/vT/Nc9Hbjj0JLok1lFdJvXXGv3ZD+Z3GWOQvjU0XEOFqv4BcQLFfQKaQkw6dJC1yOZt6s+K+tBdnmueC+Y49CS6JNZRXSb11xruATPKoZkHlrwvIxMWT9ySZnqTlJMZvL0/qK0mL/JEtDp1d2cgs/7SW8OmnGvoF5BjBNK+OqX7WVerMSeo6LTeKsegrSUtSZtJ+C3zo6QJyQUKSBiJJi0Sf1FeSlrRDZ1c2Mss/rSVe4j/V0AXkGME0r46pftZV6sxJ6jotN4qx6CtJS1Jm0n4LdAG5KB1JA5GkReJP6itJS9qhsysbmeWf1hIv8Z9q6AJyjGCaV8dUP+sqdeYkdZ2WG8VY9JWkJSkzab8FuoBclI6kgUjSIvEn9ZWkJe3Q2ZWNzPJPa4mX+E81dAE5RjDNq2Oqn3WVOnOSuk7LjWIs+krSkpSZtN8CXUAuSkfSQCRpkfiT+krSknbo7MpGZvmntcRL/KcauoAcI5jm1THVz7pKnTlJXaflRjEWfSVpScpM2m+BLiAXpSNpIJK0SPxJfSVpSTt0dmUjs/zTWuIl/lMNXUCOEUzz6pjqZ12lzpykrtNyoxiLvpK0JGUm7bdAF5CL0pE0EElaJP6kvpK0pB06u7KRWf5pLfES/6mGLiDHCKZ5dUz1s65SZ05S12m5UYxFX0lakjKT9lugC8hF6UgaiCQtEn9SX0la0g6dXdnILP+0lniJ/1RDF5BjBNO8Oqb6WVepMyep67TcKMairyQtSZlJ+y3QBeSidCQNRJIWiT+pryQtaYfOrmxkln9aS7zEf6qhC8gxgmleHVP9rKvUmZPUdVpuFGPRV5KWpMyk/RboAnJROpIGIkmLxJ/UV5KWtENnVzYyyz+tJV7iP9XQBeQYwTSvjql+1lXqzEnqOi03irHoK0lLUmbSfgt0AbkoHUkDobRchO7wY8TBdfhhF12Y5pVgrHoSWuSBrCKh+lJ6dquTlj/Fd8e+VE+Ksaiz63wrrwSfJC0iM7JGGpv+P6FLd7+olWS60nIBtlOPEAfXqQdecHGaV4Kx6klo6QJyQYjDHpGWP4Vnx75UT4qxqKPOLaFF1lBeCT5JWiRjUSuNTRcQ4eqLGkmmKy0XYDv1CHFwnXrgBReneSUYq56Eli4gF4Q47BFp+VN4duxL9aQYizrq3BJaZA3lleCTpEUyFrXS2HQBEa52AbmA4vePEAfX7U38JUAdFqovwVj1JLR0AVHJeE6dtPwpcjv2pXpSjEUddW4JLbKG8krwSdIiGYtaaWy6gAhXu4BcQLELyN2Qd3w5qANZeSMYKy071lF+p/m0Y1+qp6Qcp+VGsVFeCT5JWhRfVSeNTRcQ5ew3dZJMV1ouwHbqEeLgOvXACy5O80owVj0JLf0CckGIwx6Rlj+FZ8e+VE+Ksaijzi2hRdZQXgk+SVokY1ErjU0XEOFqv4BcQLFfQO6GvOPLQR3IyhvBWGnZsY7yO82nHftSPSXlOC03io3ySvBJ0qL4qjppbLqAKGf7BeQCkl8/QhxctzbwycPVYaH6EoxVT0JLv4CoZDynTlr+FLkd+1I9Kcaijjq3hBZZQ3kl+CRpkYxFrTQ2XUCEq/0CcgHFfgG5G/KOLwd1ICtvBGOlZcc6yu80n3bsS/WUlOO03Cg2yivBJ0mL4qvqpLHpAqKc7ReQC0j2C8idkHd8OagDWfkiGCstO9ZRfqf5tGNfqqekHKflRrFRXgk+SVoUX1UnjU0XEOVsF5ALSHYBuRPyji8HdSArXwRjpWXHOsrvNJ927Ev1lJTjtNwoNsorwSdJi+Kr6qSx6QKinO0CcgHJLiB3Qt7x5aAOZOWLYKy07FhH+Z3m0459qZ6ScpyWG8VGeSX4JGlRfFWdNDZdQJSzXUAuINkF5E7IO74c1IGsfBGMlZYd6yi/03zasS/VU1KO03Kj2CivBJ8kLYqvqpPGpguIcrYLyAUku4DcCXnHl4M6kJUvgrHSsmMd5XeaTzv2pXpKynFabhQb5ZXgk6RF8VV10th0AVHOdgG5gGQXkDsh7/hyUAey8kUwVlp2rKP8TvNpx75UT0k5TsuNYqO8EnyStCi+qk4amy4gytkuIBeQ7AJyJ+QdXw7qQFa+CMZKy451lN9pPu3Yl+opKcdpuVFslFeCT5IWxVfVSWPTBUQ52wXkApJdQO6EvOPLQR3IyhfBWGnZsY7yO82nHftSPSXlOC03io3ySvBJ0qL4qjppbLqAKGe7gFxAsgvInZB3fDmoA1n5IhgrLTvWUX6n+bRjX6qnpByn5UaxUV4JPklaFF9VJ41N3AKiQO9YZ8fhTBsIkRvVk9DSGt8TEDOVxnjX/O3olcpOkudpPik2oi+lReUmrU4ZpznyuR7h00flLiDP8PsflcJ0dQAKLR89pekRcVA9CS2t0QVklwyoM2cXHv/tI+nMSfNJsRF9KS07ZjjtN86ujEVfYha6gAgnLqwhTFcHoNDSBeTC8PRRnxJQOU7Cq2Y8qSf14yStJ6UnyfO0mVJsRF9Ki8pNWp0yTnOkX0Ce4cgFKpOGU2jpAnJBaPqIbwmoHCdh3vVHzo5eqdwkeZ7mk2Ij+lJaVG7S6pRxmiNdQJ7hyAUqk4ZTaOkCckFo+oguIJtkQJ05m+D4X20k/bBN80mxEX0pLTtmWH3lLOP16RCz8I/fH/8avpBb0wXF72sI05VPQksXkPWZ6RPWz1QaYzXjaX2pMyetL6EnyfM0nxQb0ZfSIjKTWKOME135/zUJn7qAPMPr/1EpTFcHoNDSBeRhAdxQrspxEho140k9qb+OpvWk9CR5njZTio3oS2lRuUmrU8ZpjnyuR/jUBeQZXncBOeCTGogDj3p5SV8yLxHFXJCUGwVl1/zt6NWOnqf5pOZB9KW0qNyk1SnjNEe6gDzDkQtUJg2n0NIvIBeEpo/4loDKcRLmXX/k7OiVyk2S52k+KTaiL6VF5SatThmnOdIF5BmOXKAyaTiFli4gF4Smj+gCskkG1JmzCY7/1UbSD9s0nxQb0ZfSsmOGP3oq42c4K3z6x+/+l9CfYXjacKoAqgNZ6RFpUD0JLa3xPYGk3Civds3fjl7t6HmaT2oeRF9Ki8pNWp0yTnOkX0Ce4cgFKpOGU2jpF5ALQtNH9AvIJhlQZ84mOPoF5KCR6ke/yJ/ScrD1x11Wxs+wTPjULyDP8Pp/VArT1QEotHQBeVgAN5SrcpyERs14Uk/qC3BaT0pPkudpM6XYiL6UFpWbtDplnOZIv4A8w5ELVCYNp9DSBeSC0PQR/QKySQbUmbMJjn4BOWik+tEv8qe0HGz9cZeV8TMsEz71C8gzvO4XkAM+qYE48KiXl/Ql8xJRzAVJuVFQds3fjl7t6HmaT2oeRF9Ki8pNWp0yTnOkX0Ce4cgFKpOGU2jpF5ALQtNH9AvIJhlQZ84mOPoF5KCR6ke/yJ/ScrD1x11Wxs+wTPjULyDP8LpfQA74pAbiwKNeXtKXzEtEMRck5UZB2TV/O3q1o+dpPql5EH0pLSo3aXXKOM2RfgF5hiMXqEwaTqGlX0AuCE0f0S8gm2RAnTmb4OgXkINGqh/9In9Ky8HWH3dZGT/DMuET/QLyDGxVqQ5AFcAd9ZTN13NWNt+fQYLPjjP1z8vq98f/bdXP/imb7/kJPsKnxD9Olc3X2RFs1Iz/7ITo3VcSYP9HhFeK7rPmBNIOih319AXcBWQ6oSI7O86U+nFSNl1AprMpsiPme9flTM341N/edz2BLiDXM7/1ieIQlQfFjnr6kukCMh1ykZ0dZ0qdOWXTBWQ6myI7Yr67gEwd7H1pBLqApDmyWI84RNWPgV0P0r5kuoBMx1hkpzP+Nf2y6QIynU2RHTHfu7435e+Kqce971oCXUCu5X3708QhKg+KHfX0JdMFZDroIjs7zpQ6c8qmC8h0NkV2xHx3AZk62PvSCHQBSXNksR5xiKofA7sepH3JdAGZjrHITme8X0Cm+RPZERnuu2H9orjze3ya/953LYEuINfyvv1p4gWz88El+PQF3AVkOugiOyLDu8542az/YSsy3AVkvU+7zvj07O191xPoAnI981uf2Bfw+oO9L+AuINMhF9npjPcLyDR/Ijsiw11A1r+nuoBMp6T3KQJdQBTJh9QRL5idDy7Bpy/gLiDT40BkR2R41xkvm/U/bEWGu4Cs92nXGZ+evb3vegJdQK5nfusT+wJef7D3BdwFZDrkIjud8X4BmeZPZEdkuAvI+vdUF5DplPQ+RaALiCL5kDriBbPzwSX49AXcBWR6HIjsiAzvOuNls/6HrchwF5D1Pu0649Ozt/ddT6ALyPXMb31iX8DrD/a+gLuATIdcZKcz3i8g0/yJ7IgMdwFZ/57qAjKdkt6nCHQBUSQfUke8YHY+uASfvoC7gEyPA5EdkeFdZ7xs1v+wFRnuArLep11nfHr29r7rCXQBuZ75rU/sC3j9wd4XcBeQ6ZCL7HTG+wVkmj+RHZHhLiDr31NdQKZT0vsUgS4giuRD6ogXzM4Hl+DTF3AXkOlxILIjMrzrjJfN+h+2IsNdQNb7tOuMT8/e3nc9gS4g1zO/9Yl9Aa8/2PsC7gIyHXKRnc54v4BM8yeyIzLcBWT9e6oLyHRKep8i0AVEkXxIHfGC2fngEnz6Au4CMj0ORHZEhned8bJZ/8NWZLgLyHqfdp3x6dnb+64n8PuPOpGv194nlsD/EEh66SVpSXvJlM33Qyv47Hqkl836xV68UtLyJ3IjuMgaaYxlb631PgS6gLyP11t3ql4y4mBP0tIFZP0P/rS/1ooMJx4WYq7KZr2zaYxFbtZTO/eENMbn1PfqEvi/BLqANAlbEFAvGXGwJ2npAtIFZIsB/3hZ/f74N4Z/9o+Y758pWHO3YKOUpTFOYrMrY9VX67wXgS4g7+X3tt2ql4x4eSZp6QLSBWSXoRdzJeY7kadgo/pKY5zEZlfGqq/WeS8CXUDey+9tu1UvGfHyTNLSBaQLyC5DL+ZKzHciT8FG9ZXGOInNroxVX63zXgS6gLyX39t2q14y4uWZpKULSBeQXYZezJWY70Sego3qK41xEptdGau+Wue9CHQBeS+/t+1WvWTEyzNJSxeQLiC7DL2YKzHfiTwFG9VXGuMkNrsyVn21znsR6ALyXn5v2616yYiXZ5KWLiBdQHYZejFXYr4TeQo2qq80xklsdmWs+mqd9yLQBeS9/N62W/WSES/PJC1dQLqA7DL0Yq7EfCfyFGxUX2mMk9jsylj11TrvRaALyHv5vW236iUjXp5JWrqAdAHZZejFXIn5TuQp2Ki+0hgnsdmVseqrdd6LQBeQ9/J7227VS0a8PJO0dAHpArLL0Iu5EvOdyFOwUX2lMU5isytj1VfrvBeBLiDv5fe23aqXjHh5JmnpAtIFZJehF3Ml5juRp2Cj+kpjnMRmV8aqr9Z5LwJdQN7L7227VS8Z8fJM0tIFpAvILkMv5krMdyJPwUb1lcY4ic2ujFVfrfNeBLqAvJff23arXjLi5ZmkpQtIF5Bdhl7MlZjvRJ6CjeorjXESm10Zq75a570IdAF5L7+37Va9ZMTLM0lLF5AuILsMvZgrMd+JPAUb1Vca4yQ2uzJWfbXOexHoAvJefm/brXrJiJdnkpYuIF1Adhl6MVdivhN5CjaqrzTGSWx2Zaz6ap33ItAF5L383rZb9ZIRL88kLV1AuoDsMvRirsR8J/IUbFRfaYyT2OzKWPXVOu9FoAvIe/m9bbfqJSNenklauoB0Adll6MVciflO5CnYqL7SGCex2ZWx6qt13ovA71+/fv1Jajnp8OrBlZSMa7QkeZ40C9fQP/6UJJ8+VCuv0vo67sgzrtzVp6S+lBaVqB1nKo2x8krUUX4rxkqPYJNWowvIN47sGBw1VGlBVnqSPK9XX7ua5FMXEDV96+uomWr+vvZKMVZpSPNK9JXGWPSkaii/FWOlR/FJqtMFpAtIUh5v15J0WKgD8HaoCwQk+dQFZIHBi0qqmWr+uoAsiuihsirHhx72sIvUbCrGSs/DbDgktwtIF5BDQXmXi5IOC3UA7uhdkk9dQJ6TMDVTzV8XkDtTr3J8Zw+rnq1mUzFWelbxurNuF5AuIHfmL+7ZSYeFOgDjIANBST51AQGGXlRCzVTz1wXkosh++hiV4zt7WPVsNZuKsdKziteddbuAdAG5M39xz046LNQBGAcZCEryqQsIMPSiEmqmmr8uIBdFtgvISdBqNnc9K07iXHp5F5AuIEsD9rTi6vASfasDUGhJq5HkUxeQtHSs/3Hc/K1nrFKV5pXoq++Grymn1ZigAAAgAElEQVQqvxVjpUfkJq1GF5AuIGmZvFVP0mGhDsBbgS56eJJPXUAWmbygrJqp5q8LyIJ4Hi6pcnz4gQ+6UM2mYqz0PMiCw1K7gHQBORyWd7gw6bBQB+COviX51AXkOQlTM9X8dQG5M/Uqx3f2sOrZajYVY6VnFa8763YB6QJyZ/7inp10WKgDMA4yEJTkUxcQYOhFJdRMNX9dQC6K7KePUTm+s4dVz1azqRgrPat43Vm3C0gXkDvzF/fspMNCHYBxkIGgJJ+6gABDLyqhZqr56wJyUWS7gJwErWZz17PiJM6ll3cB6QKyNGBPK64OL9G3OgCFlrQaST51AUlLx/ofx83fesYqVWleib76bviaovJbMVZ6RG7SanQB6QKSlslb9SQdFuoAvBXooocn+dQFZJHJC8qqmWr+uoAsiOfhkirHhx/4oAvVbCrGSs+DLDgstQtIF5DDYXmHC5MOC3UA7uhbkk9dQJ6TMDVTzV8XkDtTr3J8Zw+rnq1mUzFWelbxurNuF5AuIHfmL+7ZSYeFOgDjIANBST51AQGGXlRCzVTz1wXkosh++hiV4zt7WPVsNZuKsdKziteddbuAdAG5M39xz046LNQBGAcZCEryqQsIMPSiEmqmmr8uIBdFtgvISdBqNnc9K07iXHp5F5AuIEsD9rTi6vASfasDUGhJq5HkUxeQtHSs/3Hc/K1nrFKV5pXoq++GrykqvxVjpUfkJq1GF5AuIGmZvFVP0mGhDsBbgS56eJJPXUAWmbygrJqp5q8LyIJ4Hi6pcnz4gQ+6UM2mYqz0PMiCw1K3XEB2NVwMRBob0dNH2lVfSs/hCXyzBVhwkT/4lZ7mT5F8xg9b5beituO5ldSTeseonnbNn+hrV8birFBshJZ/ZurXr19/VDFRRwASIRa96Bo7shE9qZdD2g/bXXMs5kLlRmhp/hTF7+skeZ42mzuySepJzbjqadf8ib52ZSxOWcVGaOkCoiheVEeERwy4bFf0pF4OXUCks2trqdwolWqukvpSPSnGZfNeX4eS/FbvGNXTrrMp+tqVsThHFRuhpQuIonhRHREeMeCyXdGTejl0AZHOrq2lcqNUqrlK6kv1pBiXTRcQlaVJHTEPKsNCy4TBV/ck9ZWkRTIWtRQboaULiKJ4UR0Rnh5c35slGKs4pHml+hJ1knzqAiwcfV0jyfO02dyRTVJPasZVT7vmT/S1K+PXJ+TrKxSb1086dkX/OyDHOEVcJcIjBlzCED2pl0O/gEhn19ZSuVEq1Vwl9aV6UozLpl9AVJYmdcQ8qAwLLRMG/QIiqV1fS+VPKe8CokheUEeEpwdXv4BcENXljxCzIEWquUrqS/WkOJdNFxCVpUkdMQ8qw0LLhEEXEEnt+loqf0p5FxBF8oI6Ijw9uLqAXBDV5Y8QsyBFqrlK6kv1pDiXTRcQlaVJHTEPKsNCy4RBFxBJ7fpaKn9KeRcQRfKCOiI8Pbi6gFwQ1eWPELMgRaq5SupL9aQ4l00XEJWlSR0xDyrDQsuEQRcQSe36Wip/SnkXEEXygjoiPD24uoBcENXljxCzIEWquUrqS/WkOJdNFxCVpUkdMQ8qw0LLhEEXEEnt+loqf0p5FxBF8oI6Ijw9uLqAXBDV5Y8QsyBFqrlK6kv1pDiXTRcQlaVJHTEPKsNCy4RBFxBJ7fpaKn9KeRcQRfKCOiI8Pbi6gFwQ1eWPELMgRaq5SupL9aQ4l00XEJWlSR0xDyrDQsuEQRcQSe36Wip/SnkXEEXygjoiPD24uoBcENXljxCzIEWquUrqS/WkOJdNFxCVpUkdMQ8qw0LLhEEXEEnt+loqf0p5FxBF8oI6Ijw9uLqAXBDV5Y8QsyBFqrlK6kv1pDiXTRcQlaVJHTEPKsNCy4RBFxBJ7fpaKn9KeRcQRfKCOiI8Pbi6gFwQ1eWPELMgRaq5SupL9aQ4l00XEJWlSR0xDyrDQsuEQRcQSe36Wip/SnkXEEXygjoiPD24uoBcENXljxCzIEWquUrqS/WkOJdNFxCVpUkdMQ8qw0LLhEEXEEnt+loqf0p5FxBF8oI6Ijw9uLqAXBDV5Y8QsyBFqrlK6kv1pDiXTRcQlaVJHTEPKsNCy4RBFxBJ7fpaKn9KeRcQRfKCOiI8Pbi6gFwQ1eWPELMgRaq5SupL9aQ4l00XEJWlSR0xDyrDQsuEQRcQSe36Wip/SvnvP2mKQGdqONPQiL5UT0ILsPp/Sqi+pKaf1lKMFRuhR2n5KVt9v2CjNCnGST19sFF9Cc6KjepJ6RFs0mokMVZa0hgrPc3x2j8yKL4qx11AvpkcBTlpOFVPKsiKjepL6RF1FGPFRuhRWgRfWUOwUXoU46SeuoB8n440r1SWRZ2keVBaBJfEGs1xF5DEXJ7SpEKcdliIvlRPQsspU19crPqSmn5aSzFWbIQepeWnbPX9go3SpBgn9dQFpAvIdD6S5kFpmbJIvy/tzEniJbKj+AotH2z7BaRfQEYzpoI8evgnN6mBUHpEHcVYsRF6lBbBV9YQbJQexTippy4gXUCm85E0D0rLlEX6fWlnThIvkR3FV2jpAvKwv6qL8LDg/P743y/I+Uf1ldPRr1/Cb/nDTejZ0ad/DtKgeVCMk3qSORYzrtjs6pVgrGokMVZaFJu0Omqu0voSekR2FF+hpQtIF5DxXKggjwX8daMaCKVH1FGMFRuhR2kRfGUNwUbpUYyTeuoC8n060rxSWRZ1kuZBaRFcEms0x1+7IrKj+AotXUC6gIzPIBXksYAuIIfRscMC/JVfaTnc/EUXJs2DYpzUUxeQLiDTUU6aB6VlyiL9vrQzJ4mXyI7iK7R0AekCMp4vFeSxgC4gh9Gxw6ILyJfMk+Yhye/DIT1woerrwKNeXqL8Vj0pPS8bf+AFSYyVlgfacEhyc9wvIIeCknyRCnHaYSH6Uj0JLTJDqi+p6ae1FGPFRuhRWn7KVt8v2ChNinFST/0C0i8g0/lImgelZcoi/b60MyeJl8iO4iu09AtIv4CM50sFeSygX0AOo2OHRb+A9AvI4dT5C1WOhTJ1/qmelB7BJq1GEmOlJY2x0tMc9wuIytJtdVSI0w4L0ZfqSWiRAVF9SU0/raUYKzZCj9LyU7b6fsFGaVKMk3rqF5B+AZnOR9I8KC1TFun3pZ05SbxEdhRfoaVfQPoFZDxfKshjAf0CchgdOyz6BaRfQA6nzl+ociyUqfNP9aT0CDZpNZIYKy1pjJWe5rhfQFSWbqujQpx2WIi+VE9CiwyI6ktq+mktxVixEXqUlp+y1fcLNkqTYpzUU7+A9AvIdD6S5kFpmbJIvy/tzEniJbKj+Aot/QLSLyDj+VJBHgvoF5DD6Nhh0S8g/QJyOHX+QpVjoUydf6onpUewSauRxFhpSWOs9DTH/QKisnRbHRXitMNC9KV6ElpkQFRfUtNPaynGio3Qo7T8lK2+X7BRmhTjpJ76BaRfQKbzkTQPSsuURfp9aWdOEi+RHcVXaOkXkH4BGc+XCvJYQL+AHEbHDot+AekXkMOp8xeqHAtl6vxTPSk9gk1ajSTGSksaY6WnOe4XEJWl2+qoEKcdFqIv1ZPQIgOi+pKaflpLMVZshB6l5ads9f2CjdKkGCf11C8g/QIynY+keVBapizS70s7c5J4iewovkJLv4D0C8h4vlSQxwL6BeQwOnZY9AtIv4AcTp2/UOVYKFPnn+pJ6RFs0mokMVZa0hgrPc3xm30B+fXr1x8RnqTBUiFWPSXpSdLyzwYMftSK/P5bQ3ie1pPiI9goLYqx6ilNj+C8Y0+Cizy3mj/lyNd1VI7XK+0T1DwkkVT525JNF5C1G2fayyptGJQedeCIIU/rKYmN0qIYC7/TZnxXxqovUaf5ExSvqaG8ukbtez9FncdJFFX+tmTTBaQLyGRY1TCo4Zz08Nk9oq+0npLYKC2KsfC7C8j3rirGKjuiTvMnKF5TQ3l1jdr3fkrPivW/R5MS9rsLyHrD1QEohjNJi/zhpoYqibHqSdURbJSWXXNcxioha+s0f2v5yurKK6mptT4nkHT+KY9U/rZk0wWkC8hk0NQwqOGc9NAvIOeoKc/PPfXzq1VuVE9penZkLHpSNdL8TtOjOIs6io3Q0hrfE1DncRJnlb8t2XQB6QIyGVY1DGo4Jz10ATlHTXl+7qldQASvSQ01m0m5mXD47J40Nml6FGdRR7ERWlqjC8g0A1ueo11AuoBMBkINQ9rLQfSV1tPE31XLmdKiGAu/P3pK0yM479iT4JLod7362lnFRmWnddb/5kpirPKn3lVRbLqArB+GpAAmaZEvcjVUYsgVY9WTqiPYKC2KseopTY/gvGNPgos8t5o/5UgXkPUk1z9BzcN6pcef0HP0m9nsAtIF5Pgo/b8r1UGhhnPSw6q/8qf1lMRGaVGM03Ks9AjOaYxFT6pGGps0PYqzqKPYCC2t8T2BpPNPeaXytyWbLiBdQCaDpoZBDeekhy4g56gpz8899fOrVW5UT2l6dmQselI10vxO06M4izqKjdDSGl1AphlQ76rp81fc1/8Z3m+oKsPVASj0JGn5QK/0qOFIYqx6UnUEG6VF5Ub1lKZHcN6xJ8FFnlvNn3Lk6zoqx+uV9glqHpJIqvxtyaZfQPoFZDKsahjUcE566BeQc9SU5+ee2i8ggtekhprNpNxMOHx2TxqbND2Ks6ij2AgtrfE9gZ4V63+PJmWwX0D6BWSUR3VQpL0cRF9pPY0M/uQmwUZpUYxVT2l6BOcdexJc+gVEUbymjsrxNWrf+ynqPE6iqPK3JZt+AVm/cSYFMEmLfJGrA0cMuWKselJ1BBulRTFWPaXpEZx37ElwkedW86cc+bqOyvF6pX2Cmockkip/W7LpAtIFZDKsahjUcE56+Owe0VdaT0lslBbFWPid+INUcE5jLHpSNdLYpOlRnEUdxUZoaY3vCajzOImzyt+WbLqAdAGZDKsaBjWckx66gJyjpjw/99TPr1a5UT2l6dmRsehJ1UjzO02P4izqKDZCS2t0AZlmQL2rps9fcV//OyDfUFWGqwNQ6EnSIv9yrIYjibHqSdURbJSWXXNcxioha+s0f2v5yurKK6mptT4nkHT+KY9U/rZk8yesK2WWCo+ooxALNkqL4CJrCDYfenbko9hIv3arpXIjvErSspvP//aTxjhJj9KisiNmSr0blBbFpnW+JqByrDxXeoTnqqffXUCEHd/XUMERpist66mde4Jgo14y55Svv1qxWa/0uU9QcyW8StLyXEefc6bLcyspfyo7oifFWGlRbFqnC8gkAyrHXUAm9E/ek/SDQGk5iWD55WogduSj2Cw38cEPULkRXiVpebCl30pPY5ykR2lR2REz1QVEufGcOirHSflT9FVPXUCUI9/USQqy0nIBtlOPUAOxIx/F5pQhb3axyo3wKknLrjFIY5ykR2lR2REz1QVEufGcOirHSflT9FVPXUCUI11ALiD59SPUQKhD51YYfz1csUnqKU2Lyo3wKklLmk9KTxrjJD1Ki/JKzFQXEOXGc+qoHCflT9FXPXUBUY50AbmAZBeQCWR1WEye/S73JL2skrTs6n8a4yQ9SovKjjr/RF9Ki2LTOl8TEH5/VFeeKz3Cc9VTFxDhxosaKjjCdKXlAmynHiHYqL9ynRJ+wcWKzQVSH/sINVfCqyQtjzX0QWe6PLeS8qeyI3pSjJUWxaZ1uoBMMqBy3AVkQv/kPUk/CJSWkwiWX64GYkc+is1yEx/8AJUb4VWSlgdb+q30NMZJepQWlR0xU11AlBvPqaNynJQ/RV/11AVEOfJNnaQgKy0XYDv1CDUQO/JRbE4Z8mYXq9wIr5K07BqDNMZJepQWlR0xU11AlBvPqaNynJQ/RV/11AVEOdIF5AKSXz9CDYQ6dG6F8dfDFZukntK0qNwIr5K0pPmk9KQxTtKjtCivxEx1AVFuPKeOynFS/hR91VMXEOVIF5ALSHYBmUBWh8Xk2e9yT9LLKknLrv6nMU7So7So7KjzT/SltCg2rfM1AeH3R3XludIjPFc9dQERbryooYIjTFdaLsB26hGCjfor1ynhF1ys2Fwg9bGPUHMlvErS8lhDH3Smy3MrKX8qO6InxVhpUWxapwvIJAMqx11AJvRP3pP0g0BpOYlg+eVqIHbko9gsN/HBD1C5EV4laXmwpd9KT2OcpEdpUdkRM9UFRLnxnDoqx0n5U/RVT11AlCPf1EkKstJyAbZTj1ADsSMfxeaUIW92scqN8CpJy64xSGOcpEdpUdkRM9UFRLnxnDoqx0n5U/RVT11AlCNdQC4g+fUj1ECoQ+dWGH89XLFJ6ilNi8qN8CpJS5pPSk8a4yQ9SovySsxUFxDlxnPqqBwn5U/RVz11AVGOdAG5gGQXkAlkdVhMnv0u9yS9rJK07Op/GuMkPUqLyo46/0RfSoti0zpfExB+f1RXnis9wnPVUxcQ4caLGio4wnSl5QJspx4h2Ki/cp0SfsHFis0FUh/7CDVXwqskLY819EFnujy3kvKnsiN6UoyVFsWmdbqATDKgctwFZEL/5D1JPwiUlpMIll+uBmJHPorNchMf/ACVG+FVkpYHW/qt9DTGSXqUFpUdMVNdQJQbz6mjcpyUP0Vf9cQWECVIAGpwBMVraiTlRnWs8qf0JDFWbJJ6Uj6l1UnzSukRnFX+knr64KL6Eox3ZKN6SvJJLWcqf4qxyLCskeS5YtwF5JuEKMOVWTLMKbUU45R+5GGsekpirGYhqSflU1qdNK+UHsFZ5S+pJ/UDUPDd9RxVfqv8pXkl+lKMFRtVR7BRWhTjLiBdQFQmR3WShmrUwCc3qeFUepIYKzZJPSmf0uqkeaX0CM4qf0k9dQH5PhnCc+W30CLm4N8aSX0pLZKPqJXkuWLcBaQLiJiNcY2koRo38deNajiVniTGik1ST8qntDppXik9grPKX1JPXUC6gExnQ+VYzJXSMmWx6j7BRmlTjLuAdAFRmRzVSRqqUQP9AnIKGzu4fv8+9dxefJ5AmldKz3kS//8d6txK6qkLSBeQ6WyoHIu5UlqmLFbdJ9gobYpxF5AuICqTozpJQzVqoAvIKWzs4OoCcor75OI0r5SeCYu/71HnVlJPXUC6gExnQ+VYzJXSMmWx6j7BRmlTjLuAdAFRmRzVSRqqUQNdQE5hYwdXF5BT3CcXp3ml9ExYdAER1M7VSPJbLWeqp7T3ZlJfSsu5tK6/OslzxbgLSBeQ9ZNzAeNbm/jr4Wo4VU9bHlxdQFQ8vqyjcqzyp/QIcDv2pH5kC74fNZL8VmxUTyp/aV6JvhRjxUbVEWyUFsW4C8gFP46VWSo8SXWShkpxSfM7ibFik9STyk1anTSvlB7BWeUvqSf1I1vw7QLyPUWVvzSvRF9pM6UYCzZKi2LcBaQLiMrkqE7SUI0a+OQmNZxKTxJjxSapJ+VTWp00r5QewVnlL6mnLiDrf/Qrv1X+xCzIZVH0pRgrNqqOYKO0KMZdQLqAqEyO6iQN1aiBLiCnsLGDq/8K1inuk4vTvFJ6Jiz+vkedW0k9dQHpAjKdDZVjMVdKy5TFqvsEG6VNMe4C0gVEZXJUJ2moRg10ATmFjR1cXUBOcZ9cnOaV0jNh0QVEUDtXI8lvtZypntLem0l9KS3n0rr+6iTPFeMuIF1A1k/OBYxvbeKvh6vhVD1teXB1AVHx+LKOyrHKn9IjwO3Yk/qRLfh+1EjyW7FRPan8pXkl+lKMFRtVR7BRWhTjLiAX/DhWZqnwJNVJGirFJc3vJMaKTVJPKjdpddK8UnoEZ5W/pJ7Uj2zBtwvI9xRV/tK8En2lzZRiLNgoLYpxF5AuICqTozpJQzVq4JOb1HAqPUmMFZuknpRPaXXSvFJ6BGeVv6SeuoCs/9Gv/Fb5E7Mgl0XRl2Ks2Kg6go3Sohh3AekCojI5qpM0VKMGuoCcwsYOrv4rWKe4Ty5O80rpmbD4+x51biX11AWkC8h0NlSOxVwpLVMWq+4TbJQ2xbgLSBcQlclRnaShGjXQBeQUNnZwdQE5xX1ycZpXSs+ERRcQQe1cjSS/1XKmekp7byb1pbScS+v6q5M8V4y7gHQBWT85FzC+tYm/Hq6GU/W05cHVBUTF48s6Kscqf0qPALdjT+pHtuD7USPJb8VG9aTyl+aV6EsxVmxUHcFGaVGMu4C82Y/jtAAqPUnDqXpSQ6707Fhnx9zs6FPiD9Ikzkk53vXcKuOvE6/YJGVH9aTOCcFG9SS0/LPU/0GVVGPCLNTSr6SeBBdZQzFWmnb0Ko2x8iqpzo65SeIrtXQe1v8AFH7t6lPSWZHGWLFJ6kv1JGZK/QFG9aR86gLSLyCj+VABHD38k5vUYCk9ok4aY9FTWo0dc5PGWOnpPHQBUVma1Ek6K9JmQbFJ6kv1NMnaZ/cINqonoaVfQF4kQ5mlAphURwVQ9bSjV2mMlVdJdXbMTRJfqaXz0AVE5ulsraSzIm0WFJukvlRPZ3P21fWCjepJaOkC0gVkPBsqgGMBf92oBkvpEXXSGIue0mrsmJs0xkpP56ELiMrSpE7SWZE2C4pNUl+qp0nW+gXkJLUks1SIk3o6acfyyxVjJXRHr9IYK6+S6uyYmyS+UkvnoQuIzNPZWklnRdosKDZJfamezuasX0AGxJLMUiFO6mlgydJbFGMlckev0hgrr5Lq7JibJL5SS+ehC4jM09laSWdF2iwoNkl9qZ7O5qwLyIBYklkqxEk9DSxZeotirETu6FUaY+VVUp0dc5PEV2rpPHQBkXk6WyvprEibBcUmqS/V09mcdQEZEEsyS4U4qaeBJUtvUYyVyB29SmOsvEqqs2NukvhKLZ2HLiAyT2drJZ0VabOg2CT1pXo6m7MuIANiSWapECf1NLBk6S2KsRK5o1dpjJVXSXV2zE0SX6ml89AFRObpbK2ksyJtFhSbpL5UT2dz1gVkQCzJLBXipJ4Gliy9RTFWInf0Ko2x8iqpzo65SeIrtXQeuoDIPJ2tlXRWpM2CYpPUl+rpbM66gAyIJZmlQpzU08CSpbcoxkrkjl6lMVZeJdXZMTdJfKWWzkMXEJmns7WSzoq0WVBskvpSPZ3NWReQAbEks1SIk3oaWLL0FsVYidzRqzTGyqukOjvmJomv1NJ56AIi83S2VtJZkTYLik1SX6qnsznrAjIglmSWCnFSTwNLlt6iGCuRO3qVxlh5lVRnx9wk8ZVaOg9dQGSeztZKOivSZkGxSepL9XQ2Z11ABsSSzFIhTuppYMnSWxRjJXJHr9IYK6+S6uyYmyS+UkvnoQuIzNPZWklnRdosKDZJfamezuasC8iAWJJZKsRJPQ0sWXqLYqxE7uhVGmPlVVKdHXOTxFdq6Tx0AZF5Olsr6axImwXFJqkv1dPZnHUBGRBLMkuFOKmngSVLb1GMlcgdvUpjrLxKqrNjbpL4Si2dhy4gMk9nayWdFWmzoNgk9aV6OpuzLiADYklmqRAn9TSwZOktirESuaNXaYyVV0l1dsxNEl+ppfPQBUTm6WytpLMibRYUm6S+VE9nc/ZWC8ivX7/+KEApdVSIG8CvHU1jrPSIDO+Ymw8uSX0pv5N6+mCs+mqOPyeg/FY+pelJys2OjJXfwid53iT1pXKjGCfVSfLpn98UXUCe8VcldVioAKohT9MjDgvVk9CictMFRLnxfR01V0LtjjlWPSmf0vQk5WZHxspv4VPfDYric+qk5a8LyDfZSTNLHMiqJ6FF/qhVesRRohgLLX3JfE9xV69EdnZko3pS502anqTc7MhY+S186rtBUXxOnbT8dQHpAjKanh1fDiMQn9yUNuRpXgnOO/YkfxAIxjvmWPWUlj+lJyk3qqckz5UW4ZM8b5L6UrlRjJPqJPn0zx+g+69gfR2PNLPEYKmehJZ+AbnmaErzSnS9Y0/yB4FgrM4KoUWxUT2l5U/pEV6V8Xv9ppDvcZG/pFkQ/cgaajaVpi4g/QIyypIacjUQSs8Ixl83qZ6EFvXDbdeXzK5eiezsyEb1pM6bND1JudmRsfJb+NR3g6L4nDpp+esC0gVkND07vhxGID65KW3I07wSnHfsSf4gEIx3zLHqKS1/Sk9SblRPSZ4rLcIned4k9aVyoxgn1Uny6Z8/avZfwXqvz6UqgGrI0/SIw0L1JLT0JfM9xV29EtnZkY3qqeff+vfmjoxV/sR8992gKD6nTlr+uoD0C8hoenZ8OYxA9AuIwnaqTlr+Ton/5mLVl9CT9rISbFRPQss/fwH8/fEK/vk/Ss/PleT1lMRYaRE+dQFRFJ9TJy1/XUC6gIymR73w1EAoPSMYf92kehJa+pLpF5BpjnbMsepJnTdpeqZZ+e99aT0l6VFahE99NyiKz6mTlr8uIF1ARtPTF/DX2NKGPM2rUeD+umnHnuQPAsF4xxyrntLyp/Qk5Ub1lOS50iJ8kudNUl8qN4pxUp0knz64dAHpAjKaDzXkaiCUnhGMfgER2E7VUH6r/J0S/83Fqi+hZ0c2qiflU5qepNzsyFj5LXzqAqIoPqdOWv66gHQBGU3Pji+HEYhPbkob8jSvBOcde5I/CATjHXOsekrLn9KTlBvVU5LnSovwSZ43SX2p3CjGSXWSfOoXkBfJSDNLDJbqSWj5J4D9L2EuP5/SvBIN79iT/EEgGKvZFFoUG9VTWv6UHuFVGX9NUbERPqmZku9x0VfSLIh+ZI20/PULSL+AjPKthlwNhNIzgvHXTaonoaUvme8p7uqVyM6ObFRP6rxJ05OUmx0ZK7+FT303KIrPqZOWvy4gXUBG07Pjy2EE4pOb0oY8zSvBecee5A8CwXjHHKue0vKn9CTlRvWU5LnSInyS501SXyo3inFSnSSf/vly1v8jwq/jkWaWGCzVk9AiP90qPeKwUIyFlr5k+gVkmqMdc6x6UudNmp5pVv57X1pPSXqUFuFT3w2K4nPqpOXv9x90kqY19pxIvLdSFD/23yURbuzYk3xZCcY9bwTF72uoHOISAX0AACAASURBVK9X+twnqBwrr4QepUW5KnpSWtLYqL5UnR29Uj0lZUf11AVETU7rjAiooVIDMWrir5t27KkLiEjGs2qoHD+r62vVqnNLeSX0KC3KCdGT0pLGRvWl6uzoleopKTuqpy4ganJaZ0RADZUaiFETXUAEtlM1kvw+JfxBF6vZfFDLl0tVOVZeCT1KizJD9KS0pLFRfak6O3qlekrKjuqpC4ianNYZEVBDpQZi1EQXEIHtVI0kv08Jf9DFajYf1PLlUlWOlVdCj9KizBA9KS1pbFRfqs6OXqmekrKjeuoCoiandUYE1FCpgRg10QVEYDtVI8nvU8IfdLGazQe1fLlUlWPlldCjtCgzRE9KSxob1Zeqs6NXqqek7KieuoCoyWmdEQE1VGogRk10ARHYTtVI8vuU8AddrGbzQS1fLlXlWHkl9CgtygzRk9KSxkb1pers6JXqKSk7qqcuIGpyWmdEQA2VGohRE11ABLZTNZL8PiX8QRer2XxQy5dLVTlWXgk9SosyQ/SktKSxUX2pOjt6pXpKyo7qqQuImpzWGRFQQ6UGYtREFxCB7VSNJL9PCX/QxWo2H9Ty5VJVjpVXQo/SoswQPSktaWxUX6rOjl6pnpKyo3rqAqImp3VGBNRQqYEYNdEFRGA7VSPJ71PCH3Sxms0HtXy5VJVj5ZXQo7QoM0RPSksaG9WXqrOjV6qnpOyonrqAqMlpnREBNVRqIEZNdAER2E7VSPL7lPAHXaxm80EtXy5V5Vh5JfQoLcoM0ZPSksZG9aXq7OiV6ikpO6qnLiBqclpnREANlRqIURNdQAS2UzWS/D4l/EEXq9l8UMuXS1U5Vl4JPUqLMkP0pLSksVF9qTo7eqV6SsqO6qkLiJqc1hkRUEOlBmLURBcQge1UjSS/Twl/0MVqNh/U8uVSVY6VV0KP0qLMED0pLWlsVF+qzo5eqZ6SsqN66gKiJqd1RgTUUKmBGDXRBURgO1Ujye9Twh90sZrNB7V8uVSVY+WV0KO0KDNET0pLGhvVl6qzo1eqp6TsqJ66gKjJaZ0RATVUaiBGTXQBEdhO1Ujy+5TwB12sZvNBLV8uVeVYeSX0KC3KDNGT0pLGRvWl6uzoleopKTuqpy4ganJaZ0RADZUaiFETXUAEtlM1kvw+JfxBF6vZfFDLl0tVOVZeCT1KizJD9KS0pLFRfak6O3qlekrKjuqpC4ianNYZEVBDpQZi1EQXEIHtVI0kv08Jf9DFajYf1PLlUlWOlVdCj9KizBA9KS1pbFRfqs6OXqmekrKjeuoCoiandUYE1FCpgRg10QVEYDtVI8nvU8IfdLGazQe1fLlUlWPlldCjtCgzRE9KSxob1Zeqs6NXqqek7KieuoCoyWmdEQE1VGogRk10ARHYTtVI8vuU8AddrGbzQS1fLlXlWHkl9CgtygzRk9KSxkb1pers6JXqKSk7qie2gKgAijoKjtDyUSMpOKonVUd5pRgLPUrLroxVXzvWEflTXFSO25Ny5L3qpOVP6REuJs2U/I2T1pfwSuVGsFFaBJePGl1AFMlv6qSZfkHLhx8hhirtAEzzO43x4XC84YXKK4FO5bg9CTfer0Za/pQe4WTSTKW9fwVfWUPlRniutCg+XUAUyS4gI5JiqNIOwLgh//175M3fN6X1RZoKK6LmQbSl/G5Pwo33q5GWP6VHOJk0U2nvX8FX1lC5EZ4rLYpPFxBFsgvIiKQYqrQDMG7Iu4CMsnnHTWoehHaV4/Yk3Hi/Gmn5U3qEk0kzlfb+FXxlDZUb4bnSovh0AVEku4CMSIqhSjsA44a8C8gom3fcpOZBaFc5bk/CjferkZY/pUc4mTRTae9fwVfWULkRnistik8XEEWyC8iIpBiqtAMwbsi7gIyyecdNah6EdpXj9iTceL8aaflTeoSTSTOV9v4VfGUNlRvhudKi+HQBUSS7gIxIiqFKOwDjhrwLyCibd9yk5kFoVzluT8KN96uRlj+lRziZNFNp71/BV9ZQuRGeKy2KTxcQRbILyIikGKq0AzBuyLuAjLJ5x01qHoR2leP2JNx4vxpp+VN6hJNJM5X2/hV8ZQ2VG+G50qL4dAFRJLuAjEiKoUo7AOOGvAvIKJt33KTmQWhXOW5Pwo33q5GWP6VHOJk0U2nvX8FX1lC5EZ4rLYpPFxBFsgvIiKQYqrQDMG7Iu4CMsnnHTWoehHaV4/Yk3Hi/Gmn5U3qEk0kzlfb+FXxlDZUb4bnSovh0AVEku4CMSIqhSjsA44a8C8gom3fcpOZBaFc5bk/CjferkZY/pUc4mTRTae9fwVfWULkRnistik8XEEWyC8iIpBiqtAMwbsi7gIyyecdNah6EdpXj9iTceL8aaflTeoSTSTOV9v4VfGUNlRvhudKi+HQBUSS7gIxIiqFKOwDjhrwLyCibd9yk5kFoVzluT8KN96uRlj+lRziZNFNp71/BV9ZQuRGeKy2KTxcQRbILyIikGKq0AzBuyLuAjLJ5x01qHoR2leP2JNx4vxpp+VN6hJNJM5X2/hV8ZQ2VG+G50qL4dAFRJLuAjEiKoUo7AOOGvAvIKJt33KTmQWhXOW5Pwo33q5GWP6VHOJk0U2nvX8FX1lC5EZ4rLYpPFxBFsgvIiKQYqrQDMG7Iu4CMsnnHTWoehHaV4/Yk3Hi/Gmn5U3qEk0kzlfb+FXxlDZUb4bnSovh0AVEku4CMSIqhSjsA44a8C8gom3fcpOZBaFc5bk/CjferkZY/pUc4mTRTae9fwVfWULkRnistik8XEEWyC8iIpBiqtAMwbsi7gIyyecdNah6EdpXj9iTceL8aaflTeoSTSTOV9v4VfGUNlRvhudKi+HQBuWBxEMFRhu9aJ2mw0vzekU1STx8zleZ50pyneSXY7Or3jl4Jv9WMK7675k94pRgLLSo3Souqoxh3AekCojJ5ax01EKKJtJfDjmySetr1JSNmQf51VOkRddJmXPS0q1eKjfBcnVtCi+KSVkcxVn3t6JVi3AWkC4ias1vrqIEQTaQdODuySeqpC8j3U5Pm1Y4zLnrqAvI9RXGuq1kQWlRm0uooxqqvHb1SjLuAdAFRc3ZrHTUQoom0A2dHNkk9dQHpAiLOjYQaaXOVwORfDeJcV3yFliS2UotirDTt6JVi3AWkC4ias1vrqIEQTaQdODuySeqpC0gXEHFuJNRIm6sEJl1Aklx4rSUtw2m/B14TfH2FYtwFpAvI67Q94Ao1EKLVtANnRzZJPXUB6QIizo2EGmlzlcCkC0iSC6+1pGU47ffAa4Kvr1CMu4B0AXmdtgdcoQZCtJp24OzIJqmnLiBdQMS5kVAjba4SmHQBSXLhtZa0DKf9HnhN8PUVinEXkC4gr9P2gCvUQIhW0w6cHdkk9dQFpAuIODcSaqTNVQKTLiBJLrzWkpbhtN8Drwm+vkIx7gLSBeR12h5whRoI0WragbMjm6SeuoB0ARHnRkKNtLlKYNIFJMmF11rSMpz2e+A1wddXKMZdQLqAvE7bA65QAyFaTTtwdmST1FMXkC4g4txIqJE2VwlMuoAkufBaS1qG034PvCb4+grFuAtIF5DXaXvAFWogRKtpB86ObJJ66gLSBUScGwk10uYqgUkXkCQXXmtJy3Da74HXBF9foRh3AekC8jptD7hCDYRoNe3A2ZFNUk9dQLqAiHMjoUbaXCUw6QKS5MJrLWkZTvs98Jrg6ysU4y4gXUBep+0BV6iBEK2mHTg7sknqqQtIFxBxbiTUSJurBCZdQJJceK0lLcNpvwdeE3x9hWLcBaQLyOu0PeAKNRCi1bQDZ0c2ST11AekCIs6NhBppc5XApAtIkguvtaRlOO33wGuCr69QjLuAdAF5nbYHXKEGQrSaduDsyCappy4gXUDEuZFQI22uEph0AUly4bWWtAyn/R54TfD1FYpxF5AuIK/T9oAr1ECIVtMOnB3ZJPXUBaQLiDg3EmqkzVUCky4gSS681pKW4bTfA68Jvr5CMe4C0gXkddoecIUaCNFq2oGzI5uknrqAdAER50ZCjbS5SmDSBSTJhdda0jKc9nvgNcHXVyjGXUC6gLxO2wOuUAMhWk07cHZkk9RTF5AuIOLcSKiRNlcJTLqAJLnwWktahtN+D7wm+PoKxfj3r1+//rx+3HteoSDvSE8NlWKs9Aiv0npSegQb5ZPqSekRbD5qiL527EnxLRtF8us6ZbyejTgn1ifhnieo/JXxev+6gFzwBWS9jdc/IW3IlR5BUh1cqielR7BJ60npEWy6gCiK638AKqVJs6l62nGm0tjsmJsyVgSeU6cLSBeQUVrVS0YdpErPCMZfN6X1pPQINson1ZPSI9h0AVEUu4CsJ1nGE8bqvFHn36SH9HvKON2h/6evC0gXkFFa04Zc6RnB6AJyGJvySb2AlZ7DAF5cKPrasSfFt2wUyS4gE5Iqf+KcmOh/wj1l/ASX/q/GLiBdQEZpTRtypWcEowvIYWzKJ/UCVnoOA+gColCN6uzo9wjEwpvKeP1yps6/hTG4rbTKXxmvt7ALSBeQUcrShlzpGcHoAnIYm/JJvRyUnsMAuoAoVKM6O/o9ArHwpjLuArIwXi9Lq/ypd8xLwW98QReQLiCj+KcNudIzgtEF5DA25ZN6OSg9hwF0AVGoRnV29HsEYuFNZdwFZGG8XpZW+VPvmJeC3/iCLiBdQEbxTxtypWcEowvIYWzKJ/VyUHoOA+gColCN6uzo9wjEwpvKuAvIwni9LK3yp94xLwW/8QVdQLqAjOKfNuRKzwhGF5DD2JRP6uWg9BwG0AVEoRrV2dHvEYiFN5VxF5CF8XpZWuVPvWNeCn7jC7qAdAEZxT9tyJWeEYwuIIexKZ/Uy0HpOQygC4hCNaqzo98jEAtvKuMuIAvj9bK0yp96x7wU/MYXdAHpAjKKf9qQKz0jGF1ADmNTPqmXg9JzGEAXEIVqVGdHv0cgFt5Uxl1AFsbrZWmVP/WOeSn4jS/oAtIFZBT/tCFXekYwuoAcxqZ8Ui8HpecwgC4gCtWozo5+j0AsvKmMu4AsjNfL0ip/6h3zUvAbX9AFpAvIKP5pQ670jGB0ATmMTfmkXg5Kz2EAXUAUqlGdHf0egVh4Uxl3AVkYr5elVf7UO+al4De+oAtIF5BR/NOGXOkZwegCchib8km9HJSewwC6gChUozo7+j0CsfCmMu4CsjBeL0ur/Kl3zEvBb3xBF5AuIKP4pw250jOC0QXkMDblk3o5KD2HAXQBUahGdXb0ewRi4U1l3AVkYbxellb5U++Yl4Lf+IIuIF1ARvFPG3KlZwSjC8hhbMon9XJQeg4D6AKiUI3q7Oj3CMTCm8q4C8jCeL0srfKn3jEvBb/xBV1AuoCM4p825ErPCEYXkMPYlE/q5aD0HAbQBUShGtXZ0e8RiIU3lXEXkIXxella5U+9Y14KfuMLuoB0ARnFP23IlZ4RjC4gh7Epn9TLQek5DKALiEI1qrOj3yMQC28q4y4gC+P1srTKn3rHvBT8xhf8/oMoK9Pf2Iu2XgL/iwAazV9qNoUepaVRKYE7CYhZuFP/V88W85nGRvSkvFJsknpSbFrnewIqO4Kzyl8XEOFGa5TAAgLqwFGHhdCjtCzA3ZIlcJiAmIXDD7vwQjGfaWxET8oCxSapJ8WmdbqAjDPQgRij640l8CmBtJeV0NNzomHfgYCYhUQOYj7T2IielFeKTVJPik3rdAEZZ6ADMUbXG0ugC0gzUAIPIqB+SKa1LN7jaWxET8onxSapJ8WmdbqAjDPQgRij640l0AWkGSiBBxFQPyTTWhbv8TQ2oiflk2KT1JNi0zpdQMYZ6ECM0fXGEugC0gyUwIMIqB+SaS2L93gaG9GT8kmxSepJsWmdLiDjDHQgxuh6Ywl0AWkGSuBBBNQPybSWxXs8jY3oSfmk2CT1pNi0TheQcQY6EGN0vbEEuoA0AyXwIALqh2Ray+I9nsZG9KR8UmySelJsWqcLyDgDHYgxut5YAl1AmoESeBAB9UMyrWXxHk9jI3pSPik2ST0pNq3TBWScgQ7EGF1vLIEuIM1ACTyIgPohmdayeI+nsRE9KZ8Um6SeFJvW6QIyzkAHYoyuN5ZAF5BmoAQeRED9kExrWbzH09iInpRPik1ST4pN63QBGWegAzFG1xtLoAtIM1ACDyKgfkimtSze42lsRE/KJ8UmqSfFpnW6gIwz0IEYo+uNJdAFpBkogQcRUD8k01oW7/E0NqIn5ZNik9STYtM6XUDGGehAjNH1xhLoAtIMlMCDCKgfkmkti/d4GhvRk/JJsUnqSbFpnS4g4wx0IMboemMJdAFpBkrgQQTUD8m0lsV7PI2N6En5pNgk9aTYtE4XkHEGOhBjdL2xBLqANAMl8CAC6odkWsviPZ7GRvSkfFJsknpSbFqnC8g4Ax2IMbreWAJdQJqBEngQAfVDMq1l8R5PYyN6Uj4pNkk9KTat0wXk9gyIwUobcqXndnP+I0D49FEujY3qS3il2OzYk+CbWEN4pXKTxieJjdAi+SrP0/qSjBJq7eqT6ivBo381qFlQbIQepUX59PtPmKIkyEJL4o9sEZ5d2ai+BGM1mjv2JPgm1hBeqdyk8UliI7RIvsrztL4ko4Rau/qk+krwqAvIdS50AfmGtTqMO5xfQ05jozwXI6zY7NiT4JtYQ3ilcpPGJ4mN0CL5Ks/T+pKMEmrt6pPqK8GjLiDXudAFpAvIKG3qRZV2cKm+RlD/ukmx2bEnwTexhvBK5SaNTxIboUXyVZ6n9SUZJdTa1SfVV4JHXUCuc6ELSBeQUdrUiyrt4FJ9jaB2ARHYHl1D5C9tppQhSWyEFsXlo47yPK0vySih1q4+qb4SPOoCcp0LXUC6gIzSpl5UaQeX6msEtQuIwPboGiJ/aTOlDEliI7QoLl1AJMm1tdRs7pq/tfTPVVeMkzxXWs6R/PrqLiBdQEZZShvOUROf3KT6EnrUYbFjT4JvYg3hlcpNGp8kNkKL5Ks8T+tLMkqotatPqq8Ej/oF5DoXuoB0ARmlTb2o0g4u1dcIar+ACGyPriHylzZTypAkNkKL4tIvIJLk2lpqNnfN31r656orxkmeKy3nSPYLyIhXWgBHTSy6aVc2qi+BXR0WO/Yk+CbWEF6p3KTxSWIjtEi+yvO0viSjhFq7+qT6SvCoX0Cuc6FfQPoFZJQ29aJKO7hUXyOo/QIisD26hshf2kwpQ5LYCC2KS7+ASJJra6nZ3DV/a+mfq64YJ3mutJwj2S8gI15pARw1seimXdmovgR2dVjs2JPgm1hDeKVyk8YniY3QIvkqz9P6kowSau3qk+orwaN+AbnOhX4B6ReQUdrUiyrt4FJ9jaD2C4jA9ugaIn9pM6UMSWIjtCgu/QIiSa6tpWZz1/ytpX+uumKc5LnSco5kv4CMeKUFcNTEopt2ZaP6EtjVYbFjT4JvYg3hlcpNGp8kNkKL5Ks8T+tLMkqotatPqq8Ej/oF5DoX+gWkX0BGaVMvqrSDS/U1gtovIALbo2uI/KXNlDIkiY3Qorj0C4gkubaWms1d87eW/rnqinGS50rLOZL9AjLilRbAUROLbtqVjepLYFeHxY49Cb6JNYRXKjdpfJLYCC2Sr/I8rS/JKKHWrj6pvhI86heQ61zoF5B+ARmlTb2o0g4u1dcIar+ACGyPriHylzZTypAkNkKL4tIvIJLk2lpqNnfN31r656orxkmeKy3nSPYLyIhXWgBHTSy6aVc2qi+BXR0WO/Yk+CbWEF6p3KTxSWIjtEi+yvO0viSjhFq7+qT6SvCoX0Cuc6FfQPoFZJQ29aJKO7hUXyOo/QIisD26hshf2kwpQ5LYCC2KS7+ASJJra6nZ3DV/a+mfq64YJ3mutJwj+c0XkF+/fv0RxVRjwvQkLWkvhzQ2InuyhuAjMix72rGW8ElySfJcsVE9pekRvquehJaPGsoroUexUT0pPYKNqqHYKD2KsegrScuuv/9Ubn53AflmO/v9gefn/yQNRJKWn5P1FQQfcYj6zvaqKHySRJI8V2xUT2l6hO+qJ6GlC8j3FNO8Ep6r2RRadv2RrRir/Ak9SovKTReQb0gKwzucKqrX1BEDqnJzTcfPfIrwSXae5Llio3pK0yN8Vz0JLV1AuoCoHE3rqHkQZ06Sll1//01z8vd9XUC6gIyyJA6K0YMX3yQOr13ZLEZ/qrzw6dQDX1yc5Llio3pK0yN8Vz0JLV1AuoCoHE3rqHkQZ06Sli4g3yeqC0gXkNGZIw6K0YMX3yQOr13ZLEZ/qrzw6dQDu4CMcSmvkuZK9TSG+teNO7JRPaV5JTxXbISWXX9kK8Yqf0KP0qJy0wWkC8goS2IYRg9efJMY0F3ZLEZ/qrzw6dQDu4CMcSmvkuZK9TSG2gXkMLo0rw4Lv+C3idDSBeR7iip/4vxTWlRuuoBcMOTK9KQACi0qxLKO8GpXNpLzT2sJn36q4b/3J3mu2Kie0vQI31VPQstHDeWV0KPYqJ6UHsFG1VBslB7FWPSVpGXX5UzlpgtIF5BRlsRBMXrw4pvE4bUrm8XoT5UXPp164IuLkzxXbFRPaXqE76onoaULyDV/gVZeiTpqNoWWXX9kK8bqrBB6lBaVmy4gXUBGWRLDMHrw4pvEgO7KZjH6U+WFT6ce2AVkjEt5lTRXqqcx1L9u3JGN6inNK+G5YiO0dAG5ZgEWnqfNQheQLiCjM0gMw+jBi28SA7orm8XoT5UXPp16YBeQMS7lVdJcqZ7GULuAHEaX5tVh4Rf8NhFauoB0AZnmqAvIBUOuDkDxAk7SMg3tyvsEH+HTyh53qC18khySPFdsVE9peoTvqieh5aOG8kroUWxUT0qPYKNqKDZKj2Is+krSsutypnLTBaQLyChL4qAYPXjxTeLw2pXNYvSnygufTj3wxcVJnis2qqc0PcJ31ZPQ0gXkmr9AK69EHTWbQsuuP7IVY3VWCD1Ki8pNF5AuIKMsiWEYPXjxTWJAd2WzGP2p8sKnUw/sAjLGpbxKmivV0xjqXzfuyEb1lOaV8FyxEVq6gFyzAAvP02ahC0gXkNEZJIZh9ODFN4kB3ZXNYvSnygufTj2wC8gYl/Iqaa5UT2OoXUAOo0vz6rDwC36bCC1dQLqATHPUBeSCIVcHoHgBJ2mZhnblfYKP8GlljzvUFj5JDkmeKzaqpzQ9wnfVk9DyUUN5JfQoNqonpUewUTUUG6VHMRZ9JWnZdTlTuekC0gVklCVxUIwevPgmcXjtymYx+lPlhU+nHvji4iTPFRvVU5oe4bvqSWjpAnLNX6CVV6KOmk2hZdcf2YqxOiuEHqVF5aYLSBeQUZbEMIwevPgmMaC7slmM/lR54dOpB3YBGeNSXiXNleppDPWvG3dko3pK80p4rtgILV1ArlmAhedps9AFpAvI6AwSwzB68OKbxIDuymYx+lPlhU+nHtgFZIxLeZU0V6qnMdQuIIfRpXl1WPgFv02Eli4gXUCmOfr9B03nji8H1RNCPPV4yX27slF9CegqN6onoUdpEXzli1PpEXyET6ofWUewUXrK+GuSaWxUbpL6Uj11Hr4mUMbr2XQBueCvDEkHlzpw1HCmsVF9Cc6KjepJ6FFaBN8uIIriNXWSsiNm4Rpq554iGKexET2lnRWqp3PpeM7SKfoq4y4goxypA1AFUOkZwVh0065sVF8Cu8qN6knoUVoE37QfFR96BB/hk+Ir6wg2Sk8ZP+fHqMpNkueqp87D+h/ZOzJW+esXkH4BGc2HCmDSoa5+AI6AfnKTYpPkldKSxljpEXxUblRPqo5go7SUcRcQlaVJnaRZSPxDzoTp3/eU8frlrAtIF5DRrKrhTHuRq75GUP+6SbFRPQk9Sovgm/jiFHyET4qvrCPYKD1l3AVEZWlSJ2kWEs/RCdMuIMepqfx1AekCcjx1/7lSBTDtRa76GkHtAiKwnaqxY/7SejplyAXnsdBTxl1ARI6mNZLeU11Api6euy/pzFH56wJywQsvKTjnIv/11SqAaWxUX4KzYqN6EnqUFsE38cUp+AifFF9ZR7BResq4C4jK0qRO0iwknqMTpv0Ccpyayl8XkC4gx1PXLyAjVtOb1I8cdVgIPUrLlOnf94melJaPOoJPWk+Kj2CjtJRxFxCVpUmdpFnoAjJx8Pw9SWeOyl8XkC4g5ycB/VBKPLjUYI2g/nWTOnBUT0KP0iL47po/4ZPiK+skZaeMu4DIbJ+tlTQLiefoWZ6fXV/GX1NUbLqAdAEZzaoKYNqLXPU1gtoFRGA7VWPH/KX1dMqQC85joaeMu4CIHE1rJL2nuoBMXTx3X9KZo/LXBeSCF15ScM5Ffv0GnMZGDZbgrNionoQepUXwTXxxCj7CJ8VX1hFslJ4y7gKisjSpkzQLiefohOnf95Tx+t9/XUC6gIxmVQ1n2otc9TWC2i8gAtupGjvmL62nU4ZccB4LPWXcBUTkaFoj6T3VBWTq4rn7ks4clb8uIBe88JKCcy7y6zfgNDZqsARnxUb1JPQoLYJv4otT8BE+Kb6yjmCj9JRxFxCVpUmdpFlIPEcnTPsF5Dg1lb8uIF1AjqfuP1eqAKa9yFVfI6j9AiKwnaqxY/7SejplyAXnsdBTxl1ARI6mNZLeU11Api6euy/pzFH56wJywQsvKTjnIt8vIIrXpI7KjToshB6lZcLzs3tET0rLRx3BJ60nxUewUVrKuAuIytKkTtIsdAGZOHj+nqQzR+WvC0gXkPOTgH4oJR5carBGUP+6SR04qiehR2kRfHfNn/BJ8ZV1krJTxl1AZLbP1kqahcRz9CzPz64v4/V/gO4C0gVkNKtqONNe5KqvEdQuIALbqRo75i+tp1OGXHAeCz1l3AVE5GhaI+k91QVk6uK5+5LOHJW/LiAXvPCSgnMu8us34DQ2arAEZ8VG9ST0KC2Cb+KLU/ARPim+so5go/SUcRcQlaVJnaRZSDxHJ0z/vqeM1//+YwuIMPyjhjBdvRyEFsWllBh+CwAAIABJREFUdb4nsKPnqqek7Ow6U8qrXfmkZHBXn1RfKT5JHWqmBOMkLer3lvSqtZ6z2AuvuoBc8AVEGNUaXUB2yIB6AaexED9O+oNgvau7+qT6Wu/A9U9QZ45gnKSl5831WfzJE0X+fvL8Ffd2AekCsiJXl9dUw6leEAKA6kloUTWS+KqePuoor3blI1n/pNauPqm+fsI29V41U4JxkpYuIKmJ/VyXyF9ax11AuoCkZXKkRw2nekGMmvjrJtWT0KJqJPFVPXUBkSTX1lIzlZZj1dda+vdUV14JxklauoDck8fpU0X+ps9edV8XkC4gq7J1aV01nOoFIZpXPQktqkYSX9VTFxBJcm0tNVNpOVZ9raV/T3XllWCcpKULyD15nD5V5G/67FX3dQHpArIqW5fWVcOpXhCiedWT0KJqJPFVPXUBkSTX1lIzlZZj1dda+vdUV14JxklauoDck8fpU0X+ps9edV8XkC4gq7J1aV01nOoFIZpXPQktqkYSX9VTFxBJcm0tNVNpOVZ9raV/T3XllWCcpKULyD15nD5V5G/67FX3dQHpArIqW5fWVcOpXhCiedWT0KJqJPFVPXUBkSTX1lIzlZZj1dda+vdUV14JxklauoDck8fpU0X+ps9edV8XkC4gq7J1aV01nOoFIZpXPQktqkYSX9VTFxBJcm0tNVNpOVZ9raV/T3XllWCcpKULyD15nD5V5G/67FX3dQHpArIqW5fWVcOpXhCiedWT0KJqJPFVPXUBkSTX1lIzlZZj1dda+vdUV14JxklauoDck8fpU0X+ps9edV8XkC4gq7J1aV01nOoFIZpXPQktqkYSX9VTFxBJcm0tNVNpOVZ9raV/T3XllWCcpKULyD15nD5V5G/67FX3dQHpArIqW5fWVcOpXhCiedWT0KJqJPFVPXUBkSTX1lIzlZZj1dda+vdUV14JxklauoDck8fpU0X+ps9edV8XkC4gq7J1aV01nOoFIZpXPQktqkYSX9VTFxBJcm0tNVNpOVZ9raV/T3XllWCcpKULyD15nD5V5G/67FX3dQHpArIqW5fWVcOpXhCiedWT0KJqJPFVPXUBkSTX1lIzlZZj1dda+vdUV14JxklauoDck8fpU0X+ps9edV8XkC4gq7J1aV01nOoFIZpXPQktqkYSX9VTFxBJcm0tNVNpOVZ9raV/T3XllWCcpKULyD15nD5V5G/67FX3dQHpArIqW5fWVcOpXhCiedWT0KJqJPFVPXUBkSTX1lIzlZZj1dda+vdUV14JxklauoDck8fpU0X+ps9edV8XkC4gq7J1aV01nOoFIZpXPQktqkYSX9VTFxBJcm0tNVNpOVZ9raV/T3XllWCcpKULyD15nD5V5G/67FX3sQUkabCUllXQp3VFANPYiJ6mPFfdl8Z4VZ+Tujv6LV/kgs+u+duRjehJ5m8y073nOAHl9/Enfn/lrmeF4KO8SmKsehJ8/zm3/iBFCrKQo7QoyKrOjmxET4qvqrNr/gSfHf2WPwAFn13ztyMb0ZPMn5jx1viagPJbMd71rBB8lFdJjFVPgm8XEEXxojoiPEnD8IFN9HQR/sOPSWN8WPgFF+7ot/wBKPjsmr8d2YieZP4uOALe+hHKbwVx17NC8FFeJTFWPQm+XUAUxYvqiPAkDUMXkIuCE/QYkeGgdv5HiporwUdpSeO8IxvRUxeQtKT2C8hzHFnvVdJ5rM4b5W//FSxF8oI6IjxJw9AF5ILQhD1CZDispX/kqLkSfJSWNM47shE9yfyleb6bHuW34rLrWSH4KK+SGKueBN9+AVEUL6ojwpM0DF1ALgpO0GNEhoPa6ReQC80Q2dn1/Evr68JYPOpRIsOy4eamX0Bkns7W6heQs8RuvF4cXmkHjujpRks+fXQa4yQ+O/ot/wIt+Oyavx3ZiJ5k/pLOih21KL8Vm13PCsFHeZXEWPUk+PYLiKJ4UR0RnqRh6BeQi4IT9BiR4aB2+gXkQjNEdnY9/9L6ujAWj3qUyLBsuLnpFxCZp7O1+gXkLLEbrxeHV9qBI3q60ZJ+ATkJf0e/5V+gBZ+0GT8ZkS8v35GN6EnmT3nVOp8TUH4rvrueFYKP8iqJsepJ8O0XEEXxojoiPEnD0C8gFwUn6DEiw0Ht9AvIhWaI7Ox6/qX1dWEsHvUokWHZcHPTLyAyT2dr9QvIWWI3Xi8Or7QDR/R0oyX9AnIS/o5+y79ACz5pM34yIv0CMgC2q+cDFNG3iPmWDTY3XUBkns7W6gJyltiN14vDK+3AET3daEkXkJPwd/S7C8jJEAwvF9nZ9fxL62to8fa3iQxLSM1NFxCZp7O1uoCcJXbj9eLwSjtwRE83WtIF5CT8Hf3uAnIyBMPLRXZ2Pf/S+hpavP1tIsMSUnPTBUTm6WytLiBnid14vTi80g4c0dONlnQBOQl/R7+7gJwMwfBykZ1dz7+0voYWb3+byLCE1Nx0AZF5OlurC8hZYjdeLw6vtANH9HSjJV1ATsLf0e8uICdDMLxcZGfX8y+tr6HF298mMiwhNTddQGSeztbqAnKW2I3Xi8Mr7cARPd1oSReQk/B39LsLyMkQDC8X2dn1/Evra2jx9reJDEtIzU0XEJmns7W6gJwlduP14vBKO3BETzda0gXkJPwd/e4CcjIEw8tFdnY9/9L6Glq8/W0iwxJSc9MFRObpbK0uIGeJ3Xi9OLzSDhzR042WdAE5CX9Hv7uAnAzB8HKRnV3Pv7S+hhZvf5vIsITU3HQBkXk6W+v3r1+//py96V2uV4dF0pCn9aT0vEsmJ32q/AmvlJYJh5X3CDZKXxpjxUb0laTlw2+lZ8fs7MgmrSeVm9b5moA4t9RZkaTlnz/cdQHpBjw5PNKCPOnhXe5J8kppSfMu6YdFGmPFRvSVpEX9qJCzIBgrPcorpUewSetJsWmdLiCTDHQB+YaaOizEwTUx97N70npSehSfHeuo/AmvlJY0nwQb1VMaY8VG9JWkpQvI94lXXiXNVVpPik3rdAGZZKALSBeQSW5+iR8DiS/gEYzwm5K8UlrSkCf9sEhjrNiIvpK0JJ5/grGaTeWV0iPYpPWk2LROF5BJBrqAdAGZ5KYLyIjaPTeJF6f6saS03EPy66cm/bBIY6zYiL6StKiZkrMgGCs9yiulR7BJ60mxaZ0uIJMMdAHpAjLJTReQEbV7bhIvTvVjSWm5h2QXkAl39aNLZCdJi5qpiSdf3SMYKz3KK6VHsEnrSbFpnS4gkwx0AekCMslNF5ARtXtuEi9O9WNJabmHZBeQCXf1o0tkJ0mLmqmJJ11AzlNLyt959b3jLgIiN+qsSNLy0VMXkC4go7lMC/KoiTe5KckrpSXNOvXDVvSVxlixEX0laVE/KkRm/q0hGCs9yiulR7BJ60mxaZ1+AZlkoAtIF5BJbvoFZETtnpvEi1P9WFJa7iHZLyAT7upHl8hOkhY1UxNP+gXkPLWk/J1X3zvuIiByo86KJC39AvIikWkvKzFAaT0pPYLNrjWSDh2lJc2rpBynMVZsRF9JWtSPCjkLgrHSo7xSegSbtJ4Um9bpF5BJBvoFpF9AJrnpF5ARtXtuEi9O9WNJabmHZL+ATLirH10iO0la1ExNPOkXkPPUkvJ3Xn3vuIuAyI06K5K09AtIv4CMZzItyONG3uDGJK+UljTb1A9b0VcaY8VG9JWkRf2oEJn5t4ZgrPQor5QewSatJ8WmdfoFZJKBfgHpF5BJbvoFZETtnpvEi1P9WFJa7iHZLyAT7upHl8hOkhY1UxNP+gXkPLWk/J1X3zvuIiByo86KJC39AtIvIOOZTAvyuJE3uDHJK6UlzTb1w1b0lcZYsRF9JWlRPypEZvoF5DXFpPy9VtsrUgiI3KizIklLF5AuIOMZTQvyuJE3uDHJK6UlzTb1w1b0lcZYsRF9JWlRPypEZrqAvKaYlL/XantFCgGRG3VWJGnpAtIFZDyjaUEeN/IGNyZ5pbSk2aZ+2Iq+0hgrNqKvJC3qR4XITBeQ1xST8vdaba9IISByo86KJC1dQLqAjGc0LcjjRt7gxiSvlJY029QPW9FXGmPFRvSVpEX9qBCZ6QLymmJS/l6r7RUpBERu1FmRpKULSBeQ8YymBXncyBvcmOSV0pJmm/phK/pKY6zYiL6StKgfFSIzXUBeU0zK32u1vSKFgMiNOiuStNAFJO1gF+FL60npEWzigvz743/QLeOfJJ/+GXLERvSltGQ47VUkMRZaPKFW/IyAmqskz1VPSYlJ4ivfDTsyVvlL8zzJK/Y/w6sgK9MF5LSelB7BRvmkelJ6BBvVk9AiXzKirySfFF9ZJ4mx0CLZtNbXBNRcJXmuekrKTRJf+W7YkbHKX5rnSV51AfnGDRWcHYOc1pPSI4ZT5UZokS8Z0VeST4qvrJPEWGiRbFqrC8jTM5A2Uzuex4qxYqP0PD37n365/fXr1x/RmIKsTN+xJ8VYsFE+qZ6UHsFG9SS0dAFRFK+pI7KjZkFouYZan7Kj56qnpHSkzVQZv9dSnzQL//w26QLytSXqsFBDrvSIEKb1pPQINkk+dQERjl5XQ2RHzYLQch25937Sjp6rnpKSkTZTZdwF5M756ALyDX11WKghV3pE4NJ6UnoEmySfuoAIR6+rIbKjZkFouY7cez9pR89VT0nJSJupMu4Ccud8dAHpAjLKnzq41IGs9Ixg/HWT6klo6QKiKF5TR2RHzYLQcg21PmVHz1VPSelIm6ky7gJy53x0AekCMsqfOrjUgaz0jGB0ATmMLcmnw6IvvFDMg2IstFyI7q0ftaPnqqekYKTNVBl3AblzPrqAdAEZ5U8dXOpAVnpGMLqAHMaW5NNh0RdeKOZBMRZaLkT31o/a0XPVU1Iw0maqjLuA3DkfXUC6gIzypw4udSArPSMYXUAOY0vy6bDoCy8U86AYCy0XonvrR+3oueopKRhpM1XGXUDunI8uIF1ARvlTB5c6kJWeEYwuIIexJfl0WPSFF4p5UIyFlgvRvfWjdvRc9ZQUjLSZKuMuIHfORxeQLiCj/KmDSx3ISs8IRheQw9iSfDos+sILxTwoxkLLheje+lE7eq56SgpG2kyVcReQO+ejC0gXkFH+1MGlDmSlZwSjC8hhbEk+HRZ94YViHhRjoeVCdG/9qB09Vz0lBSNtpsq4C8id89EFpAvIKH/q4FIHstIzgtEF5DC2JJ8Oi77wQjEPirHQciG6t37Ujp6rnpKCkTZTZdwF5M756ALSBWSUP3VwqQNZ6RnB6AJyGFuST4dFX3ihmAfFWGi5EN1bP2pHz1VPScFIm6ky7gJy53x0AekCMsqfOrjUgaz0jGB0ATmMLcmnw6IvvFDMg2IstFyI7q0ftaPnqqekYKTNVBl3AblzPrqAdAEZ5U8dXOpAVnpGMLqAHMaW5NNh0RdeKOZBMRZaLkT31o/a0XPVU1Iw0maqjLuA3DkfXUC6gIzypw4udSArPSMYXUAOY0vy6bDoCy8U86AYCy0XonvrR+3oueopKRhpM1XGXUDunI8uIA9aQERQegAKit/XKOOv+ezKRvWV9INA9aQmbkc2qqckr1RPKjeqThJj1dOOXimfFJs0PSI7rKdfv379iRL0+2MnyviHQd6wJ+WQGnKlR9RRuRFaPmokMd6VjeqrXq3/i6SYqzS/lR7BJinDop9/ayQxVn3t6JXySbFJ0yOyw3rqArL+r7UqyEnBEVrSfhyrntRwKj3N3/oftcrzerXeKzFXaX4rPYJNUoZFP11AJMX1tdQsqByn6REOsJ66gHQBEYGc1lBDPn3+ivvUcCptSYx3ZaP6qlddQCZzr/I3efbf9yRlWPTTBURSXF9LzYLKcZoe4QDrqQtIFxARyGkNNeTT56+4Tw2n0pbEeFc2qq961QVkMvcqf5NndwER1O6pkXTeKAJqFhSbND2CM+upC0gXEBHIaQ015NPnr7hPDafSlsR4Vzaqr3rVBWQy9yp/k2d3ARHU7qmRdN4oAmoWFJs0PYIz66kLSBcQEchpDTXk0+evuE8Np9KWxHhXNqqvetUFZDL3Kn+TZ3cBEdTuqZF03igCahYUmzQ9gjPrqQtIFxARyGkNNeTT56+4Tw2n0pbEeFc2qq961QVkMvcqf5NndwER1O6pkXTeKAJqFhSbND2CM+upC0gXEBHIaQ015NPnr7hPDafSlsR4Vzaqr3rVBWQy9yp/k2d3ARHU7qmRdN4oAmoWFJs0PYIz66kLSBcQEchpDTXk0+evuE8Np9KWxHhXNqqvetUFZDL3Kn+TZ3cBEdTuqZF03igCahYUmzQ9gjPrqQtIFxARyGkNNeTT56+4Tw2n0pbEeFc2qq961QVkMvcqf5NndwER1O6pkXTeKAJqFhSbND2CM+upC0gXEBHIaQ015NPnr7hPDafSlsR4Vzaqr3rVBWQy9yp/k2d3ARHU7qmRdN4oAmoWFJs0PYIz66kLSBcQEchpDTXk0+evuE8Np9KWxHhXNqqvetUFZDL3Kn+TZ3cBEdTuqZF03igCahYUmzQ9gjPrqQtIFxARyGkNNeTT56+4Tw2n0pbEeFc2qq961QVkMvcqf5NndwER1O6pkXTeKAJqFhSbND2CM+upC0gXEBHIaQ015NPnr7hPDafSlsR4Vzaqr3rVBWQy9yp/k2d3ARHU7qmRdN4oAmoWFJs0PYIz66kLSBcQEchpDTXk0+evuE8Np9KWxHhXNqqvetUFZDL3Kn+TZ3cBEdTuqZF03igCahYUmzQ9gjPrqQtIFxARyGkNNeTT56+4Tw2n0pbEeFc2qq961QVkMvcqf5NndwER1O6pkXTeKAJqFhSbND2CM+upC0gXEBHIaQ015NPnr7hPDafSlsR4Vzaqr3rVBWQy9yp/k2d3ARHU7qmRdN4oAmoWFJs0PYIz6+mPqiS6+vXrlzBdtSS0ICz/lBF9qZ6Elo+edtUjfd+p1q65UR6peRB6lFdCizwrlB5Rp4zX/wFQ+KTyp/xW54TSoxiLOmWz/o84Kje/u4CsN0sMVReQ7ymygfj9W9nVOp8QSPNJ6VFmq5en0FM2guI155ZS2vyt/T2gZkr5pPSo/Ik6ZbM2w+q36D9LfReQ9WaJoVKmpw3nrnqU57vVUS+8tNwon1RfQo/ySmhRf4FWWlSdMv6a5I5sVE/qnFB61DyIOmWz/jetyk0XkG8Sr4IshqoLyDV/SUzzXGUnpQ47uNCXKqVH8U3KX9koV9/rR7aitmP+VE/qnFB6lOeiTtl0ARnnSIRHDZXQMgbxyY2iL9WT0CL/qpmmR/q+U600n5Qe5ZGaT6GnbATFa/5wopQ2f2t/vKmZUj4pPSp/ok7ZrM2w+mP4P7//+q9grTdLDJUyPW04d9WjPN+tjnrhpeVG+aT6EnqUV0KL/GOF0iPqlPHXFHdko3pS54TSI2ZB1Sib9b9pVW66gHyTehVkNVjCdNWT0CJ/VKTpUZ7vVifNJ6VH+aTmU+gpG0GxX0CmFHfMn+pJnRNKz9TjFfeVTReQca5EeNRQCS1jEJ/cKPpSPQktXUBkOp5Ra9fcKPpqPoUe5ZXQIs8KpUfUKeN+AZnkSJ0TafmbsPj7nrLpAjLOkQiPGiqhZQyiC8gpdLt6fgrCAy5O80npUeiTzpyyUa6+149sRW3H/Kme1Dmh9CjPRZ2y6QIyzpEIjxoqoWUMogvIKXS7en4KwgMuTvNJ6VHok86cslGudgGZkNwxf6ondU4oPRN/V91TNl1AxtkS4VFDJbSMQXQBOYVuV89PQXjAxWk+KT0KfdKZUzbK1S4gE5I75k/1pM4JpWfi76p7yqYLyDhbIjxqqISWMYguIKfQ7er5KQgPuDjNJ6VHoU86c8pGudoFZEJyx/ypntQ5ofRM/F11T9l0ARlnS4RHDZXQMgbRBeQUul09PwXhARen+aT0KPRJZ07ZKFe7gExI7pg/1ZM6J5Seib+r7imbLiDjbInwqKESWsYguoCcQrer56cgPODiNJ+UHoU+6cwpG+VqF5AJyR3zp3pS54TSM/F31T1l0wVknC0RHjVUQssYRBeQU+h29fwUhAdcnOaT0qPQJ505ZaNc7QIyIblj/lRP6pxQeib+rrqnbLqAjLMlwqOGSmgZg+gCcgrdrp6fgvCAi9N8UnoU+qQzp2yUq11AJiR3zJ/qSZ0TSs/E31X3lE0XkHG2RHjUUAktYxBdQE6h29XzUxAecHGaT0qPQp905pSNcrULyITkjvlTPalzQumZ+LvqnrJ50ALy69evPyIIDbKguL5Gmk87HhY79qSSWTbfkxR8OuPrX8BqHpRXIjcfPSk9gk97EhSvqdHcPOfMEYlQfv/uAtLgiEBOa/Ql85y/jk49/u99O/otuPxbQ/BRLwfVl+hJ/ThWWhQb5ZXqS+kRfNqToHhNjeamvyMnSesC8g01dQBOjFl1T9JB8dGjYpzU1449qTyWTb+ATLMkZlzlb9rD3/eJnnqOfu+GYiw8T8uf6En9cUBpUYxVbpQexUfUYWz6BaSbqwjktIYaTjUQ0z76V/5j5Hb0+1jnx64SfJJmIe3HseB7zMljVymvVF9Kz7Hu1y/ju/44FnxljeamvyMneeoXkG+oqUN9Ysyqe5IOirQfJ4q5yk2aV4JP2az/0ZWWmyTPlRYxC/LHseorKTvtSaVsfZ3mpgvIJGVdQLqATHLD7ulL5muUSYe6MnxHvxUbtZCn5SbJc6VFea68Un0pPYJPexIUr6nR3HQBmSStC0gXkElu2D19yXQBmYQp6YU30f/VPWIe0tiIntTXAqVFea68Un0pPYJPexIUr6nR3HQBmSStC0gXkElu2D19yXQBmYQp6YU30d8F5Dw14bk6b86r//wO0ZP6cqaWPMVGeaUYi75UT0KLrLEjY9XTjp4zNv0voXdzlQfR2VpqONVAnNX/2fU79iS47PpDSbFRfJJmQfWkfhyr2VSeK69UX0qP4NOeBMVrajQ3/R05SVq/gHxDTR2AE2NW3ZN0UKT9OFHMVW7SvBJ8yuZ7ioJPWm5ET11A1udGMRbnRN8NiuI1dZLOnKTzRub4GiePPUX53QWkC8ixxC26Ku2wEG3u2JPgIg9jdQCqvlQdkZ00NqIn9eNYaVF+K69UX0qP4NOeBMVrajQ3/QIySVoXkC4gk9ywe/qS+Rpl0qGuDN/Rb8VGLWhpuUnyXGlRniuvVF9Kj+DTngTFa2o0N11AJknrAtIFZJIbdk9fMl1AJmFKeuFN9H91j5iHNDaip34B+T5lSYzVPLQnRXJ9naQzJy03Ss96F48/QfndBaQLyPHULbhSDacaCNHijj0JLuov/OrHqOpJ1hHZSZqFNM8FX+m38kr1pfQIRu1JULymRnPTLyCTpHUB6QIyyQ27py+ZfgGZhCnphTfR3y8g56kJz9V5c17953eIntKWPMVGeaUYi75UT0KLrLEjY9XTjp4zNv2f4e3mKg+is7XUcKqBOKv/s+t37Elw2fWHkmKj+CTNgurpo47oS82m8lz0lMZYsVFeKcaiL9WT0CJr7MhY9bSj54xNF5AuIPIgOltLDacaiLP6u4CcI7aj3+cIfH+14JM0C2k/jgVf6bfySvWl9AhG7UlQvKZGc9PfkZOk9V/B+oaaOgAnxqy6J+mgSPtxopir3KR5JfiUTReQaY7EPKj8TXv4+z7RU8/R791QjIXnafkTPX3U2JGx6mlHzxkb9QVkxyCrnlQAhelKi2IjepIvYNFXWk9pepIYCy2yhpjPNL+VHsFZ8BU6dI0kxqo35ZVio/QIPmk9JelJ0iK8/reG6ktoUrPAvoCIptI2adWTMksEUGlRbERPXUCu+QtgUnZUblSOVR3BWLERWtLOdNWT8lvVUZ4rPaKO8kqxUXoEm7SekvQkaRFedwGRFF/UUuG5UPLLR6mDS7BRWl42ffAC0VMXkC4gB+MWf5mYz7SZUnqEeYKv0KFrJDFWvSmvFBulR/BJ6ylJT5IW4XUXEEmxC8iYphispENU/nU0qS/hk1yq0vSMB+A/N6qehBZZQ+RYsRFa5IwLzqonoUXWUJ5LTT+tpbxSbJSen3KRM6V6SmKcpEV43QVEUuwCMqYpBksdOOMm/rpR9CR/rIu+0npK05PEWGiRNcR8pvmt9AjOgq/QoWskMVa9Ka8UG6VH8EnrKUlPkhbhdRcQSbELyJimGKykQzTxLzljc/5zo/BJLlVpepIYCy2yhpjPNL+VHsFZ8BU6dI0kxqo35ZVio/QIPmk9JelJ0iK87gIiKXYBGdMUg5V0iHYB+T4KyiuRG7kQjQdgwZIntMgawvM0v5UewVnwFTp0jSTGqjfllWKj9Ag+aT0l6UnSIrzuAiIpdgEZ0xSDlXSIdgHpAjIdBjEL02evvE/Mp2IjtMgZF9xVT0KLrKE8l5p+Wkt5pdgoPT/lImdK9ZTEOEmL8LoLiKTYBWRMUwyWOnDGTfx1o+jpo2RSX2k9pekR2VE9CS2yhsixYiO0yB9LgrPqSWiRNZTnUtNPaymvFBul56dc5EypnpIYJ2kRXncBkRS7gIxpisFSB864iS4gh9Epr0Rudl3yDptx0YXC8zS/lR5hgeArdOgaSYxVb8orxUbpEXzSekrSk6RFeN0FRFLsAjKmKQYr6RBN/EvO2Jz/3Ch8kj/40/QkMRZaZA0xn2l+Kz2Cs+ArdOgaSYxVb8orxUbpEXzSekrSk6RFeN0FRFLsAjKmKQYr6RDtAvJ9FJRXIjdyIRoPwIIlT2iRNYTnaX4rPYKz4Ct06BpJjFVvyivFRukRfNJ6StKTpEV43QVEUuwCMqYpBivpEO0C0gVkOgxiFqbPXnmfmE/FRmiRMy64q56EFllDeS41/bSW8kqxUXp+ykXOlOopiXGSFuF1FxBJsQvImKYYLHXgjJv460bR00fJpL7SekrTI7KjehJaZA2RY8VGaJE/lgRn1ZPQImsoz6Wmn9ZSXik2Ss9PuciZUj0lMU7SIrzuAiIpdgEZ0xQVBl8MAAAgAElEQVSDpQ6ccRNdQA6jU16J3Oy65B0246ILhedpfis9wgLBV+jQNZIYq96UV4qN0iP4pPWUpCdJi/C6C4ik2AVkTFMMVtIhmviXnLE5/7lR+CR/8KfpSWIstMgaYj7T/FZ6BGfBV+jQNZIYq96UV4qN0iP4pPWUpCdJi/C6C4ik2AVkTFMMVtIh2gXk+ygor0Ru5EI0HoAFS57QImsIz9P8VnoEZ8FX6NA1khir3pRXio3SI/ik9ZSkJ0mL8LoLiKTYBWRMUwxW0iHaBaQLyHQYxCxMn73yPjGfio3QImdccFc9CS2yhvJcavppLeWVYqP0/JSLnCnVUxLjJC3C6y4gkuIFC8iOQ3WhBZc+Sh0Wl4p+8TCVv6Se0rSo3KR5JfpSPQktablJY7OrHuG7yp9iLHpSNdLYpOkRnFVPQouqkTYLv3/9+vVHNSfqCNMVZKHlg4nSI/im1VCMk/qq3+vdULlJ80r0pXoSWtYn4dwT0tjsquecK59frfKnGIueVI00Nml6BGfVk9CiaqTNQheQb5xVAUwzXYVZ1FGMhRZVo34rkl/XUblJ80r0pXoSWtYn4dwT0tjsquecK11AzvJSs9n8rX/HnPV25fXKb6WxC0gXEJWlUR11kI4evuimtCFf1OatZVVu0rwSfamehJZbQ/LJw9PY7KpH+K7ypxiLnlSNNDZpegRn1ZPQomqkzUIXkC4gKtujOh3yEba3v0nlJu1AFn2pnoSWtKCmsdlVj/Bd5U8xFj2pGmls0vQIzqonoUXVSJuFLiBdQFS2R3U65CNsb3+Tyk3agSz6Uj0JLWlBTWOzqx7hu8qfYix6UjXS2KTpEZxVT0KLqpE2C11AuoCobI/qdMhH2N7+JpWbtANZ9KV6ElrSgprGZlc9wneVP8VY9KRqpLFJ0yM4q56EFlUjbRa6gHQBUdke1emQj7C9/U0qN2kHsuhL9SS0pAU1jc2ueoTvKn+KsehJ1Uhjk6ZHcFY9CS2qRtosdAHpAqKyParTIR9he/ubVG7SDmTRl+pJaEkLahqbXfUI31X+FGPRk6qRxiZNj+CsehJaVI20WegC0gVEZXtUp0M+wvb2N6ncpB3Ioi/Vk9CSFtQ0NrvqEb6r/CnGoidVI41Nmh7BWfUktKgaabPQBaQLiMr2qE6HfITt7W9SuUk7kEVfqiehJS2oaWx21SN8V/lTjEVPqkYamzQ9grPqSWhRNdJmoQtIFxCV7VGdDvkI29vfpHKTdiCLvlRPQktaUNPY7KpH+K7ypxiLnlSNNDZpegRn1ZPQomqkzUIXkC4gKtujOh3yEba3v0nlJu1AFn2pnoSWtKCmsdlVj/Bd5U8xFj2pGmls0vQIzqonoUXVSJuFLiBdQFS2R3U65CNsb3+Tyk3agSz6Uj0JLWlBTWOzqx7hu8qfYix6UjXS2KTpEZxVT0KLqpE2C11AuoCobI/qdMhH2N7+JpWbtANZ9KV6ElrSgprGZlc9wneVP8VY9KRqpLFJ0yM4q56EFlUjbRa6gHQBUdke1emQj7C9/U0qN2kHsuhL9SS0pAU1jc2ueoTvKn+KsehJ1Uhjk6ZHcFY9CS2qRtosdAHpAqKyParTIR9he/ubVG7SDmTRl+pJaEkLahqbXfUI31X+FGPRk6qRxiZNj+CsehJaVI20WegC0gVEZXtUp0M+wvb2N6ncpB3Ioi/Vk9CSFtQ0NrvqEb6r/CnGoidVI41Nmh7BWfUktKgaabOw5QKizFJ1lOliIJQWxWbHOsInySXJc8VG9aT0SL9SapXx104oNileJ+pIm03h+Y49JWZHaKpXX1NUbLqAiKS+qCEOro9HCNOVlguwPfYRwifZfJLnio3qSemRfqXUKuMuIHdmMW02xTzs2NOdGVn57HrVBWRlvi6rLQ6uLiCX2fXjB/XguuDg+v3xt5Of/5Pm1c87chWSzi3Xlamk2Bg1e1ZJm03h+Y497Zk+8wdfyUbkT+lROe4XEOXIN3VUcITpSssF2B77COGTbD7Jc8VG9aT0SL9SapVxv4DcmcW02RTzsGNPd2Zk5bPr1QV/SPz4N3tWmni2dprpZ/V/dr04uD7qCjZKi+Cyaw3hk2ST5Llio3pSeqRfKbXKuAvInVlMm00xDzv2dGdGVj67XnUBWZmvy2qLg6sLyGV2/fhBPbguOLj6r2D9OKevCiSdW6+0Xv2fKzZX637S83Y8R3fs6UmZOqO1Xl3wHu8XkDORnF2rXlZiIJSWGYn3uEv4JEklea7YqJ6UHulXSq0y7heQO7OYNptiHnbs6c6MrHx2veoCsjJfl9UWB1e/gFxm148f1IPrgoOrX0B+nNNXBZLOrVdar/7PFZurdT/peTueozv29KRMndFary54j/cLyJlIzq5VLysxEErLjMR73CV8kqSSPFdsVE9Kj/QrpVYZ9wvInVlMm00xDzv2dGdGVj67XnUBWZmvy2qLg6tfQC6z68cP6sF1wcHVLyA/zumrAknn1iutV//nis3Vup/0vB3P0R17elKmzmitVxe8x/sF5EwkZ9eql5UYCKVlRuI97hI+SVJJnis2qielR/qVUquM+wXkziymzaaYhx17ujMjK59dr7qArMzXZbXFwdUvIJfZ9eMH9eC64ODqF5Af5/RVgaRz65XWq/9zxeZq3U963o7n6I49PSlTZ7TWqwve4/0CciaSs2vVy0oMhNIyI/EedwmfJKkkzxUb1ZPSI/1KqVXG/QJyZxbTZlPMw4493ZmRlc+uV11AVubrstri4OoXkMvs+vGDenBdcHD1C8iPc/qqQNK59Urr1f+5YnO17v/T3h0u13LbShg9fv+Hzi3l1qm4ZEtHAy1yN6n232yCjQ8NzEDjJCfdd+McvTGnkzz1RGtrteE53i8gTyw5+616WImGUFpmJH7GKVEnSSqp5oqNyknpkfVKiVXG/QLySi+m9abohxtzeqVHVt7dWnUBWemvbbHF4OoXkG3l+vZFHVwbBle/gHzbp38KkDS3/qR193+u2OzWfdJ9N87RG3M6yVNPtLZWG57j/QLyxJKz36qHlWgIpWVG4mecEnWSpJJqrtionJQeWa+UWGXcLyCv9GJab4p+uDGnV3pk5d2t1YYF5D9plFc66mFsMXDUl4u3OEJPy/25CQTjhzb78OeqVs1p/SBVNU+qlcopycdJWuSzQdVKxLnRw4LLrfVWbFQc5T81K1ReIk4am7+6gKz/K5cysjCP0iKaITGGYKzyUrVqTl1AlCcncZJ8nKTl1hfSpHkz8evKM8p/KzWeHlv578ZapbHpAvJJt8UVC/x77zc2lRyYquZCk6pVc+oCIvw4jZHk4yQtXUCmjjr3nPLfuQTWK1fPuxtrlcamC0gXkPUT4aAbVIOKlNUAbE5dQIQfpzGSfJykpQvI1FHnnlP+O5fAeuXqeXdjrdLYdAHpArJ+Ihx0g2pQkbIagM2pC4jw4zRGko+TtHQBmTrq3HPKf+cSWK9cPe9urFUamy4gXUDWT4SDblANKlJWA7A5dQERfpzGSPJxkpYuIFNHnXtO+e9cAuuVq+fdjbVKY9MFpAvI+olw0A2qQUXKagA2py4gwo/TGEk+TtLSBWTqqHPPKf+dS2C9cvW8u7FWaWy6gHQBWT8RDrpBNahIWQ3A5tQFRPhxGiPJx0lauoBMHXXuOeW/cwmsV66edzfWKo1NF5AuIOsnwkE3qAYVKasB2Jy6gAg/TmMk+ThJSxeQqaPOPaf8dy6B9crV8+7GWqWx6QLSBWT9RDjoBtWgImU1AJtTFxDhx2mMJB8naekCMnXUueeU/84lsF65et7dWKs0Nl1AuoCsnwgH3aAaVKSsBmBz6gIi/DiNkeTjJC1dQKaOOvec8t+5BNYrV8+7G2uVxqYLSBeQ9RPhoBtUg4qU1QBsTl1AhB+nMZJ8nKSlC8jUUeeeU/47l8B65ep5d2Ot0th0AekCsn4iHHSDalCRshqAzakLiPDjNEaSj5O0dAGZOurcc8p/5xJYr1w9726sVRqbLiBdQNZPhINuUA0qUlYDsDl1ARF+nMZI8nGSli4gU0ede07571wC65Wr592NtUpj0wWkC8j6iXDQDapBRcpqADanLiDCj9MYST5O0tIFZOqoc88p/51LYL1y9by7sVZpbLqAdAFZPxEOukE1qEhZDcDm1AVE+HEaI8nHSVq6gEwdde455b9zCaxXrp53N9YqjU0XkC4g6yfCQTeoBhUpqwHYnLqACD9OYyT5OElLF5Cpo849p/x3LoH1ytXz7sZapbHpAtIFZP1EOOgG1aAiZTUAm1MXEOHHaYwkHydp6QIyddS555T/ziWwXrl63t1YqzQ2bAFRia235/4bauT1zJMYtxfW11vdkOQblVPjnEMgbVbc2A9JjNP4JrFJ69q0WqXxEXq6gAiKf4hxo5HTBlcS4zQ2Gyx+7BVJvjkWYoWPCaTNihv7IYlxGt8kNuMmWnQwrVaL0nxp2C4gG/DfaOS0wZXEOI3NBosfe0WSb46FWOFjAmmz4sZ+SGKcxjeJzbiJFh1Mq9WiNF8atgvIBvw3GjltcCUxTmOzweLHXpHkm2MhVviYQNqsuLEfkhin8U1iM26iRQfTarUozZeG7QKyAf+NRk4bXEmM09hssPixVyT55liIFT4mkDYrbuyHJMZpfJPYjJto0cG0Wi1K86Vhu4BswH+jkdMGVxLjNDYbLH7sFUm+ORZihY8JpM2KG/shiXEa3yQ24yZadDCtVovSfGnYLiAb8N9o5LTBlcQ4jc0Gix97RZJvjoVY4WMCabPixn5IYpzGN4nNuIkWHUyr1aI0Xxq2C8gG/DcaOW1wJTFOY7PB4sdekeSbYyFW+JhA2qy4sR+SGKfxTWIzbqJFB9NqtSjNl4btArIB/41GThtcSYzT2Gyw+LFXJPnmWIgVPiaQNitu7Ickxml8k9iMm2jRwbRaLUrzpWG7gGzAf6OR0wZXEuM0NhssfuwVSb45FmKFjwmkzYob+yGJcRrfJDbjJlp0MK1Wi9J8adguIBvw32jktMGVxDiNzQaLH3tFkm+OhVjhYwJps+LGfkhinMY3ic24iRYdTKvVojRfGrYLyAb8Nxo5bXAlMU5js8Hix16R5JtjIVb4mEDarLixH5IYp/FNYjNuokUH02q1KM2Xhu0CsgH/jUZOG1xJjNPYbLD4sVck+eZYiBU+JpA2K27shyTGaXyT2IybaNHBtFotSvOlYbuAbMB/o5HTBlcS4zQ2Gyx+7BVJvjkWYoWPCaTNihv7IYlxGt8kNuMmWnQwrVaL0nxp2C4gG/DfaOS0wZXEOI3NBosfe0WSb46FWOFjAmmz4sZ+SGKcxjeJzbiJFh1Mq9WiNF8atgvIBvw3GjltcCUxTmOzweLHXpHkm2MhVviYQNqsuLEfkhin8U1iM26iRQfTarUozZeG7QKyAf+NRk4bXEmM09hssPixVyT55liIFT4mkDYrbuyHJMZpfJPYjJto0cG0Wi1K86Vhu4BswH+jkdMGVxLjNDYbLH7sFUm+ORZihY8JpM2KG/shiXEa3yQ24yZadDCtVovSfGnYv379+vUfoSCpWGlNpdik5ZXkG8VG1UqwUTEUG6FH8U3K6Y3LrXmJmifFuLVON+aVlpPSk9QPaXM0iY3SkuSbtHp3AVEu+ySOMmCaeQS6NDZKj2CjYiT5RvFNyqkLiHLq+jj13+eMk/oqrVZKz3qXf/2GpHp/XfVZv0zyTVq9u4Bs8LIyYJp5BLo0NkqPYKNiJPlG8U3KqQuIcur6OPVfF5Cpy5R3pvevOJc2R1fk+OqYSb5Jq3cXkA3uVAZMM49Al8ZG6RFsVIwk3yi+STl1AVFOXR+n/usCMnWZ8s70/hXn0uboihxfHTPJN2n17gKywZ3KgGnmEejS2Cg9go2KkeQbxTcppy4gyqnr49R/XUCmLlPemd6/4lzaHF2R46tjJvkmrd5dQDa4UxkwzTwCXRobpUewUTGSfKP4JuXUBUQ5dX2c+q8LyNRlyjvT+1ecS5ujK3J8dcwk36TVuwvIBncqA6aZR6BLY6P0CDYqRpJvFN+knLqAKKeuj1P/dQGZukx5Z3r/inNpc3RFjq+OmeSbtHp3AdngTmXANPMIdGlslB7BRsVI8o3im5RTFxDl1PVx6r8uIFOXKe9M719xLm2Orsjx1TGTfJNW7y4gG9ypDJhmHoEujY3SI9ioGEm+UXyTcuoCopy6Pk791wVk6jLlnen9K86lzdEVOb46ZpJv0urdBWSDO5UB08wj0KWxUXoEGxUjyTeKb1JOXUCUU9fHqf+6gExdprwzvX/FubQ5uiLHV8dM8k1avbuAbHCnMmCaeQS6NDZKj2CjYiT5RvFNyqkLiHLq+jj1XxeQqcuUd6b3rziXNkdX5PjqmEm+Sat3F5AN7lQGTDOPQJfGRukRbFSMJN8ovkk5dQFRTl0fp/7rAjJ1mfLO9P4V59Lm6IocXx0zyTdp9e4CssGdyoBp5hHo0tgoPYKNipHkG8U3KacuIMqp6+PUf11Api5T3pnev+Jc2hxdkeOrYyb5Jq3eXUA2uFMZMM08Al0aG6VHsFExknyj+Cbl1AVEOXV9nPqvC8jUZco70/tXnEuboytyfHXMJN+k1bsLyAZ3KgOmmUegS2Oj9Ag2KkaSbxTfpJy6gCinro9T/3UBmbpMeWd6/4pzaXN0RY6vjpnkm7R6dwHZ4E5lwDTzCHRpbJQewUbFSPKN4puUUxcQ5dT1ceq/LiBTlynvTO9fcS5tjq7I8dUxk3yTVu8uIBvcqQyYZh6BLo2N0iPYqBhJvlF8k3LqAqKcuj5O/dcFZOoy5Z3p/SvOpc3RFTm+OmaSb9Lq3QVkgzuVAdPMI9ClsVF6BBsVI8k3im9STl1AlFPXx6n/uoBMXaa8M71/xbm0Oboix1fHTPJNWr3/+k8SnVc7pfd/mUCakZWNk/JqTl+24/iHqt5JtVJaxlAXHRS1UmyElkWYvhVW8FFshJZvwXh3WOSlchJaJBuVl9T03Vg3MlY5qXp3AfmuS3/oeWVkhY81xF9vHwUz/mlO6+ugfJxUK6VlPf1nN4haKTZCy7Ps9/xa8FFshBZJTeSlchJaJBuVl9T03Vg3MlY5qXp3AfmuS3/oeWVkhY81RBcQVZJ/jaPqpEQqH6u8hB6lRTFWcZLYCC2Ki4wjvKPYCC2SjchL5SS0SDYqL6npu7FuZKxyUvXuAvJdl/7Q88rICh9riC4gqiRdQAYkRV+pXhjIX3okiY3QshTWMLjwjmIjtAwx/OsxkZfKSWiRbFReUtN3Y93IWOWk6t0F5Lsu/aHnlZEVPtYQXUBUSbqADEiKvlK9MJC/9EgSG6FlKaxhcOEdxUZoGWLoAvIQXFqtHspfVm+h43cMwTitN7uASIf8oFjKyAqZaM43LUl5NSfljo/jqHon1UppWU//2Q2iVoqN0PIs+z2/FnwUG6FFUhN5qZyEFslG5SU1fTfWjYxVTqreXUC+69Ifel4ZWeFjDdEvIKok/QIyICn6SvXCQP7SI0lshJalsIbBhXcUG6FliGHZX8RVToqx4qPyUnpEnBsZq5xUvbuACKf+wBjKyAoda4guIKokXUAGJEVfqV4YyF96JImN0LIU1jC48I5iI7QMMXQBeQgurVYP5S+rt9DxO4ZgnNabXUCkQ35QLGVkhUw055uWpLyak3LHx3FUvZNqpbSsp//sBlErxUZoeZb9nl8LPoqN0CKpibxUTkKLZKPykpq+G+tGxionVe8uIN916Q89r4ys8LGG6BcQVZJ+ARmQFH2lemEgf+mRJDZCy1JYw+DCO4qN0DLEsOwv4ionxVjxUXkpPSLOjYxVTqreXUCEU39gDGVkhY41RBcQVZIuIAOSoq9ULwzkLz2SxEZoWQprGFx4R7ERWoYYuoA8BJdWq4fyl9Vb6PgdQzBO680uINIhPyiWMrJCJprzTUtSXs1JuePjOKreSbVSWtbTf3aDqJViI7Q8y37PrwUfxUZokdREXionoUWyUXlJTd+NdSNjlZOqdxeQ77r0h55XRlb4WEP0C4gqSb+ADEiKvlK9MJC/9EgSG6FlKaxhcOEdxUZoGWJY9hdxlZNirPiovJQeEedGxionVe8uIMKpPzCGMrJCxxqiC4gqSReQAUnRV6oXBvKXHkliI7QshTUMLryj2AgtQwxdQB6CS6vVQ/nL6i10/I4hGKf1ZhcQ6ZAfFEsZWSETzfmmJSmv5qTc8XEcVe+kWikt6+k/u0HUSrERWp5lv+fXgo9iI7RIaiIvlZPQItmovKSm78a6kbHKSdW7C8h3XfpDzysjK3ysIfoFRJWkX0AGJEVfqV4YyF96JImN0LIU1jC48I5iI7QMMSz7i7jKSTFWfFReSo+IcyNjlZOqdxcQ4dQfGEMZWaFjDdEFRJWkC8iApOgr1QsD+UuPJLERWpbCGgYX3lFshJYhhi4gD8Gl1eqh/GX1Fjp+xxCM03qzC4h0yA+KpYyskInmfNOSlFdzUu74OI6qd1KtlJb19J/dIGql2Agtz7Lf82vBR7ERWiQ1kZfKSWiRbFReUtN3Y93IWOWk6v3Xr1+//vPdQvX8OQSUcVTGaQ0h8lI5CS1pMW71XxJnxVj5OEmP0qLqrRgrPYKPyklokX9UEnrK5nOnCj6iTmm+kXrErGCMu4CIcpwTQxlHZSwGzpuWpLxUTopxUpykOqUNdVUnxVj5OEmP0qJqpRgrPYKPyklokT0u9JRNF5BpryrvTO//+znRC//tzS4gohznxFDGURmrpkrKS+WkGCfFSaqTfDm5kbHysaq50KO0qHqLnJQW9YcclZOqVZKeJC1y/iXVKkmL6ilZKzEvGOMuIKIc58RQxlEZpw1kkZfKSWhJi3Gr/5I4K8bKx0l6lBZVb8VY6RF8VE5Ci3xxE3rKpl9Apr2qvDO9v19ABLkfHkMMUYlQNVVSXionyTklVlKd5MtJCt/Ev7ipmou+UlpUvUVOSovyjspJ1SpJT5IWOf+SapWkRfWUrJWYF4xxv4CIcpwTQxlHZZw2kEVeKiehJS3Grf5L4qwYKx8n6VFaVL0VY6VH8FE5CS3yxU3oKZt+AZn2qvLO9P5+ARHkfngMMUQlQtVUSXmpnCTnlFhJdZIvJyl8E//ipmou+kppUfUWOSktyjsqJ1WrJD1JWuT8S6pVkhbVU7JWYl4wxv0CIspxTgxlHJVx2kAWeamchJa0GLf6L4mzYqx8nKRHaVH1VoyVHsFH5SS0yBc3oads+gVk2qvKO9P7+wVEkPvhMcQQlQhVUyXlpXKSnFNiJdVJvpyk8E38i5uquegrpUXVW+SktCjvqJxUrZL0JGmR8y+pVklaVE/JWol5wRj3C4goxzkxlHFUxmkDWeSlchJa0mLc6r8kzoqx8nGSHqVF1VsxVnoEH5WT0CJf3ISesukXkGmvKu9M7+8XEEHuh8cQQ1QiVE2VlJfKSXJOiZVUJ/lyksI38S9uquair5QWVW+Rk9KivKNyUrVK0pOkRc6/pFolaVE9JWsl5gVj3C8gohznxFDGURmnDWSRl8pJaEmLcav/kjgrxsrHSXqUFlVvxVjpEXxUTkKLfHETesqmX0Cmvaq8M72/X0AEuR8eQwxRiVA1VVJeKifJOSVWUp3ky0kK38S/uKmai75SWlS9RU5Ki/KOyknVKklPkhY5/5JqlaRF9ZSslZgXjHG/gIhynBNDGUdlnDaQRV4qJ6ElLcat/kvirBgrHyfpUVpUvRVjpUfwUTkJLfLFTegpm34Bmfaq8s70/n4BEeR+eAwxRCVC1VRJeamcJOeUWEl1ki8nKXwT/+Kmai76SmlR9RY5KS3KOyonVaskPUla5PxLqlWSFtVTslZiXjDG/QIiynFODGUclXHaQBZ5qZyElrQYt/ovibNirHycpEdpUfVWjJUewUflJLTIFzehp2z6BWTaq8o70/v7BUSQ++ExxBCVCFVTJeWlcpKcU2Il1Um+nKTwTfyLm6q56CulRdVb5KS0KO+onFStkvQkaZHzL6lWSVpUT8laiXnBGKsvIEqQgHNrDDG8VJ2EllvrpPJKq5XQo3wjtKg63fpwkHxELOGdW32j8irjj52qGIteUDFEveVLtspLxFFshJY0xorNX11AlD3WxxFFV0NUaFlP7Owb0mol9CjfCC3SHSovoSmNjchJLXlpbJRvVF5Cj9KS5Ju0F8CyUQQ+jiN6QapM6ivFpguIdMjiWKLoysRCy2Jcx4dPq5XQo3wjtEiDqLyEpjQ2IqcuIJ9TVDUXPlZaknzTBWSP/1TNRRzRC0LH7xhJfaXYdAGRDlkcSxRdmVhoWYzr+PBptRJ6lG+EFmkQlZfQlMZG5NQFZM8LoPBxmv9ETl1A9vhPzQoRR/lGaEnzn2LTBUS5Y0McUXT1cBBaNiA7+oq0Wgk9yjdCizSHyktoSmMjcuoCsucFUPg4zX8ip7QXwKSeKhtVjT09LtSqnuoCIqqxKYYouno4CC2bsB17TVqthB7lG6FFGkPlJTSlsRE5dQHZ83IifJzmP5FTX7L3+E/NChFH+UZoSfOfYtMFRLljQxxRdPVwEFo2IDv6irRaCT3KN0KLNIfKS2hKYyNy6gKy5wVQ+DjNfyKntBfApJ4qG1WNPT0u1Kqe6gIiqrEphii6ejgILZuwHXtNWq2EHuUboUUaQ+UlNKWxETl1AdnzciJ8nOY/kVNfsvf4T80KEUf5RmhJ859i0wVEuWNDHFF09XAQWjYgO/qKtFoJPco3Qos0h8pLaEpjI3LqArLnBVD4OM1/Iqe0F8CkniobVY09PS7Uqp7qAiKqsSmGKLp6OAgtm7Ade01arYQe5RuhRRpD5SU0pbEROXUB2fNyInyc5j+RU1+y9/hPzQoRR/lGaEnzn2LTBUS5Y0McUXT1cBBaNiA7+oq0Wgk9yjdCizSHyktoSmMjcuoCsucFUPg4zX8ip7QXwKSeKhtVjTvY+UcAABYBSURBVD09LtSqnuoCIqqxKYYouno4CC2bsB17TVqthB7lG6FFGkPlJTSlsRE5dQHZ83IifJzmP5FTX7L3+E/NChFH+UZoSfOfYtMFRLljQxxRdPVwEFo2IDv6irRaCT3KN0KLNIfKS2hKYyNy6gKy5wVQ+DjNfyKntBfApJ4qG1WNPT0u1Kqe6gIiqrEphii6ejgILZuwHXtNWq2EHuUboUUaQ+UlNKWxETl1AdnzciJ8nOY/kVNfsvf4T80KEUf5RmhJ859i0wVEuWNDHFF09XAQWjYgO/qKtFoJPco3Qos0h8pLaEpjI3LqArLnBVD4OM1/Iqe0F8CkniobVY09PS7Uqp7qAiKqsSmGKLp6OAgtm7Ade01arYQe5RuhRRpD5SU0pbEROXUB2fNyInyc5j+RU1+y9/hPzQoRR/lGaEnzn2LTBUS5Y0McUXT1cBBaNiA7+oq0Wgk9yjdCizSHyktoSmMjcuoCsucFUPg4zX8ip7QXwKSeKhtVjT09LtSqnuoCIqqxKYYouno4CC2bsB17TVqthB7lG6FFGkPlJTSlsRE5dQHZ83IifJzmP5FTX7L3+E/NChFH+UZoSfOfYhO3gKjEVNFFHDWQBZskLWlNpV5yhGfKRlFsnBL4H4G0+adqk5RXkhbFt3FKYEpA9cP0/r+fE++Q8t2kC4io6h9iKAMK8yRpkUZWZRSMlRZVK6UniY3KqXF+FgHVU2m9kJRXkpaf5e5mm0hA9YPITc0tlVMXEFHVLiBjisrIYwHvDqoGFXrKRlBsjBLoF5CvekDMPzW3hJav5t3flcAqAqofhD7VUyqnLiCiql1AxhSVkccCuoB8GZ0aXl++sD8sAUxAzZu0XkjKK0kLtk/DlcBjAqofHl/8LwfU3FI5dQERVe0CMqaojDwW0AXky+jU8Pryhf1hCWACat6k9UJSXklasH0argQeE1D98PjiLiDPkaUN9ucZ/POEMqBgk6TljZTSI+r0FkMwVlrKRpFsnBL4fwKqp5LmRFpetzJuD5XAhIDqh8nd78+ouaVy6hcQUdU/xGDF+uutXN/7J0mLfHB+j8r/TqsGFXpUrYSWtOVM5dQ4P4uA6qmkOSHnqMjrVsY/q1OarSKg+kHoEf1N583bH4VEYgqyAiRyUjGS2CRpkUZWtUryn6rVjWxUTo3zswionkqaE3KOirxuZfyzOqXZKgKqH4Qe0d903nQBEWX9PIYyoDBPkhZpZFVFwVhpUbVSepLYqJwa52cRUD2V1gtJeSVp+VnubraJBFQ/iNzU3FI59V/BElX9QwxWrP4rWMurpRpUCFW+EVreYiSxUTk1zs8ioHoqrReS8krS8rPc3WwTCah+ELmpuaVy6gIiqtoFZExRGXks4N1B1aBCT9kIio1RAv8joHoqaU68ZZeUV5KWer8EXk1A9YPIQ80tlVMXEFHVLiBjisrIYwFdQL6MTg2vL1/YH5YAJqDmTVovJOWVpAXbp+FK4DEB1Q+PL/6XA2puqZy6gIiqdgEZU1RGHgvoAvJldGp4ffnC/rAEMAE1b9J6ISmvJC3YPg1XAo8JqH54fHEXkOfI0gb78wz+eUIZULBJ0vJGSukRdXqLIRgrLWWjSDZOCfw/AdVTSXMiLa9bGbeHSmBCQPXD5O73Z9TcUjn1C4io6h9isGL1v4S+vFqqQYVQ5RuhJW05Uzk1zs8ioHoqaU50AflZHm62ZxFQM0dkreaWyqkLiKhqF5AxRWXksYB3B1WDCj1lIyg2Rgn8j4DqqaQ50QWkDi+BXAJq5ogM1dxSOXUBEVXtAjKmqIw8FtAF5Mvo1PD68oX9YQlgAmrepPVCUl5JWrB9Gq4EHhNQ/fD44n85oOaWyqkLiKhqF5AxRWXksYAuIF9Gp4bXly/sD0sAE1DzJq0XkvJK0oLt03Al8JiA6ofHF3cBeY4sbbA/z+CfJ5QBBRulRXCRMQSbNz2Cj9Ii+aTEEnzfclGM0/SIOqmchJbEWom80vwncpK1EnqUj1WtbsxJMRZs0mIo39zIWLHpF5ANrlcGFEVXWjZge3SFYNMF5BHy0Y+V/5LqfeuL26jAB/zVTeSV5j+R060+VrUSjG+df4JNWgzlG1XzJD6KTReQDVVVBhRFV1o2YHt0hWDTBeQR8tGPlf+S6n3ri9uowF1AHmFT/fDo0k9+rPpK6FFsmtPH1VCMRb3TYijf3MhYsekCssH1yoCi6ErLBmyPrhBsuoA8Qj76sfJfUr27gHxuhbRajYz77tCNOd3qY1Ur4Ztb559gkxZD+UbVPImPYtMFZENVlQFF0ZWWDdgeXSHYdAF5hHz0Y+W/pHrf+uI2KnC/gDzCpvrh0aX9AqJwPY6j6p02/x6DOOBAGX9cJMWmC8iGRkgaOkrLBmyPrlANIfgoLY8AHPJjwVe+8KfpEWVUOQktibUSeakev7VWgrFio2p1Y06KsWCTFkP55kbGik0XkA2uVwYURVdaNmB7dIVg0y8gj5CPfqz8l1Rv+ZI9gvrukGIstEg2SXml+S+tVkKPqreq1Y05KcaCTVoM5ZsbGSs2XUA2uF4ZUBRdadmA7dEVgk0XkEfIRz9W/kuqt3zJHkHtAiKwPYqR5r9H4j/5scpL6EmbFTfmpBgLNmkxVC/cyFix6QKywfXKgKLoSssGbI+uEGy6gDxCPvqx8l9SvbuAfG6FtFqNjPvu0I053epjVSvhm1vnn2CTFkP5RtU8iY9i0wVkQ1WVAUXRlZYN2B5dIdh0AXmEfPRj5b+ket/64jYq8L8cSquVyOvGnG71saqV8M2t80+wSYuhfKNqnsRHsekCsqGqyoCi6ErLBmyPrhBsuoA8Qj76sfJfUr1vfXEbFbgLyCNsqh8eXfrJj1VfCT2KTXP6uBqKsah3WgzlmxsZKzZdQDa4XhlQFF1p2YDt0RWCTReQR8hHP1b+S6p3F5DPrZBWq5Fx3x26MadbfaxqJXxz6/wTbNJiKN+omifxUWy6gGyoqjKgKLrSsgHboysEmy4gj5CPfqz8l1TvW1/cRgXuF5BH2FQ/PLq0X0AUrsdxVL3T5t9jEAccKOOPi6TYdAHZ0AhJQ0dp2YDt0RWqIQQfpeURgEN+LPjKF/40PaKMKiehJbFWIi/V47fWSjBWbFStbsxJMRZs0mIo39zIWLHpArLB9cqAouhKywZsj64QbPoF5BHy0Y+V/5LqLV+yR1DfHVKMhRbJJimvNP+l1UroUfVWtboxJ8VYsEmLoXxzI2PFpgvIBtcrA4qiKy0bsD26QrDpAvII+ejHyn9J9ZYv2SOoXUAEtkcx0vz3SPwnP1Z5CT1ps+LGnBRjwSYthuqFGxkrNl1ANrheGVAUXWnZgO3RFYJNF5BHyEc/Vv5LqncXkM+tkFarkXHfHboxp1t9rGolfHPr/BNs0mIo36iaJ/FRbLqAbKiqMqAoutKyAdujKwSbLiCPkI9+rPyXVO9bX9xGBf6XQ2m1EnndmNOtPla1Er65df4JNmkxlG9UzZP4KDZdQDZUVRlQFF1pUdhETmpxUDmpOGlslB7F58Y4af0pGCvfCDZKi+CSGKOM11ZF8F2r8LXRRX8qxkLLa2n+8/Y0Nl1ANjgkqehKi8KmmjwtL8EnjY3SI9jcGqM+/riygk09/HnnlPHaySL4rlX42uiiPxVjoeW1NLuAPObfon+MTLBRzfm4sB8cEDn1C8j6l4q3G1StlHdujJPWn4Kx8o1go7QILokxynhtVQTftQpfG130p2IstLyWZheQx/xb9C4gj03z69cvNXQmd686o3pBsVF6VvG6Ia6qVRIL5RvBRmlJ4iu1lLGkue4FcK3K10UX/Sk8fOsf3NLY9F/B2tBrSUVXWhQ2MXD6BaRfQJQfXx0nrT8Fj6QeV1oEl8QYwn9l/HFlBd9E3yhNwjuKsdCiuKg4aWy6gKjKfhInqehKi8KmmjwtL8EnjY3SI9jcGqM+XvvyVg+v/2NFGa/18K2zT311UDP0Rh+nsekCsqGbk4qutChsqsnT8hJ80tgoPYLNrTHq47Uvb/VwF5BXzo4b+1vyFP2pGAstko2IlcamC4io6h9iJBVdaVHYVJOn5SX4pLFRegSbW2PUx11AXult4b/OibUefqU/Vt8tvCM8rL7GrOb1NH4amy4gTys4+H1S0ZWWAYZ/PSIGzlvgtLwEnzQ2So9gc2uM+njty1s93C8gr5wdN/a35Cn6UzEWWiQbESuNTRcQUdV+ARlTVE2uGmucyIKDaWyUngWorglZH3cBeaWZhf86J9Z6+JX+WH238I7wcL+AfF5pUaf/Mn7747EwVYu+fuiIoqs6Cc/IJk/LS/AR9ZZfh5QewebWGPXx2jlaD/cLyCtnx439LXmK/lSMhRbJRsRKY9MFRFS1X0DGFFWTq8YaJ7LgYBobpWcBqmtC1sddQF5pZuG/zom1Hn6lP1bfLbwjPCz/OLqa2ZP4aWy6gDyp3vC3SUVXWoYo/nFMDBz5V36Vl4iTxkbpEWxujZHWn4Kz8o1go7QILokxynhtVQTftQpfG130p2IstLyW5j9vT2PTBWSDQ5KKrrQobKrJ0/ISfNLYKD2Cza0x6uO1fz2uhz/vHOG/Ml7r4Vtnn/rqIDystKTVKo1NF5ANDkkqutKisKmHVVpegk8aG6VHsLk1Rn289uWtHu4C8srZcWN/S56iPxVjoUWyEbHS2HQBEVX9Q4ykoistCptq8rS8BJ80NkqPYHNrjPq4C8grvS381zmx1sOv9Mfqu4V3hIf7BeTzSos6/Zdx/1ewVreU+/+oEEVXzamoiZzetKTlJfiksVF6BJtbY9THa1/e6uF+AXnl7LixvyVP0Z+KsdAi2YhYaWziFhAB+dYYoiHSDKhqlZSX0qLYCN+oJS9JS//KpRy2569laX21h97Xbknrq6+p3vOrJDZKiyKnekrlpfQoPo2zlkAXkLV8aXTR5KrBhRYJJykvpUXxUbUSeSVp6QKiHNYFZA/Jj29J66tX8/j7/UlslBbFV8x0OUeVHsWncdYS6AKyli+NLoaXanChRcJJyktpUXxUrUReSVrkg1PVSsQRdRI6fsdIq7nMLSVWGZ+xnKk6Kd+pWaHyUnoUn8ZZS6ALyFq+NLpoctXgQouEk5SX0qL4qFqJvJK0dAFRDusXkD0kz3jJfjWL9/cnzRylRTEWM13OUaVH8WmctQS6gKzlS6OL4aUaXGiRcJLyUloUH1UrkVeSFvngVLUScUSdhI5+AZEUu+RNaSbNHKVlyuL9OTUrVF5Kj+LTOGsJdAFZy5dGF02uGlxokXCS8lJaFB9VK5FXkpYuIMphfTneQ/LjW9L66tU8/n5/EhulRfEVM13OUaVH8WmctQS6gKzlS6OL4aUaXGiRcJLyUloUH1UrkVeSFvngVLUScUSdhI7fMdJqLnNLiVXGZyxnqk7Kd2pWqLyUHsWncdYS6AKyli+NLppcNbjQIuEk5aW0KD6qViKvJC1dQJTD+gVkD8kzXrJfzeL9/UkzR2lRjMVMl3NU6VF8GmctgS4ga/nS6GJ4qQYXWiScpLyUFsVH1UrklaRFPjhVrUQcUSeho19AJMUueVOaSTNHaZmyeH9OzQqVl9Kj+DTOWgJdQNbypdFFk6sGF1oknKS8lBbFR9VK5JWkpQuIclhfjveQ/PiWtL56NY+/35/ERmlRfMVMl3NU6VF8GmctgS4ga/nS6GJ4qQYXWiScpLyUFsVH1UrklaRFPjhVrUQcUSeh43eMtJrL3FJilfEZy5mqk/KdmhUqL6VH8WmctQS6gKzlS6OLJlcNLrRIOEl5KS2Kj6qVyCtJSxcQ5bB+AdlD8oyX7FezeH9/0sxRWhRjMdPlHFV6FJ/GWUugC8havjS6GF6qwYUWCScpL6VF8VG1EnklaZEPTlUrEUfUSejoFxBJsUvelGbSzFFapizen1OzQuWl9Cg+jbOWQBeQtXxpdNHkqsGFFgknKS+lRfFRtRJ5JWnpAqIc1pfjPSQ/viWtr17N4+/3J7FRWhRfMdPlHFV6FJ/GWUugC8havjS6GF6qwYUWCScpL6VF8VG1EnklaZEPTlUrEUfUSej4HSOt5jK3lFhlfMZypuqkfKdmhcpL6VF8GmctgS4ga/nS6KLJVYMLLRJOUl5Ki+KjaiXyStLSBUQ5rF9A9pA84yX71Sze3580c5QWxVjMdDlHlR7Fp3HWEugCspYvjS6Gl2pwoUXCScpLaVF8VK1EXkla5INT1UrEEXUSOvoFRFLskjelmTRzlJYpi/fn1KxQeSk9ik/jrCXQBWQtXxpdNLlqcKFFwknKS2lRfFStRF5JWrqAKIf15XgPyY9vSeurV/P4+/1JbJQWxVfMdDlHlR7Fp3HWEmALyFqZja4IqAZXg/RGPbeyER5Mq7fI6S3GrXkpPrfFSat3mh5R7+a0fuEUdZIxRM3V81fmlRJL8JULZxeQFGds0pFmwBv1qAGYxkZY9MacuoAIZ5wVI83HaXpENZtTF5CJj9Tzd3J3+pm0nuoCku4YrC/NgDfqUQMwjY2w4o05dQERzjgrRpqP0/SIajanLiATH6nn7+Tu9DNpPdUFJN0xWF+aAW/UowZgGhthxRtz6gIinHFWjDQfp+kR1WxOXUAmPlLP38nd6WfSeqoLSLpjsL40A96oRw3ANDbCijfm1AVEOOOsGGk+TtMjqtmcuoBMfKSev5O708+k9VQXkHTHYH1pBrxRjxqAaWyEFW/MqQuIcMZZMdJ8nKZHVLM5dQGZ+Eg9fyd3p59J66kuIOmOwfrSDHijHjUA09gIK96YUxcQ4YyzYqT5OE2PqGZz6gIy8ZF6/k7uTj+T1lNdQNIdg/WlGfBGPWoAprERVrwxpy4gwhlnxUjzcZoeUc3m1AVk4iP1/J3cnX4mrae6gKQ7ButLM+CNetQATGMjrHhjTl1AhDPOipHm4zQ9oprNqQvIxEfq+Tu5O/1MWk91AUl3DNaXZsAb9agBmMZGWPHGnLqACGecFSPNx2l6RDWbUxeQiY/U83dyd/qZtJ7qApLuGKwvzYA36lEDMI2NsOKNOXUBEc44K0aaj9P0iGo2py4gEx+p5+/k7vQzaT3VBSTdMVhfmgFv1KMGYBobYcUbc+oCIpxxVow0H6fpEdVsTl1AJj5Sz9/J3eln0nqqC0i6Y7C+NAPeqEcNwDQ2woo35tQFRDjjrBhpPk7TI6rZnLqATHyknr+Tu9PPpPVUF5B0x2B9aQa8UY8agGlshBVvzKkLiHDGWTHSfJymR1SzOXUBmfhIPX8nd6efSeupLiDpjsH60gx4ox41ANPYCCvemFMXEOGMs2Kk+ThNj6hmc+oCMvGRev5O7k4/k9ZTXUDSHYP1pRnwRj1qAKaxEVa8MacuIMIZZ8VI83GaHlHN5tQFZOIj9fyd3J1+Jq2nuoCkOwbrSzPgjXrUAExjI6x4Y05dQIQzzoqR5uM0PaKazakLyMRH6vk7uTv9TFpPdQFJdwzWl2bAG/WoAZjGRljxxpy6gAhnnBUjzcdpekQ1m1MXkImP1PN3cnf6mbSe+j9xXVR4g7XQB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4866235"/>
            <a:ext cx="1499894" cy="149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80728"/>
            <a:ext cx="784887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SQA Update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Scottish Government announced on the 18</a:t>
            </a:r>
            <a:r>
              <a:rPr lang="en-GB" baseline="30000" dirty="0" smtClean="0"/>
              <a:t>th</a:t>
            </a:r>
            <a:r>
              <a:rPr lang="en-GB" dirty="0" smtClean="0"/>
              <a:t> August 2021 that SQA Exams will take place – if safe to do so – in the Spring of 2022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examination timetable was published September 2021 and the exam diet will run from Tues 26</a:t>
            </a:r>
            <a:r>
              <a:rPr lang="en-GB" baseline="30000" dirty="0" smtClean="0"/>
              <a:t>th</a:t>
            </a:r>
            <a:r>
              <a:rPr lang="en-GB" dirty="0" smtClean="0"/>
              <a:t> April 2022 until Wed 1</a:t>
            </a:r>
            <a:r>
              <a:rPr lang="en-GB" baseline="30000" dirty="0" smtClean="0"/>
              <a:t>st</a:t>
            </a:r>
            <a:r>
              <a:rPr lang="en-GB" dirty="0" smtClean="0"/>
              <a:t> June 2022.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latest advice detailed 2 scenarios:</a:t>
            </a:r>
          </a:p>
          <a:p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If there is an increased level of disruption then exams will still run but with modifications to the content of the exam paper.</a:t>
            </a:r>
          </a:p>
          <a:p>
            <a:endParaRPr lang="en-GB" dirty="0" smtClean="0"/>
          </a:p>
          <a:p>
            <a:r>
              <a:rPr lang="en-GB" dirty="0" smtClean="0"/>
              <a:t>2.  If public health advice leads to the cancellation of exams then teachers will determine provisional results.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Under this approach SQA have made it clear that there is no requirement for schools to run additional assessments to gather evidence that will inform provisional results.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3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22" y="1988840"/>
            <a:ext cx="7239000" cy="4322880"/>
          </a:xfrm>
        </p:spPr>
        <p:txBody>
          <a:bodyPr/>
          <a:lstStyle/>
          <a:p>
            <a:r>
              <a:rPr lang="en-GB" dirty="0"/>
              <a:t>Thorough revision and consolidation of course content/exam style questions and past papers.</a:t>
            </a:r>
          </a:p>
          <a:p>
            <a:r>
              <a:rPr lang="en-GB" dirty="0"/>
              <a:t>Sessions commence - week beginning 25</a:t>
            </a:r>
            <a:r>
              <a:rPr lang="en-GB" baseline="30000" dirty="0"/>
              <a:t>th</a:t>
            </a:r>
            <a:r>
              <a:rPr lang="en-GB" dirty="0"/>
              <a:t> October and run until the end of January.</a:t>
            </a:r>
          </a:p>
          <a:p>
            <a:r>
              <a:rPr lang="en-GB" dirty="0"/>
              <a:t>Sessions run for one hour at the end of the school day.</a:t>
            </a:r>
          </a:p>
          <a:p>
            <a:r>
              <a:rPr lang="en-GB" dirty="0"/>
              <a:t>Students have been issued with a calendar showing the sessions available and will sign up using Forms.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706A4C0-2B97-40B3-8ABC-549CB8479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031091"/>
            <a:ext cx="1286959" cy="8545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1196752"/>
            <a:ext cx="3986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Supported Study S4-S6</a:t>
            </a:r>
            <a:endParaRPr lang="en-GB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7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1CBCBE-592C-4942-AB7F-3F05F7BB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2" y="1052736"/>
            <a:ext cx="4951905" cy="25879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F52BD5-73AD-438E-9165-BE0FC8315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426944"/>
            <a:ext cx="7886700" cy="3263504"/>
          </a:xfrm>
        </p:spPr>
        <p:txBody>
          <a:bodyPr>
            <a:normAutofit fontScale="92500" lnSpcReduction="10000"/>
          </a:bodyPr>
          <a:lstStyle/>
          <a:p>
            <a:endParaRPr lang="en-GB" sz="2100" dirty="0"/>
          </a:p>
          <a:p>
            <a:endParaRPr lang="en-GB" dirty="0"/>
          </a:p>
          <a:p>
            <a:endParaRPr lang="en-GB" sz="2100" dirty="0"/>
          </a:p>
          <a:p>
            <a:endParaRPr lang="en-GB" dirty="0"/>
          </a:p>
          <a:p>
            <a:endParaRPr lang="en-GB" sz="2100" dirty="0"/>
          </a:p>
          <a:p>
            <a:endParaRPr lang="en-GB" dirty="0"/>
          </a:p>
          <a:p>
            <a:r>
              <a:rPr lang="en-GB" sz="2100" dirty="0"/>
              <a:t>Students should return their Form by Thursday 7</a:t>
            </a:r>
            <a:r>
              <a:rPr lang="en-GB" sz="2100" baseline="30000" dirty="0"/>
              <a:t>th</a:t>
            </a:r>
            <a:r>
              <a:rPr lang="en-GB" sz="2100" dirty="0"/>
              <a:t> October.</a:t>
            </a:r>
          </a:p>
          <a:p>
            <a:r>
              <a:rPr lang="en-GB" sz="2100" dirty="0"/>
              <a:t>Timetables showing sessions chosen will be issued after the October break (a copy will be emailed home to you).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1777B5-8AF3-47FE-8651-4999866D7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393828"/>
            <a:ext cx="1141443" cy="1141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9A4447-82D0-4E06-9A62-6077A3746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981" y="3212976"/>
            <a:ext cx="3195239" cy="21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9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1D44CA9-C8F3-4288-A5AA-AF437E2E7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67944" y="1890543"/>
            <a:ext cx="3520440" cy="457200"/>
          </a:xfrm>
        </p:spPr>
        <p:txBody>
          <a:bodyPr/>
          <a:lstStyle/>
          <a:p>
            <a:r>
              <a:rPr lang="en-GB" dirty="0"/>
              <a:t>Who Can Help?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3D92D64-A92B-4B4B-BE32-E68A6888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723" y="1890543"/>
            <a:ext cx="3520440" cy="457200"/>
          </a:xfrm>
        </p:spPr>
        <p:txBody>
          <a:bodyPr/>
          <a:lstStyle/>
          <a:p>
            <a:r>
              <a:rPr lang="en-GB" dirty="0"/>
              <a:t>Student Worries……..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AB9886D-F747-4653-A8BA-A95A326C6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412" y="2618568"/>
            <a:ext cx="3520440" cy="347776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Volume of homework</a:t>
            </a:r>
          </a:p>
          <a:p>
            <a:r>
              <a:rPr lang="en-GB" dirty="0"/>
              <a:t>Intensity/pace of coursework</a:t>
            </a:r>
          </a:p>
          <a:p>
            <a:r>
              <a:rPr lang="en-GB" dirty="0"/>
              <a:t>Balancing workload with social life/family/work</a:t>
            </a:r>
          </a:p>
          <a:p>
            <a:r>
              <a:rPr lang="en-GB" dirty="0"/>
              <a:t>Double periods</a:t>
            </a:r>
          </a:p>
          <a:p>
            <a:r>
              <a:rPr lang="en-GB" dirty="0"/>
              <a:t>Pressure of assessments</a:t>
            </a:r>
          </a:p>
          <a:p>
            <a:r>
              <a:rPr lang="en-GB" dirty="0"/>
              <a:t>Getting the results required</a:t>
            </a:r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0829BD6-8FF6-44EF-BB13-B263B46A7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83968" y="2582590"/>
            <a:ext cx="3520440" cy="34777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Guidance Teacher</a:t>
            </a:r>
          </a:p>
          <a:p>
            <a:pPr>
              <a:lnSpc>
                <a:spcPct val="110000"/>
              </a:lnSpc>
            </a:pPr>
            <a:r>
              <a:rPr lang="en-GB" dirty="0"/>
              <a:t>Year Head</a:t>
            </a:r>
          </a:p>
          <a:p>
            <a:pPr>
              <a:lnSpc>
                <a:spcPct val="110000"/>
              </a:lnSpc>
            </a:pPr>
            <a:r>
              <a:rPr lang="en-GB" dirty="0"/>
              <a:t>PT Supporting Student Achievement</a:t>
            </a:r>
          </a:p>
          <a:p>
            <a:pPr>
              <a:lnSpc>
                <a:spcPct val="110000"/>
              </a:lnSpc>
            </a:pPr>
            <a:r>
              <a:rPr lang="en-GB" dirty="0"/>
              <a:t>Class Teacher</a:t>
            </a:r>
          </a:p>
          <a:p>
            <a:pPr>
              <a:lnSpc>
                <a:spcPct val="110000"/>
              </a:lnSpc>
            </a:pPr>
            <a:r>
              <a:rPr lang="en-GB" dirty="0"/>
              <a:t>Principal Teacher of Subject</a:t>
            </a:r>
          </a:p>
          <a:p>
            <a:pPr>
              <a:lnSpc>
                <a:spcPct val="110000"/>
              </a:lnSpc>
            </a:pPr>
            <a:r>
              <a:rPr lang="en-GB" dirty="0"/>
              <a:t>Parents/Carers</a:t>
            </a:r>
          </a:p>
          <a:p>
            <a:pPr>
              <a:lnSpc>
                <a:spcPct val="110000"/>
              </a:lnSpc>
            </a:pPr>
            <a:r>
              <a:rPr lang="en-GB" dirty="0"/>
              <a:t>Friends</a:t>
            </a:r>
          </a:p>
          <a:p>
            <a:pPr>
              <a:lnSpc>
                <a:spcPct val="110000"/>
              </a:lnSpc>
            </a:pPr>
            <a:r>
              <a:rPr lang="en-GB" dirty="0"/>
              <a:t>Mentor</a:t>
            </a:r>
          </a:p>
          <a:p>
            <a:pPr marL="0" indent="0">
              <a:buNone/>
            </a:pPr>
            <a:endParaRPr lang="en-GB" dirty="0">
              <a:latin typeface="Calibri body"/>
            </a:endParaRPr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51520" y="1196752"/>
            <a:ext cx="1869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Mentoring</a:t>
            </a:r>
            <a:endParaRPr lang="en-GB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0834D1-2834-4268-AF4F-3985DA052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cs typeface="Arial" panose="020B0604020202020204" pitchFamily="34" charset="0"/>
              </a:rPr>
              <a:t>Meet with the student on a regular basis usually at lunchtime or break.</a:t>
            </a:r>
          </a:p>
          <a:p>
            <a:r>
              <a:rPr lang="en-GB" dirty="0">
                <a:cs typeface="Arial" panose="020B0604020202020204" pitchFamily="34" charset="0"/>
              </a:rPr>
              <a:t>Informal</a:t>
            </a:r>
          </a:p>
          <a:p>
            <a:r>
              <a:rPr lang="en-GB" dirty="0">
                <a:cs typeface="Arial" panose="020B0604020202020204" pitchFamily="34" charset="0"/>
              </a:rPr>
              <a:t>Help with target setting</a:t>
            </a:r>
          </a:p>
          <a:p>
            <a:r>
              <a:rPr lang="en-GB" dirty="0">
                <a:cs typeface="Arial" panose="020B0604020202020204" pitchFamily="34" charset="0"/>
              </a:rPr>
              <a:t>Study tips/how to study effectively</a:t>
            </a:r>
          </a:p>
          <a:p>
            <a:r>
              <a:rPr lang="en-GB" dirty="0">
                <a:cs typeface="Arial" panose="020B0604020202020204" pitchFamily="34" charset="0"/>
              </a:rPr>
              <a:t>Help plan study timetable</a:t>
            </a:r>
          </a:p>
          <a:p>
            <a:r>
              <a:rPr lang="en-GB" dirty="0">
                <a:cs typeface="Arial" panose="020B0604020202020204" pitchFamily="34" charset="0"/>
              </a:rPr>
              <a:t>Discuss how to balance time</a:t>
            </a:r>
          </a:p>
          <a:p>
            <a:r>
              <a:rPr lang="en-GB" dirty="0">
                <a:cs typeface="Arial" panose="020B0604020202020204" pitchFamily="34" charset="0"/>
              </a:rPr>
              <a:t>Advice on dealing with the pressures of school</a:t>
            </a:r>
          </a:p>
          <a:p>
            <a:r>
              <a:rPr lang="en-GB" dirty="0">
                <a:cs typeface="Arial" panose="020B0604020202020204" pitchFamily="34" charset="0"/>
              </a:rPr>
              <a:t>An extra helping hand and listening ear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4718DE-F9BE-4DDF-89D8-25660978C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060665"/>
            <a:ext cx="1592006" cy="9377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340768"/>
            <a:ext cx="2686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A Mentor can…</a:t>
            </a:r>
            <a:endParaRPr lang="en-GB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0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EDACF5-7A9A-4769-BF67-F1F5890A2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Initially target our mentoring programme after reviewing our latest tracking and monitoring data.</a:t>
            </a:r>
          </a:p>
          <a:p>
            <a:r>
              <a:rPr lang="en-GB" dirty="0"/>
              <a:t>Opening up later to all students who feel they would benefit from having a mentor to help.</a:t>
            </a:r>
          </a:p>
          <a:p>
            <a:r>
              <a:rPr lang="en-GB" dirty="0"/>
              <a:t>Students self-refer.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268760"/>
            <a:ext cx="355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7030A0"/>
                </a:solidFill>
              </a:rPr>
              <a:t>Targeted Mentoring </a:t>
            </a:r>
            <a:endParaRPr lang="en-GB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17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740" y="1412776"/>
            <a:ext cx="3888432" cy="1492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3140968"/>
            <a:ext cx="41044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We will be using </a:t>
            </a:r>
            <a:r>
              <a:rPr lang="en-GB" sz="4000" b="1" dirty="0" smtClean="0">
                <a:solidFill>
                  <a:srgbClr val="7030A0"/>
                </a:solidFill>
              </a:rPr>
              <a:t>menti.com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If possible, please access menti.com on your phone or another tab.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91619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1">
      <a:dk1>
        <a:sysClr val="windowText" lastClr="000000"/>
      </a:dk1>
      <a:lt1>
        <a:sysClr val="window" lastClr="FFFFFF"/>
      </a:lt1>
      <a:dk2>
        <a:srgbClr val="874296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874296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3608</TotalTime>
  <Words>679</Words>
  <Application>Microsoft Office PowerPoint</Application>
  <PresentationFormat>On-screen Show (4:3)</PresentationFormat>
  <Paragraphs>171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body</vt:lpstr>
      <vt:lpstr>Trebuchet MS</vt:lpstr>
      <vt:lpstr>Wingdings</vt:lpstr>
      <vt:lpstr>Wingdings 2</vt:lpstr>
      <vt:lpstr>Opulent</vt:lpstr>
      <vt:lpstr>SENIOR PHASE STUDY SKILLS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Gibson</dc:creator>
  <cp:lastModifiedBy>Rhona Turner</cp:lastModifiedBy>
  <cp:revision>229</cp:revision>
  <cp:lastPrinted>2021-08-10T08:15:20Z</cp:lastPrinted>
  <dcterms:created xsi:type="dcterms:W3CDTF">2019-06-07T07:16:37Z</dcterms:created>
  <dcterms:modified xsi:type="dcterms:W3CDTF">2021-10-21T10:08:15Z</dcterms:modified>
</cp:coreProperties>
</file>