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316" r:id="rId9"/>
    <p:sldId id="317" r:id="rId10"/>
    <p:sldId id="269" r:id="rId11"/>
    <p:sldId id="270" r:id="rId12"/>
    <p:sldId id="271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272" r:id="rId21"/>
    <p:sldId id="273" r:id="rId22"/>
    <p:sldId id="292" r:id="rId23"/>
    <p:sldId id="276" r:id="rId24"/>
    <p:sldId id="275" r:id="rId25"/>
    <p:sldId id="328" r:id="rId26"/>
    <p:sldId id="278" r:id="rId27"/>
    <p:sldId id="279" r:id="rId28"/>
    <p:sldId id="280" r:id="rId29"/>
    <p:sldId id="282" r:id="rId30"/>
    <p:sldId id="283" r:id="rId31"/>
    <p:sldId id="284" r:id="rId32"/>
    <p:sldId id="318" r:id="rId33"/>
    <p:sldId id="319" r:id="rId34"/>
    <p:sldId id="320" r:id="rId35"/>
    <p:sldId id="285" r:id="rId36"/>
    <p:sldId id="286" r:id="rId37"/>
    <p:sldId id="293" r:id="rId38"/>
    <p:sldId id="330" r:id="rId39"/>
    <p:sldId id="335" r:id="rId40"/>
    <p:sldId id="331" r:id="rId41"/>
    <p:sldId id="332" r:id="rId42"/>
    <p:sldId id="333" r:id="rId43"/>
    <p:sldId id="334" r:id="rId44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A56F4-6E48-4812-8AA5-77D2CC57BC1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30E5A-4FA1-428B-A8E9-A0284BE0C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8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FD3C-33E5-43F0-A9CF-A57BAABA6A5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33FC-6DB3-45FE-AC0A-A443A752F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97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FD3C-33E5-43F0-A9CF-A57BAABA6A5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33FC-6DB3-45FE-AC0A-A443A752F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5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FD3C-33E5-43F0-A9CF-A57BAABA6A5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33FC-6DB3-45FE-AC0A-A443A752F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51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FD3C-33E5-43F0-A9CF-A57BAABA6A5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33FC-6DB3-45FE-AC0A-A443A752F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5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FD3C-33E5-43F0-A9CF-A57BAABA6A5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33FC-6DB3-45FE-AC0A-A443A752F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32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FD3C-33E5-43F0-A9CF-A57BAABA6A5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33FC-6DB3-45FE-AC0A-A443A752F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59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FD3C-33E5-43F0-A9CF-A57BAABA6A5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33FC-6DB3-45FE-AC0A-A443A752F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4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FD3C-33E5-43F0-A9CF-A57BAABA6A5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33FC-6DB3-45FE-AC0A-A443A752F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1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FD3C-33E5-43F0-A9CF-A57BAABA6A5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33FC-6DB3-45FE-AC0A-A443A752F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8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FD3C-33E5-43F0-A9CF-A57BAABA6A5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33FC-6DB3-45FE-AC0A-A443A752F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3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FD3C-33E5-43F0-A9CF-A57BAABA6A5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33FC-6DB3-45FE-AC0A-A443A752F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0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FD3C-33E5-43F0-A9CF-A57BAABA6A5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933FC-6DB3-45FE-AC0A-A443A752F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imgres?imgurl=https://static1.squarespace.com/static/5575b396e4b017c5045ccbf6/58053e522e69cf7fbfb714b3/5a0dacda88199e50c8f8a79e/1510845661686/&amp;imgrefurl=https://www.avedonfoundation.org/&amp;docid=KRTo-s2Z2jXXQM&amp;tbnid=6xTmqbuJXNLr5M:&amp;vet=10ahUKEwiNuOCfxubXAhXHDcAKHUAEAo0QMwheKBQwFA..i&amp;w=640&amp;h=799&amp;safe=strict&amp;bih=637&amp;biw=1024&amp;q=richard%20avedon&amp;ved=0ahUKEwiNuOCfxubXAhXHDcAKHUAEAo0QMwheKBQwFA&amp;iact=mrc&amp;uact=8" TargetMode="External"/><Relationship Id="rId13" Type="http://schemas.openxmlformats.org/officeDocument/2006/relationships/image" Target="../media/image11.jpeg"/><Relationship Id="rId18" Type="http://schemas.openxmlformats.org/officeDocument/2006/relationships/hyperlink" Target="https://www.google.co.uk/imgres?imgurl=https://i.guim.co.uk/img/media/5d561b9edee66ce2742ec44e3ccca97f5ff03bc1/0_0_2405_3000/master/2405.jpg?w=300&amp;q=55&amp;auto=format&amp;usm=12&amp;fit=max&amp;s=4c8d38dc0939865b580e8cf632867c2f&amp;imgrefurl=https://www.theguardian.com/culture/gallery/2017/feb/25/richard-avedon-american-west-texas-in-pictures&amp;docid=ObnNJxJTUFO3nM&amp;tbnid=KWPFZxBeHADhWM:&amp;vet=10ahUKEwiNuOCfxubXAhXHDcAKHUAEAo0QMwhjKBkwGQ..i&amp;w=300&amp;h=374&amp;safe=strict&amp;bih=637&amp;biw=1024&amp;q=richard%20avedon&amp;ved=0ahUKEwiNuOCfxubXAhXHDcAKHUAEAo0QMwhjKBkwGQ&amp;iact=mrc&amp;uact=8" TargetMode="External"/><Relationship Id="rId26" Type="http://schemas.openxmlformats.org/officeDocument/2006/relationships/hyperlink" Target="https://www.google.co.uk/imgres?imgurl=https://static1.squarespace.com/static/5575b396e4b017c5045ccbf6/58053e522e69cf7fbfb714b3/5a131a2e8e62d642fa3e2e2a/1511201342596/&amp;imgrefurl=https://www.avedonfoundation.org/&amp;docid=KRTo-s2Z2jXXQM&amp;tbnid=F5Id1UEN0l2YFM:&amp;vet=10ahUKEwiNuOCfxubXAhXHDcAKHUAEAo0QMwhnKB0wHQ..i&amp;w=640&amp;h=520&amp;itg=1&amp;safe=strict&amp;bih=637&amp;biw=1024&amp;q=richard%20avedon&amp;ved=0ahUKEwiNuOCfxubXAhXHDcAKHUAEAo0QMwhnKB0wHQ&amp;iact=mrc&amp;uact=8" TargetMode="External"/><Relationship Id="rId3" Type="http://schemas.openxmlformats.org/officeDocument/2006/relationships/image" Target="../media/image6.jpeg"/><Relationship Id="rId21" Type="http://schemas.openxmlformats.org/officeDocument/2006/relationships/image" Target="../media/image15.jpeg"/><Relationship Id="rId7" Type="http://schemas.openxmlformats.org/officeDocument/2006/relationships/image" Target="../media/image8.jpeg"/><Relationship Id="rId12" Type="http://schemas.openxmlformats.org/officeDocument/2006/relationships/hyperlink" Target="https://www.google.co.uk/imgres?imgurl=http://totallyhistory.com/wp-content/uploads/2013/06/richard-avedon1.jpg&amp;imgrefurl=http://totallyhistory.com/richard-avedon/&amp;docid=LOFH7p3kA2b0jM&amp;tbnid=hmUjOrs2FccKrM:&amp;vet=10ahUKEwiNuOCfxubXAhXHDcAKHUAEAo0QMwhgKBYwFg..i&amp;w=753&amp;h=768&amp;safe=strict&amp;bih=637&amp;biw=1024&amp;q=richard%20avedon&amp;ved=0ahUKEwiNuOCfxubXAhXHDcAKHUAEAo0QMwhgKBYwFg&amp;iact=mrc&amp;uact=8" TargetMode="External"/><Relationship Id="rId17" Type="http://schemas.openxmlformats.org/officeDocument/2006/relationships/image" Target="../media/image13.jpeg"/><Relationship Id="rId25" Type="http://schemas.openxmlformats.org/officeDocument/2006/relationships/image" Target="../media/image17.jpeg"/><Relationship Id="rId2" Type="http://schemas.openxmlformats.org/officeDocument/2006/relationships/hyperlink" Target="https://www.google.co.uk/imgres?imgurl=https://d7hftxdivxxvm.cloudfront.net/?resize_to=fit&amp;width=350&amp;height=439&amp;quality=95&amp;src=https://d32dm0rphc51dk.cloudfront.net/6pWjHVOQOy7sd_vf4zYaPQ/large.jpg&amp;imgrefurl=https://www.artsy.net/artist/richard-avedon&amp;docid=ItaFVYHXJN4DiM&amp;tbnid=EG7wZjhFPfnktM:&amp;vet=10ahUKEwiNuOCfxubXAhXHDcAKHUAEAo0QMwhPKBEwEQ..i&amp;w=349&amp;h=439&amp;safe=strict&amp;bih=637&amp;biw=1024&amp;q=richard%20avedon&amp;ved=0ahUKEwiNuOCfxubXAhXHDcAKHUAEAo0QMwhPKBEwEQ&amp;iact=mrc&amp;uact=8" TargetMode="External"/><Relationship Id="rId16" Type="http://schemas.openxmlformats.org/officeDocument/2006/relationships/hyperlink" Target="https://www.google.co.uk/imgres?imgurl=https://i.pinimg.com/736x/66/70/fd/6670fde333d83f8626805873e4bad5b1--katharine-hepburn-richard-avedon.jpg&amp;imgrefurl=https://www.pinterest.com/explore/richard-avedon-portraits/&amp;docid=T3is7xaH7bEZoM&amp;tbnid=imtidRC50-YqQM:&amp;vet=10ahUKEwiNuOCfxubXAhXHDcAKHUAEAo0QMwhiKBgwGA..i&amp;w=500&amp;h=691&amp;safe=strict&amp;bih=637&amp;biw=1024&amp;q=richard%20avedon&amp;ved=0ahUKEwiNuOCfxubXAhXHDcAKHUAEAo0QMwhiKBgwGA&amp;iact=mrc&amp;uact=8" TargetMode="External"/><Relationship Id="rId20" Type="http://schemas.openxmlformats.org/officeDocument/2006/relationships/hyperlink" Target="https://www.google.co.uk/imgres?imgurl=http://thismagnificentlife.com/wp-content/uploads/2014/08/Marilyn-Monroe-and-Arthur-Miller-New-York-May-8-1957_Edition.jpg?x28607&amp;imgrefurl=http://thismagnificentlife.com/less-is-more-richard-avedon-people/&amp;docid=qC3RQ2mrhpGXVM&amp;tbnid=AFS83MsQWDIuqM:&amp;vet=10ahUKEwiNuOCfxubXAhXHDcAKHUAEAo0QMwhkKBowGg..i&amp;w=640&amp;h=640&amp;safe=strict&amp;bih=637&amp;biw=1024&amp;q=richard%20avedon&amp;ved=0ahUKEwiNuOCfxubXAhXHDcAKHUAEAo0QMwhkKBowGg&amp;iact=mrc&amp;uact=8" TargetMode="External"/><Relationship Id="rId29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imgres?imgurl=http://ndmagazine.net/wp-content/uploads/2013/08/richard_avedon18.jpg&amp;imgrefurl=http://ndmagazine.net/photographer/richard-avedon/&amp;docid=SxP13rrPa7huuM&amp;tbnid=0R_Hp0gD8CyvlM:&amp;vet=10ahUKEwiNuOCfxubXAhXHDcAKHUAEAo0QMwhRKBMwEw..i&amp;w=566&amp;h=562&amp;safe=strict&amp;bih=637&amp;biw=1024&amp;q=richard%20avedon&amp;ved=0ahUKEwiNuOCfxubXAhXHDcAKHUAEAo0QMwhRKBMwEw&amp;iact=mrc&amp;uact=8" TargetMode="External"/><Relationship Id="rId11" Type="http://schemas.openxmlformats.org/officeDocument/2006/relationships/image" Target="../media/image10.jpeg"/><Relationship Id="rId24" Type="http://schemas.openxmlformats.org/officeDocument/2006/relationships/hyperlink" Target="https://www.google.co.uk/imgres?imgurl=https://s3-us-west-2.amazonaws.com/sfmomamedia/media/t/uploads/images/tOzZW0J12TtF.jpg&amp;imgrefurl=https://www.sfmoma.org/exhibition/richard-avedon/&amp;docid=tj0HABPf0K5zTM&amp;tbnid=Sn33lECCjjxyVM:&amp;vet=10ahUKEwiNuOCfxubXAhXHDcAKHUAEAo0QMwhmKBwwHA..i&amp;w=186&amp;h=230&amp;safe=strict&amp;bih=637&amp;biw=1024&amp;q=richard%20avedon&amp;ved=0ahUKEwiNuOCfxubXAhXHDcAKHUAEAo0QMwhmKBwwHA&amp;iact=mrc&amp;uact=8" TargetMode="External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23" Type="http://schemas.openxmlformats.org/officeDocument/2006/relationships/image" Target="../media/image16.jpeg"/><Relationship Id="rId28" Type="http://schemas.openxmlformats.org/officeDocument/2006/relationships/hyperlink" Target="https://www.google.co.uk/imgres?imgurl=http://www.pacemacgill.com/gfx/images/ra/richard-avedon-119.jpg&amp;imgrefurl=http://www.pacemacgill.com/selected_works/artist_page.php?artist=Richard%20Avedon&amp;docid=88B5dlVoMCju9M&amp;tbnid=q-rTKEQvjSSwyM:&amp;vet=10ahUKEwiNuOCfxubXAhXHDcAKHUAEAo0QMwhoKB4wHg..i&amp;w=443&amp;h=450&amp;safe=strict&amp;bih=637&amp;biw=1024&amp;q=richard%20avedon&amp;ved=0ahUKEwiNuOCfxubXAhXHDcAKHUAEAo0QMwhoKB4wHg&amp;iact=mrc&amp;uact=8" TargetMode="External"/><Relationship Id="rId10" Type="http://schemas.openxmlformats.org/officeDocument/2006/relationships/hyperlink" Target="https://www.google.co.uk/imgres?imgurl=https://www.moma.org/wp/moma_learning/wp-content/uploads/2012/07/Richard-Avedon.-Mariyln-Monroe-407x395.jpg&amp;imgrefurl=https://www.moma.org/learn/moma_learning/richard-avedon-marilyn-monroe-actress-new-york-may-6-1957&amp;docid=Hxv-3i0aF3_aoM&amp;tbnid=TS9Q_ieX9w_MSM:&amp;vet=10ahUKEwiNuOCfxubXAhXHDcAKHUAEAo0QMwhfKBUwFQ..i&amp;w=407&amp;h=395&amp;safe=strict&amp;bih=637&amp;biw=1024&amp;q=richard%20avedon&amp;ved=0ahUKEwiNuOCfxubXAhXHDcAKHUAEAo0QMwhfKBUwFQ&amp;iact=mrc&amp;uact=8" TargetMode="External"/><Relationship Id="rId19" Type="http://schemas.openxmlformats.org/officeDocument/2006/relationships/image" Target="../media/image14.jpeg"/><Relationship Id="rId31" Type="http://schemas.openxmlformats.org/officeDocument/2006/relationships/image" Target="../media/image20.jpeg"/><Relationship Id="rId4" Type="http://schemas.openxmlformats.org/officeDocument/2006/relationships/hyperlink" Target="https://www.google.co.uk/imgres?imgurl=https://d32dm0rphc51dk.cloudfront.net/f7nIZ5fL3_eYMEbU2K7c5g/larger.jpg&amp;imgrefurl=https://www.artsy.net/artist/richard-avedon&amp;docid=ItaFVYHXJN4DiM&amp;tbnid=wFAhE5c2HPRrgM:&amp;vet=10ahUKEwiNuOCfxubXAhXHDcAKHUAEAo0QMwhQKBIwEg..i&amp;w=728&amp;h=487&amp;safe=strict&amp;bih=637&amp;biw=1024&amp;q=richard%20avedon&amp;ved=0ahUKEwiNuOCfxubXAhXHDcAKHUAEAo0QMwhQKBIwEg&amp;iact=mrc&amp;uact=8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s://www.google.co.uk/imgres?imgurl=https://s3-us-west-2.amazonaws.com/sfmomamedia/media/t/uploads/images/YQlDr_ceijqO.jpg&amp;imgrefurl=https://www.sfmoma.org/exhibition/richard-avedon/&amp;docid=tj0HABPf0K5zTM&amp;tbnid=wZlchshxEHhEFM:&amp;vet=10ahUKEwiNuOCfxubXAhXHDcAKHUAEAo0QMwhhKBcwFw..i&amp;w=184&amp;h=230&amp;safe=strict&amp;bih=637&amp;biw=1024&amp;q=richard%20avedon&amp;ved=0ahUKEwiNuOCfxubXAhXHDcAKHUAEAo0QMwhhKBcwFw&amp;iact=mrc&amp;uact=8" TargetMode="External"/><Relationship Id="rId22" Type="http://schemas.openxmlformats.org/officeDocument/2006/relationships/hyperlink" Target="https://www.google.co.uk/imgres?imgurl=https://i.pinimg.com/736x/6e/c6/5c/6ec65c4fc075bb1202695e4be13bd31f--famous-portraits-richard-avedon.jpg&amp;imgrefurl=https://www.pinterest.com/olegfrolov/richard-avedon/&amp;docid=CLaFbLLMxbb7oM&amp;tbnid=wQuyDJZqMBHUfM:&amp;vet=10ahUKEwiNuOCfxubXAhXHDcAKHUAEAo0QMwhlKBswGw..i&amp;w=663&amp;h=667&amp;safe=strict&amp;bih=637&amp;biw=1024&amp;q=richard%20avedon&amp;ved=0ahUKEwiNuOCfxubXAhXHDcAKHUAEAo0QMwhlKBswGw&amp;iact=mrc&amp;uact=8" TargetMode="External"/><Relationship Id="rId27" Type="http://schemas.openxmlformats.org/officeDocument/2006/relationships/image" Target="../media/image18.jpeg"/><Relationship Id="rId30" Type="http://schemas.openxmlformats.org/officeDocument/2006/relationships/hyperlink" Target="https://www.google.co.uk/imgres?imgurl=https://lookaside.fbsbx.com/lookaside/crawler/media/?media_id=10154823738020476&amp;imgrefurl=https://www.facebook.com/Richard-Avedon-54049070475/&amp;docid=IAgKdTwJPcwquM&amp;tbnid=WKzp0hHqjEEt1M:&amp;vet=10ahUKEwiNuOCfxubXAhXHDcAKHUAEAo0QMwhOKBAwEA..i&amp;w=960&amp;h=952&amp;safe=strict&amp;bih=637&amp;biw=1024&amp;q=richard%20avedon&amp;ved=0ahUKEwiNuOCfxubXAhXHDcAKHUAEAo0QMwhOKBAwEA&amp;iact=mrc&amp;uact=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848" y="692696"/>
            <a:ext cx="7772400" cy="1470025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Gill Sans MT" panose="020B0502020104020203" pitchFamily="34" charset="0"/>
              </a:rPr>
              <a:t>S3 Photography</a:t>
            </a:r>
            <a:r>
              <a:rPr lang="en-GB" dirty="0" smtClean="0">
                <a:latin typeface="Gill Sans MT" panose="020B0502020104020203" pitchFamily="34" charset="0"/>
              </a:rPr>
              <a:t>:   </a:t>
            </a:r>
            <a:r>
              <a:rPr lang="en-GB" dirty="0" smtClean="0">
                <a:latin typeface="Gill Sans MT" panose="020B0502020104020203" pitchFamily="34" charset="0"/>
              </a:rPr>
              <a:t/>
            </a:r>
            <a:br>
              <a:rPr lang="en-GB" dirty="0" smtClean="0">
                <a:latin typeface="Gill Sans MT" panose="020B0502020104020203" pitchFamily="34" charset="0"/>
              </a:rPr>
            </a:br>
            <a:r>
              <a:rPr lang="en-GB" b="1" dirty="0" smtClean="0">
                <a:latin typeface="Gill Sans MT" panose="020B0502020104020203" pitchFamily="34" charset="0"/>
              </a:rPr>
              <a:t>Photography </a:t>
            </a:r>
            <a:r>
              <a:rPr lang="en-GB" b="1" dirty="0" smtClean="0">
                <a:latin typeface="Gill Sans MT" panose="020B0502020104020203" pitchFamily="34" charset="0"/>
              </a:rPr>
              <a:t>Culture</a:t>
            </a:r>
            <a:endParaRPr lang="en-GB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781" y="2492896"/>
            <a:ext cx="6400800" cy="1752600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solidFill>
                  <a:srgbClr val="FFC000"/>
                </a:solidFill>
                <a:latin typeface="Gloucester MT Extra Condensed" panose="02030808020601010101" pitchFamily="18" charset="0"/>
              </a:rPr>
              <a:t>1</a:t>
            </a:r>
            <a:r>
              <a:rPr lang="en-GB" sz="8800" b="1" dirty="0" smtClean="0">
                <a:solidFill>
                  <a:srgbClr val="FF0000"/>
                </a:solidFill>
                <a:latin typeface="Gloucester MT Extra Condensed" panose="02030808020601010101" pitchFamily="18" charset="0"/>
              </a:rPr>
              <a:t>9</a:t>
            </a:r>
            <a:r>
              <a:rPr lang="en-GB" sz="8800" b="1" dirty="0" smtClean="0">
                <a:solidFill>
                  <a:srgbClr val="FFC000"/>
                </a:solidFill>
                <a:latin typeface="Gloucester MT Extra Condensed" panose="02030808020601010101" pitchFamily="18" charset="0"/>
              </a:rPr>
              <a:t>6</a:t>
            </a:r>
            <a:r>
              <a:rPr lang="en-GB" sz="8800" b="1" dirty="0" smtClean="0">
                <a:solidFill>
                  <a:srgbClr val="FF0000"/>
                </a:solidFill>
                <a:latin typeface="Gloucester MT Extra Condensed" panose="02030808020601010101" pitchFamily="18" charset="0"/>
              </a:rPr>
              <a:t>0</a:t>
            </a:r>
            <a:r>
              <a:rPr lang="en-GB" sz="8800" b="1" dirty="0" smtClean="0">
                <a:solidFill>
                  <a:srgbClr val="FFC000"/>
                </a:solidFill>
                <a:latin typeface="Gloucester MT Extra Condensed" panose="02030808020601010101" pitchFamily="18" charset="0"/>
              </a:rPr>
              <a:t>’</a:t>
            </a:r>
            <a:r>
              <a:rPr lang="en-GB" sz="8800" b="1" dirty="0" smtClean="0">
                <a:solidFill>
                  <a:srgbClr val="FF0000"/>
                </a:solidFill>
                <a:latin typeface="Gloucester MT Extra Condensed" panose="02030808020601010101" pitchFamily="18" charset="0"/>
              </a:rPr>
              <a:t>s</a:t>
            </a:r>
            <a:endParaRPr lang="en-GB" sz="8800" b="1" dirty="0">
              <a:solidFill>
                <a:srgbClr val="FF0000"/>
              </a:solidFill>
              <a:latin typeface="Gloucester MT Extra Condensed" panose="02030808020601010101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194">
            <a:off x="514886" y="4105875"/>
            <a:ext cx="1998384" cy="232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61" y="3933056"/>
            <a:ext cx="3324574" cy="2313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077">
            <a:off x="6614897" y="4339646"/>
            <a:ext cx="2035048" cy="203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1960’s Portrait Photographer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Planning your 1960’s photographer response.</a:t>
            </a:r>
          </a:p>
          <a:p>
            <a:pPr marL="0" indent="0">
              <a:buNone/>
            </a:pPr>
            <a:r>
              <a:rPr lang="en-GB" dirty="0" smtClean="0"/>
              <a:t>Now that you have looked at 1960’s portrait photography, I would like you to write down four things that you need to do in order to make your own 1960’s portrait.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3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mage result for richard aved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ichard aved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age result for richard aved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ichard aved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88" y="4445744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age result for richard avedon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3358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richard avedo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1" y="4485607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mage result for richard avedon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645769"/>
            <a:ext cx="17526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richard avedon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6" y="4694618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mage result for richard avedon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2094832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richard avedon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0" y="25384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Image result for richard avedon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85293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richard avedon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18" y="2514600"/>
            <a:ext cx="17716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Image result for richard avedon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1" y="266700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richard avedon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0121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richard avedon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6670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1960’s Portrait Photographer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Planning your response.</a:t>
            </a:r>
          </a:p>
          <a:p>
            <a:pPr marL="0" indent="0">
              <a:buNone/>
            </a:pPr>
            <a:r>
              <a:rPr lang="en-GB" dirty="0" smtClean="0"/>
              <a:t>State four things that you need to do in order to make your own 1960’s portrait.</a:t>
            </a:r>
          </a:p>
          <a:p>
            <a:pPr marL="0" indent="0">
              <a:buNone/>
            </a:pPr>
            <a:r>
              <a:rPr lang="en-GB" b="1" dirty="0" smtClean="0"/>
              <a:t>Black and white</a:t>
            </a:r>
          </a:p>
          <a:p>
            <a:pPr marL="0" indent="0">
              <a:buNone/>
            </a:pPr>
            <a:r>
              <a:rPr lang="en-GB" b="1" dirty="0" smtClean="0"/>
              <a:t>Plain black or white background</a:t>
            </a:r>
          </a:p>
          <a:p>
            <a:pPr marL="0" indent="0">
              <a:buNone/>
            </a:pPr>
            <a:r>
              <a:rPr lang="en-GB" b="1" dirty="0" smtClean="0"/>
              <a:t>Head and shoulders/whole body</a:t>
            </a:r>
          </a:p>
          <a:p>
            <a:pPr marL="0" indent="0">
              <a:buNone/>
            </a:pPr>
            <a:r>
              <a:rPr lang="en-GB" b="1" dirty="0" smtClean="0"/>
              <a:t>Studio or outside</a:t>
            </a:r>
          </a:p>
          <a:p>
            <a:pPr marL="0" indent="0">
              <a:buNone/>
            </a:pPr>
            <a:r>
              <a:rPr lang="en-GB" b="1" dirty="0" smtClean="0"/>
              <a:t>An emotion of the moment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960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858000" cy="70383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Studio Lighting: The Basics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20" y="1056206"/>
            <a:ext cx="5472608" cy="56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994172"/>
          </a:xfrm>
        </p:spPr>
        <p:txBody>
          <a:bodyPr/>
          <a:lstStyle/>
          <a:p>
            <a:pPr algn="ctr"/>
            <a:r>
              <a:rPr lang="en-GB" dirty="0" smtClean="0"/>
              <a:t>Studio Lighting: The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2852"/>
            <a:ext cx="788670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Studio Lighting is a form of </a:t>
            </a:r>
            <a:r>
              <a:rPr lang="en-GB" sz="2800" b="1" dirty="0" smtClean="0"/>
              <a:t>artificial lighting</a:t>
            </a:r>
            <a:r>
              <a:rPr lang="en-GB" sz="2800" dirty="0" smtClean="0"/>
              <a:t>. This means that the lighting is produced from </a:t>
            </a:r>
            <a:r>
              <a:rPr lang="en-GB" sz="2800" b="1" dirty="0" smtClean="0"/>
              <a:t>bulbs</a:t>
            </a:r>
            <a:r>
              <a:rPr lang="en-GB" sz="2800" dirty="0" smtClean="0"/>
              <a:t> rather than </a:t>
            </a:r>
            <a:r>
              <a:rPr lang="en-GB" sz="2800" b="1" dirty="0" smtClean="0"/>
              <a:t>the sun</a:t>
            </a:r>
            <a:r>
              <a:rPr lang="en-GB" sz="2800" dirty="0" smtClean="0"/>
              <a:t>, which is </a:t>
            </a:r>
            <a:r>
              <a:rPr lang="en-GB" sz="2800" b="1" dirty="0" smtClean="0"/>
              <a:t>natural Lighting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r>
              <a:rPr lang="en-GB" sz="2800" dirty="0" smtClean="0"/>
              <a:t>Artificial lights could be the </a:t>
            </a:r>
            <a:r>
              <a:rPr lang="en-GB" sz="2800" b="1" dirty="0" smtClean="0"/>
              <a:t>flash on your camera</a:t>
            </a:r>
            <a:r>
              <a:rPr lang="en-GB" sz="2800" dirty="0" smtClean="0"/>
              <a:t>, or </a:t>
            </a:r>
            <a:r>
              <a:rPr lang="en-GB" sz="2800" b="1" dirty="0" smtClean="0"/>
              <a:t>a flashgun </a:t>
            </a:r>
            <a:r>
              <a:rPr lang="en-GB" sz="2800" dirty="0" smtClean="0"/>
              <a:t>or larger </a:t>
            </a:r>
            <a:r>
              <a:rPr lang="en-GB" sz="2800" b="1" dirty="0" smtClean="0"/>
              <a:t>studio lights</a:t>
            </a:r>
            <a:r>
              <a:rPr lang="en-GB" sz="2800" dirty="0" smtClean="0"/>
              <a:t>.</a:t>
            </a:r>
            <a:endParaRPr lang="en-GB" sz="2800" b="1" dirty="0" smtClean="0"/>
          </a:p>
          <a:p>
            <a:pPr marL="0" indent="0">
              <a:buNone/>
            </a:pPr>
            <a:r>
              <a:rPr lang="en-GB" sz="2800" b="1" dirty="0" smtClean="0"/>
              <a:t>Studio lights </a:t>
            </a:r>
            <a:r>
              <a:rPr lang="en-GB" sz="2800" dirty="0" smtClean="0"/>
              <a:t>usually come in a kit with two lights and two stands. </a:t>
            </a:r>
            <a:r>
              <a:rPr lang="en-GB" sz="2800" dirty="0"/>
              <a:t>You will also need </a:t>
            </a:r>
            <a:r>
              <a:rPr lang="en-GB" sz="2800" b="1" dirty="0"/>
              <a:t>a background </a:t>
            </a:r>
            <a:r>
              <a:rPr lang="en-GB" sz="2800" dirty="0"/>
              <a:t>which is usually </a:t>
            </a:r>
            <a:r>
              <a:rPr lang="en-GB" sz="2800" b="1" dirty="0"/>
              <a:t>a roll of paper </a:t>
            </a:r>
            <a:r>
              <a:rPr lang="en-GB" sz="2800" dirty="0"/>
              <a:t>or </a:t>
            </a:r>
            <a:r>
              <a:rPr lang="en-GB" sz="2800" b="1" dirty="0"/>
              <a:t>fabric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There are several different types of lighting set ups.</a:t>
            </a:r>
          </a:p>
        </p:txBody>
      </p:sp>
    </p:spTree>
    <p:extLst>
      <p:ext uri="{BB962C8B-B14F-4D97-AF65-F5344CB8AC3E}">
        <p14:creationId xmlns:p14="http://schemas.microsoft.com/office/powerpoint/2010/main" val="11536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70" y="97036"/>
            <a:ext cx="7886700" cy="994172"/>
          </a:xfrm>
        </p:spPr>
        <p:txBody>
          <a:bodyPr/>
          <a:lstStyle/>
          <a:p>
            <a:pPr algn="ctr"/>
            <a:r>
              <a:rPr lang="en-GB" dirty="0" smtClean="0"/>
              <a:t>Studio Lighting: The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30" y="896839"/>
            <a:ext cx="7886700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There are several different types of lighting set ups.</a:t>
            </a:r>
          </a:p>
          <a:p>
            <a:pPr marL="0" indent="0">
              <a:buNone/>
            </a:pPr>
            <a:r>
              <a:rPr lang="en-GB" dirty="0" smtClean="0"/>
              <a:t>1. </a:t>
            </a:r>
            <a:r>
              <a:rPr lang="en-GB" b="1" dirty="0" err="1" smtClean="0"/>
              <a:t>Softbox</a:t>
            </a:r>
            <a:r>
              <a:rPr lang="en-GB" dirty="0" smtClean="0"/>
              <a:t>: This provides a </a:t>
            </a:r>
            <a:r>
              <a:rPr lang="en-GB" b="1" dirty="0" smtClean="0"/>
              <a:t>contained light </a:t>
            </a:r>
            <a:r>
              <a:rPr lang="en-GB" dirty="0" smtClean="0"/>
              <a:t>which is </a:t>
            </a:r>
            <a:r>
              <a:rPr lang="en-GB" b="1" dirty="0" smtClean="0"/>
              <a:t>not as harsh </a:t>
            </a:r>
            <a:r>
              <a:rPr lang="en-GB" dirty="0" smtClean="0"/>
              <a:t>as a direct light. It has a </a:t>
            </a:r>
            <a:r>
              <a:rPr lang="en-GB" b="1" dirty="0" smtClean="0"/>
              <a:t>translucent cover </a:t>
            </a:r>
            <a:r>
              <a:rPr lang="en-GB" dirty="0" smtClean="0"/>
              <a:t>which softens the light, so is great for portraits. The light points towards the subject.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2" y="4401444"/>
            <a:ext cx="4456205" cy="1668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37" y="3874294"/>
            <a:ext cx="2336006" cy="281463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943544" y="3941566"/>
            <a:ext cx="1893094" cy="6786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0764" y="5911364"/>
            <a:ext cx="1893094" cy="6786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9994"/>
            <a:ext cx="7886700" cy="994172"/>
          </a:xfrm>
        </p:spPr>
        <p:txBody>
          <a:bodyPr/>
          <a:lstStyle/>
          <a:p>
            <a:pPr algn="ctr"/>
            <a:r>
              <a:rPr lang="en-GB" dirty="0" smtClean="0"/>
              <a:t>Studio Lighting: The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80475"/>
            <a:ext cx="4964906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There are several different types of lighting set ups.</a:t>
            </a:r>
          </a:p>
          <a:p>
            <a:pPr marL="0" indent="0">
              <a:buNone/>
            </a:pPr>
            <a:r>
              <a:rPr lang="en-GB" dirty="0"/>
              <a:t>2</a:t>
            </a:r>
            <a:r>
              <a:rPr lang="en-GB" dirty="0" smtClean="0"/>
              <a:t>. </a:t>
            </a:r>
            <a:r>
              <a:rPr lang="en-GB" b="1" dirty="0" smtClean="0"/>
              <a:t>Umbrella: </a:t>
            </a:r>
            <a:r>
              <a:rPr lang="en-GB" dirty="0" smtClean="0"/>
              <a:t>This type of lighting spreads the light over a greater distance. The light points towards the subject or reflected in the umbrella.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209" y="1124186"/>
            <a:ext cx="3889791" cy="5256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" r="-3339" b="40868"/>
          <a:stretch/>
        </p:blipFill>
        <p:spPr>
          <a:xfrm>
            <a:off x="179512" y="5263034"/>
            <a:ext cx="1238703" cy="151650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3827" y="4272739"/>
            <a:ext cx="1240351" cy="11093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89442" y="6381328"/>
            <a:ext cx="1771650" cy="1978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66603"/>
            <a:ext cx="7886700" cy="994172"/>
          </a:xfrm>
        </p:spPr>
        <p:txBody>
          <a:bodyPr/>
          <a:lstStyle/>
          <a:p>
            <a:pPr algn="ctr"/>
            <a:r>
              <a:rPr lang="en-GB" dirty="0" smtClean="0"/>
              <a:t>Studio Lighting: The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48" y="1160775"/>
            <a:ext cx="4964906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There are several different types of lighting set ups.</a:t>
            </a:r>
          </a:p>
          <a:p>
            <a:pPr marL="0" indent="0">
              <a:buNone/>
            </a:pPr>
            <a:r>
              <a:rPr lang="en-GB" dirty="0" smtClean="0"/>
              <a:t>3. </a:t>
            </a:r>
            <a:r>
              <a:rPr lang="en-GB" b="1" dirty="0" smtClean="0"/>
              <a:t>Snoot: </a:t>
            </a:r>
            <a:r>
              <a:rPr lang="en-GB" dirty="0" smtClean="0"/>
              <a:t>This type of lighting focuses the light over a specific area. The photographer controls the radius of the light. The light points towards the subject.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437" y="1705966"/>
            <a:ext cx="3147619" cy="4747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385" y="4221088"/>
            <a:ext cx="1900238" cy="190023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090283" y="5468945"/>
            <a:ext cx="1351586" cy="7791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51953" y="5197759"/>
            <a:ext cx="1351586" cy="7791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4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994172"/>
          </a:xfrm>
        </p:spPr>
        <p:txBody>
          <a:bodyPr/>
          <a:lstStyle/>
          <a:p>
            <a:pPr algn="ctr"/>
            <a:r>
              <a:rPr lang="en-GB" dirty="0" smtClean="0"/>
              <a:t>Studio Lighting: The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53" y="1196752"/>
            <a:ext cx="8065294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Task One: Explain what studio lighting is, and what makes it different to natural lighting.</a:t>
            </a:r>
          </a:p>
          <a:p>
            <a:pPr marL="0" indent="0">
              <a:buNone/>
            </a:pPr>
            <a:r>
              <a:rPr lang="en-GB" dirty="0" smtClean="0"/>
              <a:t>Task Two: List the three main types of studio lighting.</a:t>
            </a:r>
          </a:p>
          <a:p>
            <a:pPr marL="0" indent="0">
              <a:buNone/>
            </a:pPr>
            <a:r>
              <a:rPr lang="en-GB" dirty="0" smtClean="0"/>
              <a:t>Task Three: Explain how each works, show as diagram/s and how the light is distributed. </a:t>
            </a:r>
          </a:p>
          <a:p>
            <a:pPr marL="0" indent="0">
              <a:buNone/>
            </a:pPr>
            <a:r>
              <a:rPr lang="en-GB" dirty="0" smtClean="0"/>
              <a:t>Task Four: Find examples of portrait photographs taken using studio lighting/have a go at taking photographs using the set up and put on your PowerPoint.</a:t>
            </a:r>
          </a:p>
        </p:txBody>
      </p:sp>
    </p:spTree>
    <p:extLst>
      <p:ext uri="{BB962C8B-B14F-4D97-AF65-F5344CB8AC3E}">
        <p14:creationId xmlns:p14="http://schemas.microsoft.com/office/powerpoint/2010/main" val="66007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2676"/>
            <a:ext cx="7886700" cy="994172"/>
          </a:xfrm>
        </p:spPr>
        <p:txBody>
          <a:bodyPr/>
          <a:lstStyle/>
          <a:p>
            <a:pPr algn="ctr"/>
            <a:r>
              <a:rPr lang="en-GB" dirty="0" smtClean="0"/>
              <a:t>Studio Lighting: The Basics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06848"/>
            <a:ext cx="4046207" cy="2632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08" y="3948447"/>
            <a:ext cx="2888354" cy="2909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508" y="1206847"/>
            <a:ext cx="3902032" cy="26320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0050" y="4032982"/>
            <a:ext cx="35958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Task Four: Find examples of portrait photographs taken using studio lighting/have a go at taking photographs using the set up and put on your PowerPoint.</a:t>
            </a:r>
          </a:p>
        </p:txBody>
      </p:sp>
    </p:spTree>
    <p:extLst>
      <p:ext uri="{BB962C8B-B14F-4D97-AF65-F5344CB8AC3E}">
        <p14:creationId xmlns:p14="http://schemas.microsoft.com/office/powerpoint/2010/main" val="15266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Gill Sans MT" panose="020B0502020104020203" pitchFamily="34" charset="0"/>
              </a:rPr>
              <a:t>Photography Culture: 1960’s</a:t>
            </a:r>
            <a:br>
              <a:rPr lang="en-GB" sz="4000" dirty="0" smtClean="0">
                <a:latin typeface="Gill Sans MT" panose="020B0502020104020203" pitchFamily="34" charset="0"/>
              </a:rPr>
            </a:br>
            <a:endParaRPr lang="en-GB" sz="40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1960’s was a really important decade for culture, including music, art and photography.</a:t>
            </a:r>
          </a:p>
          <a:p>
            <a:pPr marL="0" indent="0">
              <a:buNone/>
            </a:pPr>
            <a:r>
              <a:rPr lang="en-GB" dirty="0" smtClean="0"/>
              <a:t>This topic is based on 1960’s photographers, artists and music. </a:t>
            </a:r>
          </a:p>
          <a:p>
            <a:pPr marL="0" indent="0">
              <a:buNone/>
            </a:pPr>
            <a:r>
              <a:rPr lang="en-GB" b="1" dirty="0" smtClean="0"/>
              <a:t>Photographer: David Bailey/Richard Avedon</a:t>
            </a:r>
          </a:p>
          <a:p>
            <a:pPr marL="0" indent="0">
              <a:buNone/>
            </a:pPr>
            <a:r>
              <a:rPr lang="en-GB" b="1" dirty="0" smtClean="0"/>
              <a:t>Artist: Pop Art</a:t>
            </a:r>
          </a:p>
          <a:p>
            <a:pPr marL="0" indent="0">
              <a:buNone/>
            </a:pPr>
            <a:r>
              <a:rPr lang="en-GB" b="1" dirty="0" smtClean="0"/>
              <a:t>Music: Photography based on a 1960’s song</a:t>
            </a:r>
          </a:p>
          <a:p>
            <a:pPr marL="0" indent="0">
              <a:buNone/>
            </a:pPr>
            <a:r>
              <a:rPr lang="en-GB" b="1" dirty="0" smtClean="0"/>
              <a:t>Graphics: A poster based on a 1960’s film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452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1960’s Portrait Photographer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Planning your 1960’s portrait</a:t>
            </a:r>
            <a:r>
              <a:rPr lang="en-GB" b="1" dirty="0"/>
              <a:t> </a:t>
            </a:r>
            <a:r>
              <a:rPr lang="en-GB" b="1" dirty="0" smtClean="0"/>
              <a:t>response.</a:t>
            </a:r>
          </a:p>
          <a:p>
            <a:pPr marL="0" indent="0">
              <a:buNone/>
            </a:pPr>
            <a:r>
              <a:rPr lang="en-GB" dirty="0" smtClean="0"/>
              <a:t>This week you are going to take a set of head and shoulders portraits.</a:t>
            </a:r>
          </a:p>
          <a:p>
            <a:pPr marL="0" indent="0">
              <a:buNone/>
            </a:pPr>
            <a:r>
              <a:rPr lang="en-GB" b="1" dirty="0" smtClean="0"/>
              <a:t>Research head and shoulders portrait poses for women and men. </a:t>
            </a:r>
          </a:p>
          <a:p>
            <a:pPr marL="0" indent="0">
              <a:buNone/>
            </a:pPr>
            <a:r>
              <a:rPr lang="en-GB" dirty="0" smtClean="0"/>
              <a:t>Find eight different poses that you can try yourself when you photograph your 1960’s portrait response next week.</a:t>
            </a:r>
          </a:p>
        </p:txBody>
      </p:sp>
    </p:spTree>
    <p:extLst>
      <p:ext uri="{BB962C8B-B14F-4D97-AF65-F5344CB8AC3E}">
        <p14:creationId xmlns:p14="http://schemas.microsoft.com/office/powerpoint/2010/main" val="13944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4039" r="3393" b="2847"/>
          <a:stretch/>
        </p:blipFill>
        <p:spPr bwMode="auto">
          <a:xfrm>
            <a:off x="539552" y="686734"/>
            <a:ext cx="3990109" cy="543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2"/>
          <a:stretch/>
        </p:blipFill>
        <p:spPr bwMode="auto">
          <a:xfrm>
            <a:off x="4788024" y="694018"/>
            <a:ext cx="3751847" cy="545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1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Checklist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/>
              <a:t>Please ensure that all of the following are </a:t>
            </a:r>
            <a:r>
              <a:rPr lang="en-GB" sz="2400" b="1" dirty="0" smtClean="0"/>
              <a:t>completed to a good </a:t>
            </a:r>
            <a:r>
              <a:rPr lang="en-GB" sz="2400" b="1" dirty="0" smtClean="0"/>
              <a:t>standard.</a:t>
            </a:r>
          </a:p>
          <a:p>
            <a:endParaRPr lang="en-GB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Title Page: </a:t>
            </a:r>
            <a:r>
              <a:rPr lang="en-GB" sz="2400" b="1" dirty="0" smtClean="0"/>
              <a:t>Photography Culture: 1960’s </a:t>
            </a:r>
            <a:r>
              <a:rPr lang="en-GB" sz="2400" dirty="0" smtClean="0"/>
              <a:t>with appropriate imagery.</a:t>
            </a:r>
          </a:p>
          <a:p>
            <a:pPr marL="457200" indent="-457200">
              <a:buAutoNum type="arabicPeriod"/>
            </a:pPr>
            <a:r>
              <a:rPr lang="en-GB" sz="2400" b="1" dirty="0" smtClean="0"/>
              <a:t>Detailed </a:t>
            </a:r>
            <a:r>
              <a:rPr lang="en-GB" sz="2400" b="1" dirty="0" smtClean="0"/>
              <a:t>mind map and mood board</a:t>
            </a:r>
            <a:r>
              <a:rPr lang="en-GB" sz="2400" dirty="0" smtClean="0"/>
              <a:t> relating to photography/music/art in the 1960’s with names and pictures of artists/relevant imagery.</a:t>
            </a:r>
          </a:p>
          <a:p>
            <a:pPr marL="457200" indent="-457200">
              <a:buAutoNum type="arabicPeriod"/>
            </a:pPr>
            <a:r>
              <a:rPr lang="en-GB" sz="2400" b="1" dirty="0" smtClean="0"/>
              <a:t>1960’s portrait photographer research</a:t>
            </a:r>
            <a:r>
              <a:rPr lang="en-GB" sz="2400" dirty="0" smtClean="0"/>
              <a:t>. Choose a photographer who worked in the 1960’s. Produce a fact file/examples of their work/what interests you/what you like about their work. </a:t>
            </a:r>
          </a:p>
          <a:p>
            <a:pPr marL="457200" indent="-457200">
              <a:buAutoNum type="arabicPeriod"/>
            </a:pPr>
            <a:r>
              <a:rPr lang="en-GB" sz="2400" b="1" dirty="0" smtClean="0"/>
              <a:t>Detailed analysis of one of their photographs</a:t>
            </a:r>
            <a:r>
              <a:rPr lang="en-GB" sz="2400" dirty="0" smtClean="0"/>
              <a:t>. Choose one photograph and copy it on to a new slide. Describe the photograph in detail. Highlight the key formal elements* by using arrows to identify. *Light/tone/shape/colour/texture/space/</a:t>
            </a:r>
          </a:p>
          <a:p>
            <a:pPr marL="457200" indent="-457200">
              <a:buAutoNum type="arabicPeriod"/>
            </a:pPr>
            <a:r>
              <a:rPr lang="en-GB" sz="2400" b="1" dirty="0" smtClean="0"/>
              <a:t>Using the photograph as a Vogue/GQ cover</a:t>
            </a:r>
            <a:r>
              <a:rPr lang="en-GB" sz="2400" dirty="0" smtClean="0"/>
              <a:t>. Research Vogue/GQ covers and use the photograph as a starting point to complete your own realistic cover, using the correct fonts/details etc.</a:t>
            </a:r>
          </a:p>
          <a:p>
            <a:pPr marL="457200" indent="-457200">
              <a:buAutoNum type="arabicPeriod"/>
            </a:pPr>
            <a:r>
              <a:rPr lang="en-GB" sz="2400" b="1" dirty="0" smtClean="0"/>
              <a:t>Begin to plan your own set of 1960’s portrait photos </a:t>
            </a:r>
            <a:r>
              <a:rPr lang="en-GB" sz="2400" dirty="0" smtClean="0"/>
              <a:t>by researching portrait poses. Find a range of poses as a starting point and copy them on to your PowerPoint.</a:t>
            </a:r>
          </a:p>
          <a:p>
            <a:pPr marL="457200" indent="-457200">
              <a:buAutoNum type="arabicPeriod"/>
            </a:pPr>
            <a:r>
              <a:rPr lang="en-GB" sz="2400" b="1" dirty="0" smtClean="0"/>
              <a:t>Use one of the portraits from task 6 </a:t>
            </a:r>
            <a:r>
              <a:rPr lang="en-GB" sz="2400" dirty="0" smtClean="0"/>
              <a:t>to design your own 1960’s Vogue or GQ cover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77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2" y="620688"/>
            <a:ext cx="4176464" cy="550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592057"/>
            <a:ext cx="4297041" cy="55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David Bailey Portrait Work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48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Task</a:t>
            </a:r>
            <a:r>
              <a:rPr lang="en-GB" sz="2800" dirty="0" smtClean="0"/>
              <a:t>:</a:t>
            </a:r>
          </a:p>
          <a:p>
            <a:pPr marL="0" indent="0">
              <a:buNone/>
            </a:pPr>
            <a:r>
              <a:rPr lang="en-GB" sz="2800" dirty="0" smtClean="0"/>
              <a:t>Below are two famous 1960’s photographs by David Bailey. </a:t>
            </a:r>
            <a:r>
              <a:rPr lang="en-GB" sz="2800" dirty="0"/>
              <a:t>T</a:t>
            </a:r>
            <a:r>
              <a:rPr lang="en-GB" sz="2800" dirty="0" smtClean="0"/>
              <a:t>ake photographs of both and try to make yours as close as possible to the real thing..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2828257" cy="289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4191140" cy="290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2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 Portrait Work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48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Tasks</a:t>
            </a:r>
            <a:r>
              <a:rPr lang="en-GB" sz="2800" dirty="0" smtClean="0"/>
              <a:t>:</a:t>
            </a:r>
          </a:p>
          <a:p>
            <a:pPr marL="0" indent="0">
              <a:buNone/>
            </a:pPr>
            <a:r>
              <a:rPr lang="en-GB" sz="2800" dirty="0" smtClean="0"/>
              <a:t>1.Take a set of portraits of your </a:t>
            </a:r>
            <a:r>
              <a:rPr lang="en-GB" sz="2800" dirty="0" smtClean="0"/>
              <a:t>someone in your household</a:t>
            </a:r>
            <a:r>
              <a:rPr lang="en-GB" sz="2800" dirty="0" smtClean="0"/>
              <a:t>. </a:t>
            </a:r>
            <a:r>
              <a:rPr lang="en-GB" sz="2800" dirty="0" smtClean="0"/>
              <a:t>They can be your parents or carers/brothers/sisters or even the family pet! </a:t>
            </a:r>
          </a:p>
          <a:p>
            <a:pPr marL="0" indent="0">
              <a:buNone/>
            </a:pPr>
            <a:r>
              <a:rPr lang="en-GB" sz="2800" dirty="0" smtClean="0"/>
              <a:t>2. Upload the photographs on to your computer. </a:t>
            </a:r>
          </a:p>
          <a:p>
            <a:pPr marL="0" indent="0">
              <a:buNone/>
            </a:pPr>
            <a:r>
              <a:rPr lang="en-GB" sz="2800" dirty="0" smtClean="0"/>
              <a:t>3. Select three and reject three, and explain why. </a:t>
            </a:r>
          </a:p>
          <a:p>
            <a:pPr marL="0" indent="0">
              <a:buNone/>
            </a:pPr>
            <a:r>
              <a:rPr lang="en-GB" sz="2800" dirty="0"/>
              <a:t>4</a:t>
            </a:r>
            <a:r>
              <a:rPr lang="en-GB" sz="2800" dirty="0" smtClean="0"/>
              <a:t>. Using the editing package on your computer (most have Paint.net, or you could down load one, like GIMP), go through the stages of editing on the next few slides.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06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Editing the Portraits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Editing your portraits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Present a thumbnail set of photographs of your portraits.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Select and reject.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Choose three to edit.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Edit using Photoshop.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Think about: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Black and white transformation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Boost contrast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Adjust Levels for a balanced 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Smooth out any skin blemishes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Tidy up background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5262"/>
            <a:ext cx="2880320" cy="435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2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6537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80526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1. Make it Black and White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584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" y="399457"/>
            <a:ext cx="9102709" cy="51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80526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2. Boost the contrast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854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0934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80526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3. Adjust the Levels.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370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Gill Sans MT" panose="020B0502020104020203" pitchFamily="34" charset="0"/>
              </a:rPr>
              <a:t>Photography Culture: 1960’s</a:t>
            </a:r>
            <a:br>
              <a:rPr lang="en-GB" sz="4000" dirty="0" smtClean="0">
                <a:latin typeface="Gill Sans MT" panose="020B0502020104020203" pitchFamily="34" charset="0"/>
              </a:rPr>
            </a:br>
            <a:endParaRPr lang="en-GB" sz="40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Task One: Photography Culture: 1960’s-Mind Map.</a:t>
            </a:r>
          </a:p>
          <a:p>
            <a:pPr marL="0" indent="0">
              <a:buNone/>
            </a:pPr>
            <a:r>
              <a:rPr lang="en-GB" dirty="0" smtClean="0"/>
              <a:t>Produce a </a:t>
            </a:r>
            <a:r>
              <a:rPr lang="en-GB" b="1" dirty="0"/>
              <a:t>M</a:t>
            </a:r>
            <a:r>
              <a:rPr lang="en-GB" b="1" dirty="0" smtClean="0"/>
              <a:t>ind </a:t>
            </a:r>
            <a:r>
              <a:rPr lang="en-GB" b="1" dirty="0"/>
              <a:t>M</a:t>
            </a:r>
            <a:r>
              <a:rPr lang="en-GB" b="1" dirty="0" smtClean="0"/>
              <a:t>ap of Words </a:t>
            </a:r>
            <a:r>
              <a:rPr lang="en-GB" dirty="0" smtClean="0"/>
              <a:t>which sum up 1960’s culture* </a:t>
            </a:r>
          </a:p>
          <a:p>
            <a:pPr marL="0" indent="0">
              <a:buNone/>
            </a:pPr>
            <a:r>
              <a:rPr lang="en-GB" dirty="0" smtClean="0"/>
              <a:t>(*culture means social behaviour) in terms of Photography/Photographers, Artists and Music/Musicians.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548680"/>
            <a:ext cx="9021982" cy="507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80526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4. Crop to a 7’’x 5’’ format.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433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5792"/>
            <a:ext cx="4165079" cy="630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398"/>
            <a:ext cx="4104456" cy="620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2068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Original                                    </a:t>
            </a: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</a:rPr>
              <a:t>Edited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287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Richard Avedon: Work for Today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Magazine Research</a:t>
            </a:r>
          </a:p>
          <a:p>
            <a:pPr marL="0" indent="0">
              <a:buNone/>
            </a:pPr>
            <a:r>
              <a:rPr lang="en-GB" sz="2400" dirty="0" smtClean="0"/>
              <a:t>Research the following and produce a mood board of 12 images:</a:t>
            </a:r>
          </a:p>
          <a:p>
            <a:pPr marL="0" indent="0">
              <a:buNone/>
            </a:pPr>
            <a:r>
              <a:rPr lang="en-GB" sz="2400" b="1" dirty="0" smtClean="0"/>
              <a:t>Fashion Magazines from the 1960’s</a:t>
            </a:r>
            <a:r>
              <a:rPr lang="en-GB" sz="2400" dirty="0" smtClean="0"/>
              <a:t>:                                                            For example- Vogue/Vanity Fair/Harpers and Queen.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86" y="3179843"/>
            <a:ext cx="7658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Richard Avedon: Work for Today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29891"/>
            <a:ext cx="849694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Magazine Research</a:t>
            </a:r>
          </a:p>
          <a:p>
            <a:pPr marL="0" indent="0">
              <a:buNone/>
            </a:pPr>
            <a:r>
              <a:rPr lang="en-GB" sz="2400" dirty="0" smtClean="0"/>
              <a:t>Choose one magazine from your mood board. Copy and paste it on to a new slide. Label the different parts of the cover of the magazine. 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276872"/>
            <a:ext cx="3174933" cy="4248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5649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Title of magazine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9733" y="395635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Main Photo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59733" y="3183645"/>
            <a:ext cx="198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Date of publication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4712005"/>
            <a:ext cx="198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List of contents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88002" y="2934236"/>
            <a:ext cx="198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Price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99740" y="6007611"/>
            <a:ext cx="198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agline</a:t>
            </a:r>
            <a:endParaRPr lang="en-GB" dirty="0"/>
          </a:p>
        </p:txBody>
      </p:sp>
      <p:cxnSp>
        <p:nvCxnSpPr>
          <p:cNvPr id="13" name="Straight Connector 12"/>
          <p:cNvCxnSpPr>
            <a:stCxn id="6" idx="3"/>
          </p:cNvCxnSpPr>
          <p:nvPr/>
        </p:nvCxnSpPr>
        <p:spPr>
          <a:xfrm flipV="1">
            <a:off x="2267744" y="2744776"/>
            <a:ext cx="1008112" cy="47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31881" y="3368311"/>
            <a:ext cx="621059" cy="47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55877" y="4133972"/>
            <a:ext cx="1519979" cy="70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1"/>
          </p:cNvCxnSpPr>
          <p:nvPr/>
        </p:nvCxnSpPr>
        <p:spPr>
          <a:xfrm flipV="1">
            <a:off x="5723831" y="3118902"/>
            <a:ext cx="764171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35569" y="4896671"/>
            <a:ext cx="764171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761267" y="6201741"/>
            <a:ext cx="764171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11" y="129208"/>
            <a:ext cx="3220653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Richard Avedon: Work for Today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3327679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Magazine </a:t>
            </a:r>
          </a:p>
          <a:p>
            <a:pPr marL="0" indent="0">
              <a:buNone/>
            </a:pPr>
            <a:r>
              <a:rPr lang="en-GB" sz="2400" dirty="0" smtClean="0"/>
              <a:t>Create your own magazine cover.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915816" y="561729"/>
            <a:ext cx="4968552" cy="6296271"/>
            <a:chOff x="1691680" y="375811"/>
            <a:chExt cx="4669136" cy="630290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95736" y="375811"/>
              <a:ext cx="4165079" cy="6302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8" descr="Image result for gq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514936"/>
              <a:ext cx="2700295" cy="1440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040048" y="2711657"/>
              <a:ext cx="132076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A8C6EA"/>
                  </a:solidFill>
                  <a:latin typeface="Gill Sans MT" pitchFamily="34" charset="0"/>
                </a:rPr>
                <a:t>Style Upgrade</a:t>
              </a:r>
            </a:p>
            <a:p>
              <a:r>
                <a:rPr lang="en-GB" sz="2000" dirty="0" smtClean="0">
                  <a:solidFill>
                    <a:srgbClr val="A8C6EA"/>
                  </a:solidFill>
                  <a:latin typeface="Gill Sans MT" pitchFamily="34" charset="0"/>
                </a:rPr>
                <a:t>Your 2018 </a:t>
              </a:r>
              <a:r>
                <a:rPr lang="en-GB" sz="2000" dirty="0">
                  <a:solidFill>
                    <a:srgbClr val="A8C6EA"/>
                  </a:solidFill>
                  <a:latin typeface="Gill Sans MT" pitchFamily="34" charset="0"/>
                </a:rPr>
                <a:t>W</a:t>
              </a:r>
              <a:r>
                <a:rPr lang="en-GB" sz="2000" dirty="0" smtClean="0">
                  <a:solidFill>
                    <a:srgbClr val="A8C6EA"/>
                  </a:solidFill>
                  <a:latin typeface="Gill Sans MT" pitchFamily="34" charset="0"/>
                </a:rPr>
                <a:t>ardrobe Strategy</a:t>
              </a:r>
              <a:endParaRPr lang="en-GB" sz="2000" dirty="0">
                <a:solidFill>
                  <a:srgbClr val="A8C6EA"/>
                </a:solidFill>
                <a:latin typeface="Gill Sans M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47864" y="5548064"/>
              <a:ext cx="2874627" cy="5452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1680" y="5548064"/>
              <a:ext cx="45308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Elephant" pitchFamily="18" charset="0"/>
                </a:rPr>
                <a:t>BECKHAM!</a:t>
              </a:r>
              <a:r>
                <a:rPr lang="en-GB" sz="32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Elephant" pitchFamily="18" charset="0"/>
                </a:rPr>
                <a:t> </a:t>
              </a:r>
            </a:p>
            <a:p>
              <a:pPr algn="r"/>
              <a:r>
                <a:rPr lang="en-GB" sz="2400" dirty="0" smtClean="0">
                  <a:solidFill>
                    <a:schemeClr val="bg1">
                      <a:lumMod val="95000"/>
                    </a:schemeClr>
                  </a:solidFill>
                  <a:latin typeface="Elephant" pitchFamily="18" charset="0"/>
                </a:rPr>
                <a:t>The Man and the Myth</a:t>
              </a:r>
              <a:endParaRPr lang="en-GB" sz="2400" dirty="0">
                <a:solidFill>
                  <a:schemeClr val="bg1">
                    <a:lumMod val="95000"/>
                  </a:schemeClr>
                </a:solidFill>
                <a:latin typeface="Elephant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9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eeklogo.com/ads/SB_500x500_Q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seeklogo.com/ads/SB_500x500_Q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691680" y="375811"/>
            <a:ext cx="4669136" cy="6302908"/>
            <a:chOff x="1691680" y="375811"/>
            <a:chExt cx="4669136" cy="630290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95736" y="375811"/>
              <a:ext cx="4165079" cy="6302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2" name="Picture 8" descr="Image result for gq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514936"/>
              <a:ext cx="2700295" cy="1440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40048" y="2711657"/>
              <a:ext cx="132076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A8C6EA"/>
                  </a:solidFill>
                  <a:latin typeface="Gill Sans MT" pitchFamily="34" charset="0"/>
                </a:rPr>
                <a:t>Style Upgrade</a:t>
              </a:r>
            </a:p>
            <a:p>
              <a:r>
                <a:rPr lang="en-GB" sz="2000" dirty="0" smtClean="0">
                  <a:solidFill>
                    <a:srgbClr val="A8C6EA"/>
                  </a:solidFill>
                  <a:latin typeface="Gill Sans MT" pitchFamily="34" charset="0"/>
                </a:rPr>
                <a:t>Your 2018 </a:t>
              </a:r>
              <a:r>
                <a:rPr lang="en-GB" sz="2000" dirty="0">
                  <a:solidFill>
                    <a:srgbClr val="A8C6EA"/>
                  </a:solidFill>
                  <a:latin typeface="Gill Sans MT" pitchFamily="34" charset="0"/>
                </a:rPr>
                <a:t>W</a:t>
              </a:r>
              <a:r>
                <a:rPr lang="en-GB" sz="2000" dirty="0" smtClean="0">
                  <a:solidFill>
                    <a:srgbClr val="A8C6EA"/>
                  </a:solidFill>
                  <a:latin typeface="Gill Sans MT" pitchFamily="34" charset="0"/>
                </a:rPr>
                <a:t>ardrobe Strategy</a:t>
              </a:r>
              <a:endParaRPr lang="en-GB" sz="2000" dirty="0">
                <a:solidFill>
                  <a:srgbClr val="A8C6EA"/>
                </a:solidFill>
                <a:latin typeface="Gill Sans MT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47864" y="5548064"/>
              <a:ext cx="2874627" cy="5452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91680" y="5548064"/>
              <a:ext cx="45308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Elephant" pitchFamily="18" charset="0"/>
                </a:rPr>
                <a:t>BECKHAM!</a:t>
              </a:r>
              <a:r>
                <a:rPr lang="en-GB" sz="32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Elephant" pitchFamily="18" charset="0"/>
                </a:rPr>
                <a:t> </a:t>
              </a:r>
            </a:p>
            <a:p>
              <a:pPr algn="r"/>
              <a:r>
                <a:rPr lang="en-GB" sz="2400" dirty="0" smtClean="0">
                  <a:solidFill>
                    <a:schemeClr val="bg1">
                      <a:lumMod val="95000"/>
                    </a:schemeClr>
                  </a:solidFill>
                  <a:latin typeface="Elephant" pitchFamily="18" charset="0"/>
                </a:rPr>
                <a:t>The Man and the Myth</a:t>
              </a:r>
              <a:endParaRPr lang="en-GB" sz="2400" dirty="0">
                <a:solidFill>
                  <a:schemeClr val="bg1">
                    <a:lumMod val="95000"/>
                  </a:schemeClr>
                </a:solidFill>
                <a:latin typeface="Elephant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7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Richard Avedon: Work for Today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25658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2400" dirty="0" smtClean="0"/>
              <a:t>Complete the editing of your portrait. Remember to do snips/print screens of each main edit.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Save your best/final edit as a jpeg. Copy and paste on to an A3 Publisher page. Print.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Snip your best/final edit on to your PowerPoint. Snip a Richard Avedon portrait next to as a comparison. How well do you think that you have </a:t>
            </a:r>
            <a:r>
              <a:rPr lang="en-GB" sz="2400" b="1" dirty="0" smtClean="0"/>
              <a:t>responded to </a:t>
            </a:r>
            <a:r>
              <a:rPr lang="en-GB" sz="2400" dirty="0" smtClean="0"/>
              <a:t>his work? What do you </a:t>
            </a:r>
            <a:r>
              <a:rPr lang="en-GB" sz="2400" b="1" dirty="0" smtClean="0"/>
              <a:t>like</a:t>
            </a:r>
            <a:r>
              <a:rPr lang="en-GB" sz="2400" dirty="0" smtClean="0"/>
              <a:t> about your work? What </a:t>
            </a:r>
            <a:r>
              <a:rPr lang="en-GB" sz="2400" b="1" dirty="0" smtClean="0"/>
              <a:t>skills</a:t>
            </a:r>
            <a:r>
              <a:rPr lang="en-GB" sz="2400" dirty="0" smtClean="0"/>
              <a:t> have you learnt? What have you </a:t>
            </a:r>
            <a:r>
              <a:rPr lang="en-GB" sz="2400" b="1" dirty="0" smtClean="0"/>
              <a:t>enjoyed</a:t>
            </a:r>
            <a:r>
              <a:rPr lang="en-GB" sz="2400" dirty="0" smtClean="0"/>
              <a:t> about this topic? What could you do to </a:t>
            </a:r>
            <a:r>
              <a:rPr lang="en-GB" sz="2400" b="1" dirty="0" smtClean="0"/>
              <a:t>improve </a:t>
            </a:r>
            <a:r>
              <a:rPr lang="en-GB" sz="2400" dirty="0" smtClean="0"/>
              <a:t>your work if you did it again?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Go back over your Richard Avedon PowerPoint and complete any unfinished elements.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Give yourself a pat on the back!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9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37928"/>
            <a:ext cx="8229600" cy="1143000"/>
          </a:xfrm>
        </p:spPr>
        <p:txBody>
          <a:bodyPr/>
          <a:lstStyle/>
          <a:p>
            <a:r>
              <a:rPr lang="en-GB" b="1" dirty="0" smtClean="0"/>
              <a:t>1960’s Culture: Pop Art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109503" cy="381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0530" y="545857"/>
            <a:ext cx="48319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smtClean="0"/>
              <a:t>S3</a:t>
            </a:r>
            <a:r>
              <a:rPr lang="en-GB" sz="3600" dirty="0" smtClean="0"/>
              <a:t> </a:t>
            </a:r>
            <a:r>
              <a:rPr lang="en-GB" sz="3600" dirty="0"/>
              <a:t>Photography Culture</a:t>
            </a:r>
            <a:r>
              <a:rPr lang="en-GB" sz="3600" dirty="0" smtClean="0"/>
              <a:t>: </a:t>
            </a:r>
          </a:p>
          <a:p>
            <a:pPr algn="ctr"/>
            <a:r>
              <a:rPr lang="en-GB" sz="4400" dirty="0" smtClean="0"/>
              <a:t>Topic Two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23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51" y="130572"/>
            <a:ext cx="7886700" cy="994172"/>
          </a:xfrm>
        </p:spPr>
        <p:txBody>
          <a:bodyPr/>
          <a:lstStyle/>
          <a:p>
            <a:pPr algn="ctr"/>
            <a:r>
              <a:rPr lang="en-GB" b="1" dirty="0" smtClean="0"/>
              <a:t>Photography Mini-Tasks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569751" y="1124744"/>
            <a:ext cx="7886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During the time that you are studying from home, I will set you a series of weekly         Mini-Tasks. Could you please complete at least one mini-task each week (feel free to do more!). The Mini Task work consists of the following: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b="1" dirty="0"/>
              <a:t>Photographer or Artist Research</a:t>
            </a:r>
            <a:r>
              <a:rPr lang="en-GB" dirty="0"/>
              <a:t>. Find out about the photographer or artist and produce a fact file about them/a mind map of words which relate to their work/a mood board of images which show the kind of work they do, and some critical analysis of their work, using the Formal Elements words.</a:t>
            </a:r>
          </a:p>
          <a:p>
            <a:pPr marL="342900" indent="-342900">
              <a:buAutoNum type="arabicPeriod"/>
            </a:pPr>
            <a:r>
              <a:rPr lang="en-GB" dirty="0"/>
              <a:t>Each mini-task has at least one </a:t>
            </a:r>
            <a:r>
              <a:rPr lang="en-GB" b="1" dirty="0"/>
              <a:t>‘Things I can do’ </a:t>
            </a:r>
            <a:r>
              <a:rPr lang="en-GB" dirty="0"/>
              <a:t>task. Either complete the photographic task by taking at least 15 photographs, or come up with a task of your own which relates to the artist’s work and take at least 15 photographs. </a:t>
            </a:r>
          </a:p>
          <a:p>
            <a:pPr marL="342900" indent="-342900">
              <a:buAutoNum type="arabicPeriod"/>
            </a:pPr>
            <a:r>
              <a:rPr lang="en-GB" dirty="0"/>
              <a:t>Upload the photographs as a </a:t>
            </a:r>
            <a:r>
              <a:rPr lang="en-GB" b="1" dirty="0"/>
              <a:t>thumbnail set</a:t>
            </a:r>
            <a:r>
              <a:rPr lang="en-GB" dirty="0"/>
              <a:t>. </a:t>
            </a:r>
          </a:p>
          <a:p>
            <a:pPr marL="342900" indent="-342900">
              <a:buAutoNum type="arabicPeriod"/>
            </a:pPr>
            <a:r>
              <a:rPr lang="en-GB" b="1" dirty="0"/>
              <a:t>Edit one or more of the photographs</a:t>
            </a:r>
            <a:r>
              <a:rPr lang="en-GB" dirty="0"/>
              <a:t> using whatever editing package you have on your computer. Paint.net is an example. Or you can download free ones, like GIMP.</a:t>
            </a:r>
          </a:p>
          <a:p>
            <a:pPr marL="342900" indent="-342900">
              <a:buAutoNum type="arabicPeriod"/>
            </a:pPr>
            <a:r>
              <a:rPr lang="en-GB" dirty="0"/>
              <a:t>Present your weekly </a:t>
            </a:r>
            <a:r>
              <a:rPr lang="en-GB" b="1" dirty="0"/>
              <a:t>‘mini-task’ final piece</a:t>
            </a:r>
            <a:r>
              <a:rPr lang="en-GB" dirty="0"/>
              <a:t>. </a:t>
            </a:r>
          </a:p>
          <a:p>
            <a:pPr marL="342900" indent="-342900">
              <a:buAutoNum type="arabicPeriod"/>
            </a:pPr>
            <a:r>
              <a:rPr lang="en-GB" b="1" dirty="0"/>
              <a:t>Evaluate/analyse your work</a:t>
            </a:r>
            <a:r>
              <a:rPr lang="en-GB" dirty="0"/>
              <a:t>. Explain how you have responded to your artist’s work, how it links, but also how it has your own identity.</a:t>
            </a:r>
          </a:p>
        </p:txBody>
      </p:sp>
    </p:spTree>
    <p:extLst>
      <p:ext uri="{BB962C8B-B14F-4D97-AF65-F5344CB8AC3E}">
        <p14:creationId xmlns:p14="http://schemas.microsoft.com/office/powerpoint/2010/main" val="37395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Gill Sans MT" panose="020B0502020104020203" pitchFamily="34" charset="0"/>
              </a:rPr>
              <a:t>BGE</a:t>
            </a:r>
            <a:r>
              <a:rPr lang="en-GB" sz="3200" dirty="0" smtClean="0">
                <a:latin typeface="Gill Sans MT" panose="020B0502020104020203" pitchFamily="34" charset="0"/>
              </a:rPr>
              <a:t> </a:t>
            </a:r>
            <a:r>
              <a:rPr lang="en-GB" sz="3200" dirty="0">
                <a:latin typeface="Gill Sans MT" panose="020B0502020104020203" pitchFamily="34" charset="0"/>
              </a:rPr>
              <a:t>Photography: 1960’s </a:t>
            </a:r>
            <a:r>
              <a:rPr lang="en-GB" sz="3200" dirty="0" smtClean="0">
                <a:latin typeface="Gill Sans MT" panose="020B0502020104020203" pitchFamily="34" charset="0"/>
              </a:rPr>
              <a:t>Culture: Mini-Tasks</a:t>
            </a:r>
            <a:br>
              <a:rPr lang="en-GB" sz="3200" dirty="0" smtClean="0">
                <a:latin typeface="Gill Sans MT" panose="020B0502020104020203" pitchFamily="34" charset="0"/>
              </a:rPr>
            </a:br>
            <a:r>
              <a:rPr lang="en-GB" sz="3200" dirty="0" smtClean="0">
                <a:latin typeface="Gill Sans MT" panose="020B0502020104020203" pitchFamily="34" charset="0"/>
              </a:rPr>
              <a:t>23.02-27.03.20</a:t>
            </a:r>
            <a:endParaRPr lang="en-GB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3508" y="2420888"/>
            <a:ext cx="8856984" cy="2257042"/>
            <a:chOff x="107504" y="1820030"/>
            <a:chExt cx="8456818" cy="21964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844825"/>
              <a:ext cx="2736304" cy="21716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7173" y="1824896"/>
              <a:ext cx="2094911" cy="21915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5449" y="1820030"/>
              <a:ext cx="1443164" cy="219646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1978" y="1820030"/>
              <a:ext cx="1782344" cy="2196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3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Gill Sans MT" panose="020B0502020104020203" pitchFamily="34" charset="0"/>
              </a:rPr>
              <a:t>Photography Culture: 1960’s</a:t>
            </a:r>
            <a:br>
              <a:rPr lang="en-GB" sz="4000" dirty="0" smtClean="0">
                <a:latin typeface="Gill Sans MT" panose="020B0502020104020203" pitchFamily="34" charset="0"/>
              </a:rPr>
            </a:br>
            <a:endParaRPr lang="en-GB" sz="40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Task Two: Photography Culture: 1960’s-Mood Board.</a:t>
            </a:r>
          </a:p>
          <a:p>
            <a:pPr marL="0" indent="0">
              <a:buNone/>
            </a:pPr>
            <a:r>
              <a:rPr lang="en-GB" dirty="0" smtClean="0"/>
              <a:t>Produce a </a:t>
            </a:r>
            <a:r>
              <a:rPr lang="en-GB" b="1" dirty="0"/>
              <a:t>M</a:t>
            </a:r>
            <a:r>
              <a:rPr lang="en-GB" b="1" dirty="0" smtClean="0"/>
              <a:t>ood </a:t>
            </a:r>
            <a:r>
              <a:rPr lang="en-GB" b="1" dirty="0"/>
              <a:t>B</a:t>
            </a:r>
            <a:r>
              <a:rPr lang="en-GB" b="1" dirty="0" smtClean="0"/>
              <a:t>oard of Images </a:t>
            </a:r>
            <a:r>
              <a:rPr lang="en-GB" dirty="0" smtClean="0"/>
              <a:t>which sum up 1960’s culture in terms of Photography/Photographers, Artists/Painters, Graphic Designers and Music/Musicians.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708" y="908720"/>
            <a:ext cx="6172200" cy="339447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PHOTOGRAPHY MINI </a:t>
            </a:r>
            <a:r>
              <a:rPr lang="en-GB" dirty="0" smtClean="0">
                <a:latin typeface="Gill Sans MT" panose="020B0502020104020203" pitchFamily="34" charset="0"/>
              </a:rPr>
              <a:t>TASKS: Richard Hamilton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7571" y="5321917"/>
            <a:ext cx="5906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Things I could do</a:t>
            </a:r>
            <a:r>
              <a:rPr lang="en-GB" sz="2100" dirty="0" smtClean="0"/>
              <a:t>: Make a collage by cutting and gluing photographs from newspapers or magazines and make your own Richard Hamilton style pop art work.  </a:t>
            </a:r>
            <a:endParaRPr lang="en-GB" sz="21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70270" y="174236"/>
            <a:ext cx="6172200" cy="857250"/>
          </a:xfrm>
        </p:spPr>
        <p:txBody>
          <a:bodyPr>
            <a:normAutofit/>
          </a:bodyPr>
          <a:lstStyle/>
          <a:p>
            <a:r>
              <a:rPr lang="en-GB" sz="2700" dirty="0" smtClean="0">
                <a:latin typeface="Gill Sans MT" panose="020B0502020104020203" pitchFamily="34" charset="0"/>
              </a:rPr>
              <a:t>BGE</a:t>
            </a:r>
            <a:r>
              <a:rPr lang="en-GB" sz="2700" dirty="0" smtClean="0">
                <a:latin typeface="Gill Sans MT" panose="020B0502020104020203" pitchFamily="34" charset="0"/>
              </a:rPr>
              <a:t> </a:t>
            </a:r>
            <a:r>
              <a:rPr lang="en-GB" sz="2700" dirty="0">
                <a:latin typeface="Gill Sans MT" panose="020B0502020104020203" pitchFamily="34" charset="0"/>
              </a:rPr>
              <a:t>Photography: </a:t>
            </a:r>
            <a:r>
              <a:rPr lang="en-GB" sz="2700" dirty="0" smtClean="0">
                <a:latin typeface="Gill Sans MT" panose="020B0502020104020203" pitchFamily="34" charset="0"/>
              </a:rPr>
              <a:t>1960’s Culture</a:t>
            </a:r>
            <a:endParaRPr lang="en-GB" sz="2700" dirty="0"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065917"/>
            <a:ext cx="3744416" cy="29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3" y="908720"/>
            <a:ext cx="7776864" cy="339447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PHOTOGRAPHY MINI </a:t>
            </a:r>
            <a:r>
              <a:rPr lang="en-GB" dirty="0" smtClean="0">
                <a:latin typeface="Gill Sans MT" panose="020B0502020104020203" pitchFamily="34" charset="0"/>
              </a:rPr>
              <a:t>TASKS:  </a:t>
            </a:r>
          </a:p>
          <a:p>
            <a:pPr marL="0" indent="0">
              <a:buNone/>
            </a:pPr>
            <a:r>
              <a:rPr lang="en-GB" dirty="0" smtClean="0">
                <a:latin typeface="Gill Sans MT" panose="020B0502020104020203" pitchFamily="34" charset="0"/>
              </a:rPr>
              <a:t>Andy Warhol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847" y="5291646"/>
            <a:ext cx="59063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Things I could do</a:t>
            </a:r>
            <a:r>
              <a:rPr lang="en-GB" sz="2100" dirty="0" smtClean="0"/>
              <a:t>: Take photographs of fruit or vegetables against a white background. Then take photographs of stages of peeling/cutting the fruit.   </a:t>
            </a:r>
            <a:endParaRPr lang="en-GB" sz="21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70270" y="174236"/>
            <a:ext cx="6172200" cy="857250"/>
          </a:xfrm>
        </p:spPr>
        <p:txBody>
          <a:bodyPr>
            <a:normAutofit/>
          </a:bodyPr>
          <a:lstStyle/>
          <a:p>
            <a:r>
              <a:rPr lang="en-GB" sz="2700" dirty="0" smtClean="0">
                <a:latin typeface="Gill Sans MT" panose="020B0502020104020203" pitchFamily="34" charset="0"/>
              </a:rPr>
              <a:t>BGE</a:t>
            </a:r>
            <a:r>
              <a:rPr lang="en-GB" sz="2700" dirty="0" smtClean="0">
                <a:latin typeface="Gill Sans MT" panose="020B0502020104020203" pitchFamily="34" charset="0"/>
              </a:rPr>
              <a:t> </a:t>
            </a:r>
            <a:r>
              <a:rPr lang="en-GB" sz="2700" dirty="0">
                <a:latin typeface="Gill Sans MT" panose="020B0502020104020203" pitchFamily="34" charset="0"/>
              </a:rPr>
              <a:t>Photography: </a:t>
            </a:r>
            <a:r>
              <a:rPr lang="en-GB" sz="2700" dirty="0" smtClean="0">
                <a:latin typeface="Gill Sans MT" panose="020B0502020104020203" pitchFamily="34" charset="0"/>
              </a:rPr>
              <a:t>1960’s Culture</a:t>
            </a:r>
            <a:endParaRPr lang="en-GB" sz="2700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700808"/>
            <a:ext cx="3189653" cy="33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08720"/>
            <a:ext cx="7776864" cy="339447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PHOTOGRAPHY MINI </a:t>
            </a:r>
            <a:r>
              <a:rPr lang="en-GB" dirty="0" smtClean="0">
                <a:latin typeface="Gill Sans MT" panose="020B0502020104020203" pitchFamily="34" charset="0"/>
              </a:rPr>
              <a:t>TASKS:  </a:t>
            </a:r>
          </a:p>
          <a:p>
            <a:pPr marL="0" indent="0">
              <a:buNone/>
            </a:pPr>
            <a:r>
              <a:rPr lang="en-GB" dirty="0" smtClean="0">
                <a:latin typeface="Gill Sans MT" panose="020B0502020104020203" pitchFamily="34" charset="0"/>
              </a:rPr>
              <a:t>Andy Warhol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847" y="5291646"/>
            <a:ext cx="59063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Things I could do</a:t>
            </a:r>
            <a:r>
              <a:rPr lang="en-GB" sz="2100" dirty="0" smtClean="0"/>
              <a:t>: Take photographs of tinned food around the home in unusual places. For example: in the bathroom, on your pillow, sitting on the sofa.     </a:t>
            </a:r>
            <a:endParaRPr lang="en-GB" sz="21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70270" y="174236"/>
            <a:ext cx="6172200" cy="857250"/>
          </a:xfrm>
        </p:spPr>
        <p:txBody>
          <a:bodyPr>
            <a:normAutofit/>
          </a:bodyPr>
          <a:lstStyle/>
          <a:p>
            <a:r>
              <a:rPr lang="en-GB" sz="2700" dirty="0" smtClean="0">
                <a:latin typeface="Gill Sans MT" panose="020B0502020104020203" pitchFamily="34" charset="0"/>
              </a:rPr>
              <a:t>BGE </a:t>
            </a:r>
            <a:r>
              <a:rPr lang="en-GB" sz="2700" dirty="0" smtClean="0">
                <a:latin typeface="Gill Sans MT" panose="020B0502020104020203" pitchFamily="34" charset="0"/>
              </a:rPr>
              <a:t>Photography</a:t>
            </a:r>
            <a:r>
              <a:rPr lang="en-GB" sz="2700" dirty="0">
                <a:latin typeface="Gill Sans MT" panose="020B0502020104020203" pitchFamily="34" charset="0"/>
              </a:rPr>
              <a:t>: </a:t>
            </a:r>
            <a:r>
              <a:rPr lang="en-GB" sz="2700" dirty="0" smtClean="0">
                <a:latin typeface="Gill Sans MT" panose="020B0502020104020203" pitchFamily="34" charset="0"/>
              </a:rPr>
              <a:t>1960’s Culture</a:t>
            </a:r>
            <a:endParaRPr lang="en-GB" sz="2700" dirty="0"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761" y="1656990"/>
            <a:ext cx="2238376" cy="340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08720"/>
            <a:ext cx="7776864" cy="339447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PHOTOGRAPHY MINI </a:t>
            </a:r>
            <a:r>
              <a:rPr lang="en-GB" dirty="0" smtClean="0">
                <a:latin typeface="Gill Sans MT" panose="020B0502020104020203" pitchFamily="34" charset="0"/>
              </a:rPr>
              <a:t>TASKS:  </a:t>
            </a:r>
          </a:p>
          <a:p>
            <a:pPr marL="0" indent="0">
              <a:buNone/>
            </a:pPr>
            <a:r>
              <a:rPr lang="en-GB" dirty="0" smtClean="0">
                <a:latin typeface="Gill Sans MT" panose="020B0502020104020203" pitchFamily="34" charset="0"/>
              </a:rPr>
              <a:t>David </a:t>
            </a:r>
            <a:r>
              <a:rPr lang="en-GB" dirty="0" err="1" smtClean="0">
                <a:latin typeface="Gill Sans MT" panose="020B0502020104020203" pitchFamily="34" charset="0"/>
              </a:rPr>
              <a:t>Hockney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263" y="5059450"/>
            <a:ext cx="655356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Things I could do</a:t>
            </a:r>
            <a:r>
              <a:rPr lang="en-GB" sz="2100" dirty="0" smtClean="0"/>
              <a:t>: Take close-up photographs of an object/person that combine to make the whole photograph when uploaded on to a computer and made into a collage.  Cut up a portrait/s from a magazine and rearrange in a </a:t>
            </a:r>
            <a:r>
              <a:rPr lang="en-GB" sz="2100" dirty="0" err="1" smtClean="0"/>
              <a:t>Hockney</a:t>
            </a:r>
            <a:r>
              <a:rPr lang="en-GB" sz="2100" dirty="0" smtClean="0"/>
              <a:t> style.   </a:t>
            </a:r>
            <a:endParaRPr lang="en-GB" sz="21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70270" y="174236"/>
            <a:ext cx="6172200" cy="857250"/>
          </a:xfrm>
        </p:spPr>
        <p:txBody>
          <a:bodyPr>
            <a:normAutofit/>
          </a:bodyPr>
          <a:lstStyle/>
          <a:p>
            <a:r>
              <a:rPr lang="en-GB" sz="2700" dirty="0" smtClean="0">
                <a:latin typeface="Gill Sans MT" panose="020B0502020104020203" pitchFamily="34" charset="0"/>
              </a:rPr>
              <a:t>BGE</a:t>
            </a:r>
            <a:r>
              <a:rPr lang="en-GB" sz="2700" dirty="0" smtClean="0">
                <a:latin typeface="Gill Sans MT" panose="020B0502020104020203" pitchFamily="34" charset="0"/>
              </a:rPr>
              <a:t>: </a:t>
            </a:r>
            <a:r>
              <a:rPr lang="en-GB" sz="2700" dirty="0" smtClean="0">
                <a:latin typeface="Gill Sans MT" panose="020B0502020104020203" pitchFamily="34" charset="0"/>
              </a:rPr>
              <a:t>1960’s Culture</a:t>
            </a:r>
            <a:endParaRPr lang="en-GB" sz="2700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556792"/>
            <a:ext cx="2736304" cy="33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7" y="116632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S3 Photography </a:t>
            </a:r>
            <a:r>
              <a:rPr lang="en-GB" sz="3600" dirty="0" smtClean="0"/>
              <a:t>Culture: 1960’s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196752"/>
            <a:ext cx="6400800" cy="1752600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tx1"/>
                </a:solidFill>
              </a:rPr>
              <a:t>Topic One:                    </a:t>
            </a:r>
            <a:r>
              <a:rPr lang="en-GB" sz="4400" b="1" dirty="0" smtClean="0">
                <a:solidFill>
                  <a:schemeClr val="tx1"/>
                </a:solidFill>
              </a:rPr>
              <a:t>Portrait Photography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61" y="2780928"/>
            <a:ext cx="3554613" cy="36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4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1960’s Portrait Photography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b="1" dirty="0" smtClean="0"/>
              <a:t>Artist Research:</a:t>
            </a:r>
          </a:p>
          <a:p>
            <a:pPr marL="0" indent="0">
              <a:buNone/>
            </a:pPr>
            <a:r>
              <a:rPr lang="en-GB" sz="2800" dirty="0" smtClean="0"/>
              <a:t>Choose a photographer whose work you like, who worked in the 1960’s.</a:t>
            </a:r>
          </a:p>
          <a:p>
            <a:pPr marL="0" indent="0">
              <a:buNone/>
            </a:pPr>
            <a:r>
              <a:rPr lang="en-GB" sz="2800" dirty="0" smtClean="0"/>
              <a:t>Once you have chosen an appropriate photographer, please do the following tasks:</a:t>
            </a:r>
          </a:p>
          <a:p>
            <a:pPr marL="514350" indent="-514350">
              <a:buAutoNum type="arabicPeriod"/>
            </a:pPr>
            <a:r>
              <a:rPr lang="en-GB" sz="2800" b="1" dirty="0" smtClean="0"/>
              <a:t>Fact File</a:t>
            </a:r>
            <a:r>
              <a:rPr lang="en-GB" sz="2800" dirty="0" smtClean="0"/>
              <a:t>: Five facts about your photographer.</a:t>
            </a:r>
          </a:p>
          <a:p>
            <a:pPr marL="514350" indent="-514350">
              <a:buAutoNum type="arabicPeriod"/>
            </a:pPr>
            <a:r>
              <a:rPr lang="en-GB" sz="2800" b="1" dirty="0" smtClean="0"/>
              <a:t>Examples of their work</a:t>
            </a:r>
            <a:r>
              <a:rPr lang="en-GB" sz="2800" dirty="0" smtClean="0"/>
              <a:t>: choose five photographs from their body of work. Copy and paste them on to your PowerPoint.</a:t>
            </a:r>
          </a:p>
          <a:p>
            <a:pPr marL="514350" indent="-514350">
              <a:buAutoNum type="arabicPeriod"/>
            </a:pPr>
            <a:r>
              <a:rPr lang="en-GB" sz="2800" b="1" dirty="0" smtClean="0"/>
              <a:t>‘I like this about their work…’ </a:t>
            </a:r>
            <a:r>
              <a:rPr lang="en-GB" sz="2800" dirty="0" smtClean="0"/>
              <a:t>Looking at the photographs you have chosen, write down five things about their work which you like/you are inspired by. </a:t>
            </a:r>
          </a:p>
          <a:p>
            <a:pPr marL="514350" indent="-514350">
              <a:buAutoNum type="arabicPeriod"/>
            </a:pPr>
            <a:r>
              <a:rPr lang="en-GB" sz="2800" b="1" dirty="0" smtClean="0"/>
              <a:t>Detailed Analysis</a:t>
            </a:r>
            <a:r>
              <a:rPr lang="en-GB" sz="2800" dirty="0" smtClean="0"/>
              <a:t>: Choose one particular photograph, and use the pointers on the next slide to analyse it.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4080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1960’s Portrait Photographer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 b="1" dirty="0" smtClean="0"/>
              <a:t>Artist research: Detailed Analysis</a:t>
            </a:r>
          </a:p>
          <a:p>
            <a:r>
              <a:rPr lang="en-GB" u="sng" dirty="0" smtClean="0"/>
              <a:t>Choose one of the photographs to analyse.</a:t>
            </a:r>
          </a:p>
          <a:p>
            <a:r>
              <a:rPr lang="en-GB" dirty="0" smtClean="0"/>
              <a:t>1. Describe the photograph as if you were talking about it to someone over the phone.</a:t>
            </a:r>
          </a:p>
          <a:p>
            <a:r>
              <a:rPr lang="en-GB" dirty="0" smtClean="0"/>
              <a:t>2. Explain how you think the photograph was taken. Discuss the composition, lighting</a:t>
            </a:r>
            <a:r>
              <a:rPr lang="en-GB" dirty="0"/>
              <a:t> </a:t>
            </a:r>
            <a:r>
              <a:rPr lang="en-GB" dirty="0" smtClean="0"/>
              <a:t>etc.</a:t>
            </a:r>
          </a:p>
          <a:p>
            <a:r>
              <a:rPr lang="en-GB" dirty="0" smtClean="0"/>
              <a:t>3. How does the photograph make you feel? What do you like about it?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1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1960’s Portrait Photographer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Artist research: Detailed Analysis: </a:t>
            </a:r>
            <a:r>
              <a:rPr lang="en-GB" sz="2000" b="1" dirty="0" smtClean="0"/>
              <a:t>Audrey Hepburn by Richard Avedon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81" y="1417859"/>
            <a:ext cx="3680000" cy="50132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1417859"/>
            <a:ext cx="24482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smtClean="0"/>
              <a:t>Describe </a:t>
            </a:r>
            <a:r>
              <a:rPr lang="en-GB" sz="1600" i="1" dirty="0"/>
              <a:t>the photograph as if you were talking about it to someone over the phone</a:t>
            </a:r>
            <a:r>
              <a:rPr lang="en-GB" sz="1600" i="1" dirty="0" smtClean="0"/>
              <a:t>.</a:t>
            </a:r>
          </a:p>
          <a:p>
            <a:r>
              <a:rPr lang="en-GB" sz="1600" dirty="0" smtClean="0"/>
              <a:t>The photograph is a </a:t>
            </a:r>
            <a:r>
              <a:rPr lang="en-GB" sz="1600" b="1" dirty="0" smtClean="0"/>
              <a:t>black and white portrait </a:t>
            </a:r>
            <a:r>
              <a:rPr lang="en-GB" sz="1600" dirty="0" smtClean="0"/>
              <a:t>of an actress called </a:t>
            </a:r>
            <a:r>
              <a:rPr lang="en-GB" sz="1600" b="1" dirty="0" smtClean="0"/>
              <a:t>Audrey Hepburn</a:t>
            </a:r>
            <a:r>
              <a:rPr lang="en-GB" sz="1600" dirty="0" smtClean="0"/>
              <a:t>. It is taken with a </a:t>
            </a:r>
            <a:r>
              <a:rPr lang="en-GB" sz="1600" b="1" dirty="0" smtClean="0"/>
              <a:t>white background</a:t>
            </a:r>
            <a:r>
              <a:rPr lang="en-GB" sz="1600" dirty="0" smtClean="0"/>
              <a:t>. She is facing the camera </a:t>
            </a:r>
            <a:r>
              <a:rPr lang="en-GB" sz="1600" b="1" dirty="0" smtClean="0"/>
              <a:t>side on, and looking towards the photographer</a:t>
            </a:r>
            <a:r>
              <a:rPr lang="en-GB" sz="1600" dirty="0" smtClean="0"/>
              <a:t>. She is wearing a </a:t>
            </a:r>
            <a:r>
              <a:rPr lang="en-GB" sz="1600" b="1" dirty="0" smtClean="0"/>
              <a:t>plain white h</a:t>
            </a:r>
            <a:r>
              <a:rPr lang="en-GB" sz="1600" dirty="0" smtClean="0"/>
              <a:t>at and </a:t>
            </a:r>
            <a:r>
              <a:rPr lang="en-GB" sz="1600" b="1" dirty="0" smtClean="0"/>
              <a:t>black long gloves</a:t>
            </a:r>
            <a:r>
              <a:rPr lang="en-GB" sz="1600" dirty="0" smtClean="0"/>
              <a:t>. Her hand is resting on an </a:t>
            </a:r>
            <a:r>
              <a:rPr lang="en-GB" sz="1600" b="1" dirty="0" smtClean="0"/>
              <a:t>ornate vase holder</a:t>
            </a:r>
            <a:r>
              <a:rPr lang="en-GB" sz="1600" dirty="0" smtClean="0"/>
              <a:t>. Her white scarf has a piece of </a:t>
            </a:r>
            <a:r>
              <a:rPr lang="en-GB" sz="1600" b="1" dirty="0" smtClean="0"/>
              <a:t>jewellery</a:t>
            </a:r>
            <a:r>
              <a:rPr lang="en-GB" sz="1600" dirty="0" smtClean="0"/>
              <a:t> holding it together, and her </a:t>
            </a:r>
            <a:r>
              <a:rPr lang="en-GB" sz="1600" b="1" dirty="0" smtClean="0"/>
              <a:t>hair is tied in a bun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6411144" y="1331490"/>
            <a:ext cx="25533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Explain how you think the photograph was taken. Discuss the composition, </a:t>
            </a:r>
            <a:r>
              <a:rPr lang="en-GB" sz="1600" i="1" dirty="0" smtClean="0"/>
              <a:t>lighting etc.</a:t>
            </a:r>
          </a:p>
          <a:p>
            <a:r>
              <a:rPr lang="en-GB" sz="1600" dirty="0" smtClean="0"/>
              <a:t>The Photograph was taken in a </a:t>
            </a:r>
            <a:r>
              <a:rPr lang="en-GB" sz="1600" b="1" dirty="0" smtClean="0"/>
              <a:t>studio</a:t>
            </a:r>
            <a:r>
              <a:rPr lang="en-GB" sz="1600" dirty="0" smtClean="0"/>
              <a:t> with </a:t>
            </a:r>
            <a:r>
              <a:rPr lang="en-GB" sz="1600" b="1" dirty="0" smtClean="0"/>
              <a:t>artificial lighting</a:t>
            </a:r>
            <a:r>
              <a:rPr lang="en-GB" sz="1600" dirty="0" smtClean="0"/>
              <a:t>. There were probably </a:t>
            </a:r>
            <a:r>
              <a:rPr lang="en-GB" sz="1600" b="1" dirty="0" smtClean="0"/>
              <a:t>two lights </a:t>
            </a:r>
            <a:r>
              <a:rPr lang="en-GB" sz="1600" dirty="0" smtClean="0"/>
              <a:t>as the lighting is quite </a:t>
            </a:r>
            <a:r>
              <a:rPr lang="en-GB" sz="1600" b="1" dirty="0" smtClean="0"/>
              <a:t>balanced and soft</a:t>
            </a:r>
            <a:r>
              <a:rPr lang="en-GB" sz="1600" dirty="0" smtClean="0"/>
              <a:t>. The hands are placed so that there is almost </a:t>
            </a:r>
            <a:r>
              <a:rPr lang="en-GB" sz="1600" b="1" dirty="0" smtClean="0"/>
              <a:t>circle around the face, like a frame</a:t>
            </a:r>
            <a:r>
              <a:rPr lang="en-GB" sz="1600" dirty="0" smtClean="0"/>
              <a:t>. 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3059832" y="2051720"/>
            <a:ext cx="2939952" cy="28894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8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1960’s Portrait Photographer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Artist research: Detailed Analysis: </a:t>
            </a:r>
            <a:r>
              <a:rPr lang="en-GB" sz="2000" b="1" dirty="0"/>
              <a:t>Audrey Hepburn by Richard Avedon </a:t>
            </a:r>
            <a:endParaRPr lang="en-GB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344" y="1419634"/>
            <a:ext cx="3680000" cy="50132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76986" y="1419634"/>
            <a:ext cx="25392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How does the photograph make you feel? What do you like about it? </a:t>
            </a:r>
            <a:endParaRPr lang="en-GB" sz="1600" i="1" dirty="0" smtClean="0"/>
          </a:p>
          <a:p>
            <a:r>
              <a:rPr lang="en-GB" sz="1600" dirty="0" smtClean="0"/>
              <a:t>I like the fact that it is in </a:t>
            </a:r>
            <a:r>
              <a:rPr lang="en-GB" sz="1600" b="1" dirty="0" smtClean="0"/>
              <a:t>black and white </a:t>
            </a:r>
            <a:r>
              <a:rPr lang="en-GB" sz="1600" dirty="0" smtClean="0"/>
              <a:t>as it looks more </a:t>
            </a:r>
            <a:r>
              <a:rPr lang="en-GB" sz="1600" b="1" dirty="0" smtClean="0"/>
              <a:t>classy</a:t>
            </a:r>
            <a:r>
              <a:rPr lang="en-GB" sz="1600" dirty="0" smtClean="0"/>
              <a:t>. The photograph is quite simple, with a </a:t>
            </a:r>
            <a:r>
              <a:rPr lang="en-GB" sz="1600" b="1" dirty="0" smtClean="0"/>
              <a:t>plain background </a:t>
            </a:r>
            <a:r>
              <a:rPr lang="en-GB" sz="1600" dirty="0" smtClean="0"/>
              <a:t>and </a:t>
            </a:r>
            <a:r>
              <a:rPr lang="en-GB" sz="1600" b="1" dirty="0" smtClean="0"/>
              <a:t>limited tones</a:t>
            </a:r>
            <a:r>
              <a:rPr lang="en-GB" sz="1600" dirty="0" smtClean="0"/>
              <a:t>. The </a:t>
            </a:r>
            <a:r>
              <a:rPr lang="en-GB" sz="1600" b="1" dirty="0" smtClean="0"/>
              <a:t>composition works </a:t>
            </a:r>
            <a:r>
              <a:rPr lang="en-GB" sz="1600" dirty="0" smtClean="0"/>
              <a:t>well and using the long glove to </a:t>
            </a:r>
            <a:r>
              <a:rPr lang="en-GB" sz="1600" b="1" dirty="0" smtClean="0"/>
              <a:t>frame the face </a:t>
            </a:r>
            <a:r>
              <a:rPr lang="en-GB" sz="1600" dirty="0" smtClean="0"/>
              <a:t>is a good idea. </a:t>
            </a:r>
          </a:p>
        </p:txBody>
      </p:sp>
    </p:spTree>
    <p:extLst>
      <p:ext uri="{BB962C8B-B14F-4D97-AF65-F5344CB8AC3E}">
        <p14:creationId xmlns:p14="http://schemas.microsoft.com/office/powerpoint/2010/main" val="1142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2136</Words>
  <Application>Microsoft Office PowerPoint</Application>
  <PresentationFormat>On-screen Show (4:3)</PresentationFormat>
  <Paragraphs>177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Elephant</vt:lpstr>
      <vt:lpstr>Gill Sans MT</vt:lpstr>
      <vt:lpstr>Gloucester MT Extra Condensed</vt:lpstr>
      <vt:lpstr>Office Theme</vt:lpstr>
      <vt:lpstr>S3 Photography:    Photography Culture</vt:lpstr>
      <vt:lpstr>Photography Culture: 1960’s </vt:lpstr>
      <vt:lpstr>Photography Culture: 1960’s </vt:lpstr>
      <vt:lpstr>Photography Culture: 1960’s </vt:lpstr>
      <vt:lpstr>S3 Photography Culture: 1960’s</vt:lpstr>
      <vt:lpstr>1960’s Portrait Photography</vt:lpstr>
      <vt:lpstr>1960’s Portrait Photographer</vt:lpstr>
      <vt:lpstr>1960’s Portrait Photographer</vt:lpstr>
      <vt:lpstr>1960’s Portrait Photographer</vt:lpstr>
      <vt:lpstr>1960’s Portrait Photographer</vt:lpstr>
      <vt:lpstr>PowerPoint Presentation</vt:lpstr>
      <vt:lpstr>1960’s Portrait Photographer</vt:lpstr>
      <vt:lpstr>Studio Lighting: The Basics</vt:lpstr>
      <vt:lpstr>Studio Lighting: The Basics</vt:lpstr>
      <vt:lpstr>Studio Lighting: The Basics</vt:lpstr>
      <vt:lpstr>Studio Lighting: The Basics</vt:lpstr>
      <vt:lpstr>Studio Lighting: The Basics</vt:lpstr>
      <vt:lpstr>Studio Lighting: The Basics</vt:lpstr>
      <vt:lpstr>Studio Lighting: The Basics</vt:lpstr>
      <vt:lpstr>1960’s Portrait Photographer</vt:lpstr>
      <vt:lpstr>PowerPoint Presentation</vt:lpstr>
      <vt:lpstr>Checklist</vt:lpstr>
      <vt:lpstr>PowerPoint Presentation</vt:lpstr>
      <vt:lpstr>David Bailey Portrait Work</vt:lpstr>
      <vt:lpstr> Portrait Work</vt:lpstr>
      <vt:lpstr>Editing the Portraits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Richard Avedon: Work for Today</vt:lpstr>
      <vt:lpstr>Richard Avedon: Work for Today</vt:lpstr>
      <vt:lpstr>Richard Avedon: Work for Today</vt:lpstr>
      <vt:lpstr>PowerPoint Presentation</vt:lpstr>
      <vt:lpstr>Richard Avedon: Work for Today</vt:lpstr>
      <vt:lpstr>1960’s Culture: Pop Art</vt:lpstr>
      <vt:lpstr>Photography Mini-Tasks</vt:lpstr>
      <vt:lpstr>BGE Photography: 1960’s Culture: Mini-Tasks 23.02-27.03.20</vt:lpstr>
      <vt:lpstr>BGE Photography: 1960’s Culture</vt:lpstr>
      <vt:lpstr>BGE Photography: 1960’s Culture</vt:lpstr>
      <vt:lpstr>BGE Photography: 1960’s Culture</vt:lpstr>
      <vt:lpstr>BGE: 1960’s Culture</vt:lpstr>
    </vt:vector>
  </TitlesOfParts>
  <Company>Applemore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Photography Culture</dc:title>
  <dc:creator>M Wheatley</dc:creator>
  <cp:lastModifiedBy>Rachel ONeill</cp:lastModifiedBy>
  <cp:revision>72</cp:revision>
  <cp:lastPrinted>2020-03-19T09:49:41Z</cp:lastPrinted>
  <dcterms:created xsi:type="dcterms:W3CDTF">2019-04-23T19:01:40Z</dcterms:created>
  <dcterms:modified xsi:type="dcterms:W3CDTF">2020-03-23T13:54:47Z</dcterms:modified>
</cp:coreProperties>
</file>