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288" r:id="rId3"/>
    <p:sldId id="261" r:id="rId4"/>
    <p:sldId id="335" r:id="rId5"/>
    <p:sldId id="336" r:id="rId6"/>
    <p:sldId id="337" r:id="rId7"/>
    <p:sldId id="334" r:id="rId8"/>
    <p:sldId id="307" r:id="rId9"/>
    <p:sldId id="322" r:id="rId10"/>
    <p:sldId id="323" r:id="rId11"/>
    <p:sldId id="324" r:id="rId12"/>
    <p:sldId id="325" r:id="rId13"/>
    <p:sldId id="326" r:id="rId14"/>
    <p:sldId id="327" r:id="rId15"/>
    <p:sldId id="270" r:id="rId16"/>
    <p:sldId id="302" r:id="rId17"/>
    <p:sldId id="303" r:id="rId18"/>
    <p:sldId id="314" r:id="rId19"/>
    <p:sldId id="315" r:id="rId20"/>
    <p:sldId id="316" r:id="rId21"/>
    <p:sldId id="339" r:id="rId22"/>
    <p:sldId id="331" r:id="rId23"/>
    <p:sldId id="328" r:id="rId24"/>
    <p:sldId id="329" r:id="rId25"/>
    <p:sldId id="330" r:id="rId26"/>
    <p:sldId id="321" r:id="rId27"/>
    <p:sldId id="304" r:id="rId28"/>
    <p:sldId id="305" r:id="rId29"/>
    <p:sldId id="267" r:id="rId30"/>
    <p:sldId id="318" r:id="rId31"/>
    <p:sldId id="278" r:id="rId32"/>
    <p:sldId id="320" r:id="rId33"/>
    <p:sldId id="317" r:id="rId34"/>
    <p:sldId id="286" r:id="rId35"/>
    <p:sldId id="332" r:id="rId36"/>
    <p:sldId id="319" r:id="rId37"/>
    <p:sldId id="287" r:id="rId38"/>
    <p:sldId id="333" r:id="rId39"/>
    <p:sldId id="338" r:id="rId40"/>
    <p:sldId id="285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325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55" autoAdjust="0"/>
    <p:restoredTop sz="73235" autoAdjust="0"/>
  </p:normalViewPr>
  <p:slideViewPr>
    <p:cSldViewPr snapToGrid="0">
      <p:cViewPr varScale="1">
        <p:scale>
          <a:sx n="66" d="100"/>
          <a:sy n="66" d="100"/>
        </p:scale>
        <p:origin x="1518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0B47F5-1C9A-43EA-9BA1-59D89033FD47}" type="datetimeFigureOut">
              <a:rPr lang="en-GB" smtClean="0"/>
              <a:t>19/03/2019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EA9C4F-F32E-4F41-AA39-B6EB90AEA9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6547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If the top line represents amount of memory space for learning then</a:t>
            </a:r>
            <a:r>
              <a:rPr lang="en-GB" baseline="0" dirty="0" smtClean="0"/>
              <a:t> if you memorise the steps it will always take that amount of memory space.</a:t>
            </a:r>
          </a:p>
          <a:p>
            <a:r>
              <a:rPr lang="en-GB" baseline="0" dirty="0" smtClean="0"/>
              <a:t>Triangle shows that if you understand then the memory space can be compressed and you can fit more new learning in.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A9C4F-F32E-4F41-AA39-B6EB90AEA9C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1797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Yellow means +1 and red -1 so a yellow and a red make 0 when</a:t>
            </a:r>
            <a:r>
              <a:rPr lang="en-GB" baseline="0" dirty="0" smtClean="0"/>
              <a:t> added together.</a:t>
            </a:r>
          </a:p>
          <a:p>
            <a:endParaRPr lang="en-GB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A9C4F-F32E-4F41-AA39-B6EB90AEA9C3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94087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You try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A9C4F-F32E-4F41-AA39-B6EB90AEA9C3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17773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You try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A9C4F-F32E-4F41-AA39-B6EB90AEA9C3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4773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Using bar models to introduce topics and promote understanding rather than memorising processes – pupils come up with the process for themselves</a:t>
            </a:r>
            <a:r>
              <a:rPr lang="en-GB" baseline="0" dirty="0" smtClean="0"/>
              <a:t>  moving from concrete (fraction tiles) to visual (bar models) to abstract (the rule used for exam working).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A9C4F-F32E-4F41-AA39-B6EB90AEA9C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7906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Five bars cut into thirds and how many 2/3 chunks can we fit into to 15/3s? 7 and a half.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A9C4F-F32E-4F41-AA39-B6EB90AEA9C3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73265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1</a:t>
            </a:r>
            <a:r>
              <a:rPr lang="en-GB" baseline="0" dirty="0" smtClean="0"/>
              <a:t> – first explanation 5% of kids</a:t>
            </a:r>
          </a:p>
          <a:p>
            <a:r>
              <a:rPr lang="en-GB" baseline="0" dirty="0" smtClean="0"/>
              <a:t>1b – same explanation just repeated 20% of kids</a:t>
            </a:r>
          </a:p>
          <a:p>
            <a:r>
              <a:rPr lang="en-GB" baseline="0" dirty="0" smtClean="0"/>
              <a:t>Now have to change how you explain it to get more kids to understand.</a:t>
            </a:r>
          </a:p>
          <a:p>
            <a:r>
              <a:rPr lang="en-GB" dirty="0" smtClean="0"/>
              <a:t>25%</a:t>
            </a:r>
            <a:r>
              <a:rPr lang="en-GB" baseline="0" dirty="0" smtClean="0"/>
              <a:t> of kids need your help to find out misunderstandings and help set them on course with feedback for them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A9C4F-F32E-4F41-AA39-B6EB90AEA9C3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28511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Difficult question to think on right away so let</a:t>
            </a:r>
            <a:r>
              <a:rPr lang="en-GB" baseline="0" dirty="0" smtClean="0"/>
              <a:t> us go back a step first and use bar models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A9C4F-F32E-4F41-AA39-B6EB90AEA9C3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10644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240 divided into</a:t>
            </a:r>
            <a:r>
              <a:rPr lang="en-GB" baseline="0" dirty="0" smtClean="0"/>
              <a:t> 8 boxes gives £30 a box. K gets £150 and A gets £90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A9C4F-F32E-4F41-AA39-B6EB90AEA9C3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77882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240 divided into</a:t>
            </a:r>
            <a:r>
              <a:rPr lang="en-GB" baseline="0" dirty="0" smtClean="0"/>
              <a:t> 3 boxes gives £80 a box. K gets £400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A9C4F-F32E-4F41-AA39-B6EB90AEA9C3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84451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240 divided into</a:t>
            </a:r>
            <a:r>
              <a:rPr lang="en-GB" baseline="0" dirty="0" smtClean="0"/>
              <a:t> the 2 extra boxes gives £120 a box. A gets £360.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A9C4F-F32E-4F41-AA39-B6EB90AEA9C3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87278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Rules can be correct</a:t>
            </a:r>
            <a:r>
              <a:rPr lang="en-GB" baseline="0" dirty="0" smtClean="0"/>
              <a:t> but also dangerous!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A9C4F-F32E-4F41-AA39-B6EB90AEA9C3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8451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CAA64-78BB-4B89-A52D-DBE3C3C5D734}" type="datetimeFigureOut">
              <a:rPr lang="en-GB" smtClean="0"/>
              <a:t>18/03/2019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EAFA0-F5EE-4783-9E6C-C460A954F7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6362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CAA64-78BB-4B89-A52D-DBE3C3C5D734}" type="datetimeFigureOut">
              <a:rPr lang="en-GB" smtClean="0"/>
              <a:t>18/03/2019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EAFA0-F5EE-4783-9E6C-C460A954F7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562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CAA64-78BB-4B89-A52D-DBE3C3C5D734}" type="datetimeFigureOut">
              <a:rPr lang="en-GB" smtClean="0"/>
              <a:t>18/03/2019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EAFA0-F5EE-4783-9E6C-C460A954F7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5091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CAA64-78BB-4B89-A52D-DBE3C3C5D734}" type="datetimeFigureOut">
              <a:rPr lang="en-GB" smtClean="0"/>
              <a:t>18/03/2019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EAFA0-F5EE-4783-9E6C-C460A954F7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3467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CAA64-78BB-4B89-A52D-DBE3C3C5D734}" type="datetimeFigureOut">
              <a:rPr lang="en-GB" smtClean="0"/>
              <a:t>18/03/2019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EAFA0-F5EE-4783-9E6C-C460A954F7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187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CAA64-78BB-4B89-A52D-DBE3C3C5D734}" type="datetimeFigureOut">
              <a:rPr lang="en-GB" smtClean="0"/>
              <a:t>18/03/2019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EAFA0-F5EE-4783-9E6C-C460A954F7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4401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CAA64-78BB-4B89-A52D-DBE3C3C5D734}" type="datetimeFigureOut">
              <a:rPr lang="en-GB" smtClean="0"/>
              <a:t>18/03/2019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EAFA0-F5EE-4783-9E6C-C460A954F7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9732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CAA64-78BB-4B89-A52D-DBE3C3C5D734}" type="datetimeFigureOut">
              <a:rPr lang="en-GB" smtClean="0"/>
              <a:t>18/03/2019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EAFA0-F5EE-4783-9E6C-C460A954F7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7333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CAA64-78BB-4B89-A52D-DBE3C3C5D734}" type="datetimeFigureOut">
              <a:rPr lang="en-GB" smtClean="0"/>
              <a:t>18/03/2019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EAFA0-F5EE-4783-9E6C-C460A954F7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5222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CAA64-78BB-4B89-A52D-DBE3C3C5D734}" type="datetimeFigureOut">
              <a:rPr lang="en-GB" smtClean="0"/>
              <a:t>18/03/2019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EAFA0-F5EE-4783-9E6C-C460A954F7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3464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CAA64-78BB-4B89-A52D-DBE3C3C5D734}" type="datetimeFigureOut">
              <a:rPr lang="en-GB" smtClean="0"/>
              <a:t>18/03/2019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EAFA0-F5EE-4783-9E6C-C460A954F7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9548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BCAA64-78BB-4B89-A52D-DBE3C3C5D734}" type="datetimeFigureOut">
              <a:rPr lang="en-GB" smtClean="0"/>
              <a:t>18/03/2019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4EAFA0-F5EE-4783-9E6C-C460A954F7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8533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53143" y="6191794"/>
            <a:ext cx="11364686" cy="143692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1045029" y="6309360"/>
            <a:ext cx="10998926" cy="130629"/>
          </a:xfrm>
          <a:prstGeom prst="rect">
            <a:avLst/>
          </a:prstGeom>
          <a:solidFill>
            <a:srgbClr val="932507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5695406" y="6413863"/>
            <a:ext cx="6496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         Inverclyde Secondary Attainment Challenge Team (Numeracy)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0285" y="1116163"/>
            <a:ext cx="4971429" cy="914286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1733128"/>
              </p:ext>
            </p:extLst>
          </p:nvPr>
        </p:nvGraphicFramePr>
        <p:xfrm>
          <a:off x="5208174" y="195872"/>
          <a:ext cx="2093259" cy="762000"/>
        </p:xfrm>
        <a:graphic>
          <a:graphicData uri="http://schemas.openxmlformats.org/drawingml/2006/table">
            <a:tbl>
              <a:tblPr/>
              <a:tblGrid>
                <a:gridCol w="2093259">
                  <a:extLst>
                    <a:ext uri="{9D8B030D-6E8A-4147-A177-3AD203B41FA5}">
                      <a16:colId xmlns:a16="http://schemas.microsoft.com/office/drawing/2014/main" val="161091174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4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 + 25</a:t>
                      </a:r>
                      <a:endParaRPr lang="en-GB" sz="440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9818189"/>
                  </a:ext>
                </a:extLst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6338" y="2064232"/>
            <a:ext cx="2552381" cy="29619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8381" y="2134952"/>
            <a:ext cx="3533333" cy="201904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43703" y="2012162"/>
            <a:ext cx="2238095" cy="18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318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53143" y="6191794"/>
            <a:ext cx="11364686" cy="143692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1045029" y="6309360"/>
            <a:ext cx="10998926" cy="130629"/>
          </a:xfrm>
          <a:prstGeom prst="rect">
            <a:avLst/>
          </a:prstGeom>
          <a:solidFill>
            <a:srgbClr val="932507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5695406" y="6413863"/>
            <a:ext cx="6496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         Inverclyde Secondary Attainment Challenge Team (Numeracy)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260" y="416041"/>
            <a:ext cx="11635978" cy="12130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0248" y="1250676"/>
            <a:ext cx="3990476" cy="287619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0248" y="1250676"/>
            <a:ext cx="3990476" cy="28761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0248" y="1273628"/>
            <a:ext cx="3990476" cy="287619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41829" y="2307771"/>
            <a:ext cx="305673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Cut the new bars</a:t>
            </a:r>
          </a:p>
          <a:p>
            <a:r>
              <a:rPr lang="en-GB" dirty="0" smtClean="0"/>
              <a:t>until the lines on the black bar</a:t>
            </a:r>
          </a:p>
          <a:p>
            <a:r>
              <a:rPr lang="en-GB" dirty="0" smtClean="0"/>
              <a:t>match thirds and the lines on</a:t>
            </a:r>
          </a:p>
          <a:p>
            <a:r>
              <a:rPr lang="en-GB" dirty="0" smtClean="0"/>
              <a:t>the red bar match fifths.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5777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53143" y="6191794"/>
            <a:ext cx="11364686" cy="143692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1045029" y="6309360"/>
            <a:ext cx="10998926" cy="130629"/>
          </a:xfrm>
          <a:prstGeom prst="rect">
            <a:avLst/>
          </a:prstGeom>
          <a:solidFill>
            <a:srgbClr val="932507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5695406" y="6413863"/>
            <a:ext cx="6496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         Inverclyde Secondary Attainment Challenge Team (Numeracy)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260" y="416041"/>
            <a:ext cx="11635978" cy="12130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0248" y="1250676"/>
            <a:ext cx="3990476" cy="287619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0248" y="1250676"/>
            <a:ext cx="3990476" cy="28761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0248" y="1273628"/>
            <a:ext cx="3990476" cy="28761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40248" y="1262152"/>
            <a:ext cx="3990476" cy="287619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56343" y="2133600"/>
            <a:ext cx="23373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Colour in until they are</a:t>
            </a:r>
          </a:p>
          <a:p>
            <a:r>
              <a:rPr lang="en-GB" dirty="0"/>
              <a:t>s</a:t>
            </a:r>
            <a:r>
              <a:rPr lang="en-GB" dirty="0" smtClean="0"/>
              <a:t>ame sizes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416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53143" y="6191794"/>
            <a:ext cx="11364686" cy="143692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1045029" y="6309360"/>
            <a:ext cx="10998926" cy="130629"/>
          </a:xfrm>
          <a:prstGeom prst="rect">
            <a:avLst/>
          </a:prstGeom>
          <a:solidFill>
            <a:srgbClr val="932507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5695406" y="6413863"/>
            <a:ext cx="6496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         Inverclyde Secondary Attainment Challenge Team (Numeracy)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260" y="416041"/>
            <a:ext cx="11635978" cy="12130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0248" y="1250676"/>
            <a:ext cx="3990476" cy="287619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0248" y="1250676"/>
            <a:ext cx="3990476" cy="28761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0248" y="1273628"/>
            <a:ext cx="3990476" cy="28761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40248" y="1262152"/>
            <a:ext cx="3990476" cy="287619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40248" y="1250676"/>
            <a:ext cx="3990476" cy="287619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45029" y="2119086"/>
            <a:ext cx="2277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Remove the </a:t>
            </a:r>
            <a:r>
              <a:rPr lang="en-GB" dirty="0" err="1" smtClean="0"/>
              <a:t>origninals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00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53143" y="6191794"/>
            <a:ext cx="11364686" cy="143692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1045029" y="6309360"/>
            <a:ext cx="10998926" cy="130629"/>
          </a:xfrm>
          <a:prstGeom prst="rect">
            <a:avLst/>
          </a:prstGeom>
          <a:solidFill>
            <a:srgbClr val="932507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5695406" y="6413863"/>
            <a:ext cx="6496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         Inverclyde Secondary Attainment Challenge Team (Numeracy)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260" y="416041"/>
            <a:ext cx="11635978" cy="12130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0248" y="1250676"/>
            <a:ext cx="3990476" cy="287619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0248" y="1250676"/>
            <a:ext cx="3990476" cy="28761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0248" y="1273628"/>
            <a:ext cx="3990476" cy="28761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40248" y="1262152"/>
            <a:ext cx="3990476" cy="287619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40248" y="1250676"/>
            <a:ext cx="3990476" cy="287619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40248" y="1273628"/>
            <a:ext cx="3990476" cy="287619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45029" y="2220686"/>
            <a:ext cx="2577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Use 3 to fill up one whole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188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53143" y="6191794"/>
            <a:ext cx="11364686" cy="143692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1045029" y="6309360"/>
            <a:ext cx="10998926" cy="130629"/>
          </a:xfrm>
          <a:prstGeom prst="rect">
            <a:avLst/>
          </a:prstGeom>
          <a:solidFill>
            <a:srgbClr val="932507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5695406" y="6413863"/>
            <a:ext cx="6496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         Inverclyde Secondary Attainment Challenge Team (Numeracy)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260" y="416041"/>
            <a:ext cx="11635978" cy="12130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0248" y="1250676"/>
            <a:ext cx="3990476" cy="287619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0248" y="1250676"/>
            <a:ext cx="3990476" cy="28761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0248" y="1273628"/>
            <a:ext cx="3990476" cy="28761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40248" y="1262152"/>
            <a:ext cx="3990476" cy="287619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40248" y="1250676"/>
            <a:ext cx="3990476" cy="287619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40248" y="1273628"/>
            <a:ext cx="3990476" cy="287619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40248" y="1285104"/>
            <a:ext cx="3990476" cy="287619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1045029" y="1915886"/>
                <a:ext cx="2095317" cy="7855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/>
                  <a:t>We have the answer</a:t>
                </a:r>
              </a:p>
              <a:p>
                <a:r>
                  <a:rPr lang="en-GB" dirty="0" smtClean="0"/>
                  <a:t>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endParaRPr lang="en-GB" dirty="0"/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029" y="1915886"/>
                <a:ext cx="2095317" cy="785536"/>
              </a:xfrm>
              <a:prstGeom prst="rect">
                <a:avLst/>
              </a:prstGeom>
              <a:blipFill>
                <a:blip r:embed="rId10"/>
                <a:stretch>
                  <a:fillRect l="-2326" t="-3876" r="-2035" b="-15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405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53143" y="6191794"/>
            <a:ext cx="11364686" cy="143692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1045029" y="6309360"/>
            <a:ext cx="10998926" cy="130629"/>
          </a:xfrm>
          <a:prstGeom prst="rect">
            <a:avLst/>
          </a:prstGeom>
          <a:solidFill>
            <a:srgbClr val="932507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5695406" y="6413863"/>
            <a:ext cx="6496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         Inverclyde Secondary Attainment Challenge Team (Numeracy)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143" y="266240"/>
            <a:ext cx="4750032" cy="8373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6952" y="1471857"/>
            <a:ext cx="4438095" cy="391428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0496" y="1500160"/>
            <a:ext cx="4152381" cy="391428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20495" y="1507781"/>
            <a:ext cx="4152381" cy="39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302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53143" y="6191794"/>
            <a:ext cx="11364686" cy="143692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1045029" y="6309360"/>
            <a:ext cx="10998926" cy="130629"/>
          </a:xfrm>
          <a:prstGeom prst="rect">
            <a:avLst/>
          </a:prstGeom>
          <a:solidFill>
            <a:srgbClr val="932507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5695406" y="6413863"/>
            <a:ext cx="6496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         Inverclyde Secondary Attainment Challenge Team (Numeracy)</a:t>
            </a:r>
            <a:endParaRPr lang="en-GB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7448273"/>
              </p:ext>
            </p:extLst>
          </p:nvPr>
        </p:nvGraphicFramePr>
        <p:xfrm>
          <a:off x="2547258" y="163760"/>
          <a:ext cx="7576456" cy="1432560"/>
        </p:xfrm>
        <a:graphic>
          <a:graphicData uri="http://schemas.openxmlformats.org/drawingml/2006/table">
            <a:tbl>
              <a:tblPr/>
              <a:tblGrid>
                <a:gridCol w="7576456">
                  <a:extLst>
                    <a:ext uri="{9D8B030D-6E8A-4147-A177-3AD203B41FA5}">
                      <a16:colId xmlns:a16="http://schemas.microsoft.com/office/drawing/2014/main" val="25326171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8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2.5% of £9000</a:t>
                      </a:r>
                      <a:endParaRPr lang="en-GB" sz="880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7108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969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53143" y="6191794"/>
            <a:ext cx="11364686" cy="143692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1045029" y="6309360"/>
            <a:ext cx="10998926" cy="130629"/>
          </a:xfrm>
          <a:prstGeom prst="rect">
            <a:avLst/>
          </a:prstGeom>
          <a:solidFill>
            <a:srgbClr val="932507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5695406" y="6413863"/>
            <a:ext cx="6496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         Inverclyde Secondary Attainment Challenge Team (Numeracy)</a:t>
            </a:r>
            <a:endParaRPr lang="en-GB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4740234"/>
              </p:ext>
            </p:extLst>
          </p:nvPr>
        </p:nvGraphicFramePr>
        <p:xfrm>
          <a:off x="2340429" y="1742190"/>
          <a:ext cx="7617684" cy="1432560"/>
        </p:xfrm>
        <a:graphic>
          <a:graphicData uri="http://schemas.openxmlformats.org/drawingml/2006/table">
            <a:tbl>
              <a:tblPr/>
              <a:tblGrid>
                <a:gridCol w="7617684">
                  <a:extLst>
                    <a:ext uri="{9D8B030D-6E8A-4147-A177-3AD203B41FA5}">
                      <a16:colId xmlns:a16="http://schemas.microsoft.com/office/drawing/2014/main" val="25326171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8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6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r>
                        <a:rPr lang="en-GB" sz="60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of £9000 = £900</a:t>
                      </a:r>
                      <a:endParaRPr lang="en-GB" sz="600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7108165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8557207"/>
              </p:ext>
            </p:extLst>
          </p:nvPr>
        </p:nvGraphicFramePr>
        <p:xfrm>
          <a:off x="2547258" y="163760"/>
          <a:ext cx="7576456" cy="1432560"/>
        </p:xfrm>
        <a:graphic>
          <a:graphicData uri="http://schemas.openxmlformats.org/drawingml/2006/table">
            <a:tbl>
              <a:tblPr/>
              <a:tblGrid>
                <a:gridCol w="7576456">
                  <a:extLst>
                    <a:ext uri="{9D8B030D-6E8A-4147-A177-3AD203B41FA5}">
                      <a16:colId xmlns:a16="http://schemas.microsoft.com/office/drawing/2014/main" val="25326171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8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2.5% of £9000</a:t>
                      </a:r>
                      <a:endParaRPr lang="en-GB" sz="880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7108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907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53143" y="6191794"/>
            <a:ext cx="11364686" cy="143692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1045029" y="6309360"/>
            <a:ext cx="10998926" cy="130629"/>
          </a:xfrm>
          <a:prstGeom prst="rect">
            <a:avLst/>
          </a:prstGeom>
          <a:solidFill>
            <a:srgbClr val="932507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5695406" y="6413863"/>
            <a:ext cx="6496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         Inverclyde Secondary Attainment Challenge Team (Numeracy)</a:t>
            </a:r>
            <a:endParaRPr lang="en-GB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6991977"/>
              </p:ext>
            </p:extLst>
          </p:nvPr>
        </p:nvGraphicFramePr>
        <p:xfrm>
          <a:off x="2340429" y="1742190"/>
          <a:ext cx="7617684" cy="1432560"/>
        </p:xfrm>
        <a:graphic>
          <a:graphicData uri="http://schemas.openxmlformats.org/drawingml/2006/table">
            <a:tbl>
              <a:tblPr/>
              <a:tblGrid>
                <a:gridCol w="7617684">
                  <a:extLst>
                    <a:ext uri="{9D8B030D-6E8A-4147-A177-3AD203B41FA5}">
                      <a16:colId xmlns:a16="http://schemas.microsoft.com/office/drawing/2014/main" val="25326171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8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6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r>
                        <a:rPr lang="en-GB" sz="60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of £9000 </a:t>
                      </a:r>
                      <a:r>
                        <a:rPr lang="en-GB" sz="6000" baseline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= £900</a:t>
                      </a:r>
                      <a:endParaRPr lang="en-GB" sz="600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7108165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8557207"/>
              </p:ext>
            </p:extLst>
          </p:nvPr>
        </p:nvGraphicFramePr>
        <p:xfrm>
          <a:off x="2547258" y="163760"/>
          <a:ext cx="7576456" cy="1432560"/>
        </p:xfrm>
        <a:graphic>
          <a:graphicData uri="http://schemas.openxmlformats.org/drawingml/2006/table">
            <a:tbl>
              <a:tblPr/>
              <a:tblGrid>
                <a:gridCol w="7576456">
                  <a:extLst>
                    <a:ext uri="{9D8B030D-6E8A-4147-A177-3AD203B41FA5}">
                      <a16:colId xmlns:a16="http://schemas.microsoft.com/office/drawing/2014/main" val="25326171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8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2.5% of £9000</a:t>
                      </a:r>
                      <a:endParaRPr lang="en-GB" sz="880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7108165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047" y="4091734"/>
            <a:ext cx="6961905" cy="104761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279771" y="4157998"/>
            <a:ext cx="143500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dirty="0">
                <a:solidFill>
                  <a:srgbClr val="000000"/>
                </a:solidFill>
                <a:latin typeface="Calibri" panose="020F0502020204030204" pitchFamily="34" charset="0"/>
              </a:rPr>
              <a:t>£900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36918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53143" y="6191794"/>
            <a:ext cx="11364686" cy="143692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1045029" y="6309360"/>
            <a:ext cx="10998926" cy="130629"/>
          </a:xfrm>
          <a:prstGeom prst="rect">
            <a:avLst/>
          </a:prstGeom>
          <a:solidFill>
            <a:srgbClr val="932507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5695406" y="6413863"/>
            <a:ext cx="6496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         Inverclyde Secondary Attainment Challenge Team (Numeracy)</a:t>
            </a:r>
            <a:endParaRPr lang="en-GB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9735101"/>
              </p:ext>
            </p:extLst>
          </p:nvPr>
        </p:nvGraphicFramePr>
        <p:xfrm>
          <a:off x="1306293" y="2070466"/>
          <a:ext cx="8926285" cy="1005840"/>
        </p:xfrm>
        <a:graphic>
          <a:graphicData uri="http://schemas.openxmlformats.org/drawingml/2006/table">
            <a:tbl>
              <a:tblPr/>
              <a:tblGrid>
                <a:gridCol w="8926285">
                  <a:extLst>
                    <a:ext uri="{9D8B030D-6E8A-4147-A177-3AD203B41FA5}">
                      <a16:colId xmlns:a16="http://schemas.microsoft.com/office/drawing/2014/main" val="25326171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60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So.</a:t>
                      </a:r>
                      <a:r>
                        <a:rPr lang="en-GB" sz="6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..  5</a:t>
                      </a:r>
                      <a:r>
                        <a:rPr lang="en-GB" sz="60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of £9000 =</a:t>
                      </a:r>
                      <a:endParaRPr lang="en-GB" sz="600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7108165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8557207"/>
              </p:ext>
            </p:extLst>
          </p:nvPr>
        </p:nvGraphicFramePr>
        <p:xfrm>
          <a:off x="2547258" y="163760"/>
          <a:ext cx="7576456" cy="1432560"/>
        </p:xfrm>
        <a:graphic>
          <a:graphicData uri="http://schemas.openxmlformats.org/drawingml/2006/table">
            <a:tbl>
              <a:tblPr/>
              <a:tblGrid>
                <a:gridCol w="7576456">
                  <a:extLst>
                    <a:ext uri="{9D8B030D-6E8A-4147-A177-3AD203B41FA5}">
                      <a16:colId xmlns:a16="http://schemas.microsoft.com/office/drawing/2014/main" val="25326171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8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2.5% of £9000</a:t>
                      </a:r>
                      <a:endParaRPr lang="en-GB" sz="880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7108165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047" y="4091734"/>
            <a:ext cx="6961905" cy="10476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5046" y="4096089"/>
            <a:ext cx="6961905" cy="104761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592486" y="4096089"/>
            <a:ext cx="143500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£450</a:t>
            </a:r>
            <a:endParaRPr lang="en-GB" sz="4800" dirty="0"/>
          </a:p>
        </p:txBody>
      </p:sp>
      <p:sp>
        <p:nvSpPr>
          <p:cNvPr id="10" name="Rectangle 9"/>
          <p:cNvSpPr/>
          <p:nvPr/>
        </p:nvSpPr>
        <p:spPr>
          <a:xfrm>
            <a:off x="6760229" y="4096089"/>
            <a:ext cx="143500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£450</a:t>
            </a:r>
            <a:endParaRPr lang="en-GB" sz="4800" dirty="0"/>
          </a:p>
        </p:txBody>
      </p:sp>
      <p:sp>
        <p:nvSpPr>
          <p:cNvPr id="11" name="Rectangle 10"/>
          <p:cNvSpPr/>
          <p:nvPr/>
        </p:nvSpPr>
        <p:spPr>
          <a:xfrm>
            <a:off x="7554886" y="2071412"/>
            <a:ext cx="176328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6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£450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3664399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53143" y="6191794"/>
            <a:ext cx="11364686" cy="143692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1045029" y="6309360"/>
            <a:ext cx="10998926" cy="130629"/>
          </a:xfrm>
          <a:prstGeom prst="rect">
            <a:avLst/>
          </a:prstGeom>
          <a:solidFill>
            <a:srgbClr val="932507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5695406" y="6413863"/>
            <a:ext cx="6496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         Inverclyde Secondary Attainment Challenge Team (Numeracy)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029" y="166620"/>
            <a:ext cx="10057143" cy="154285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5029" y="166620"/>
            <a:ext cx="9980952" cy="54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936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53143" y="6191794"/>
            <a:ext cx="11364686" cy="143692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1045029" y="6309360"/>
            <a:ext cx="10998926" cy="130629"/>
          </a:xfrm>
          <a:prstGeom prst="rect">
            <a:avLst/>
          </a:prstGeom>
          <a:solidFill>
            <a:srgbClr val="932507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5695406" y="6413863"/>
            <a:ext cx="6496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         Inverclyde Secondary Attainment Challenge Team (Numeracy)</a:t>
            </a:r>
            <a:endParaRPr lang="en-GB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42561"/>
              </p:ext>
            </p:extLst>
          </p:nvPr>
        </p:nvGraphicFramePr>
        <p:xfrm>
          <a:off x="1306293" y="2070466"/>
          <a:ext cx="8926285" cy="1005840"/>
        </p:xfrm>
        <a:graphic>
          <a:graphicData uri="http://schemas.openxmlformats.org/drawingml/2006/table">
            <a:tbl>
              <a:tblPr/>
              <a:tblGrid>
                <a:gridCol w="8926285">
                  <a:extLst>
                    <a:ext uri="{9D8B030D-6E8A-4147-A177-3AD203B41FA5}">
                      <a16:colId xmlns:a16="http://schemas.microsoft.com/office/drawing/2014/main" val="25326171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60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So.</a:t>
                      </a:r>
                      <a:r>
                        <a:rPr lang="en-GB" sz="6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..2.5</a:t>
                      </a:r>
                      <a:r>
                        <a:rPr lang="en-GB" sz="60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of £9000 =</a:t>
                      </a:r>
                      <a:endParaRPr lang="en-GB" sz="600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7108165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8557207"/>
              </p:ext>
            </p:extLst>
          </p:nvPr>
        </p:nvGraphicFramePr>
        <p:xfrm>
          <a:off x="2547258" y="163760"/>
          <a:ext cx="7576456" cy="1432560"/>
        </p:xfrm>
        <a:graphic>
          <a:graphicData uri="http://schemas.openxmlformats.org/drawingml/2006/table">
            <a:tbl>
              <a:tblPr/>
              <a:tblGrid>
                <a:gridCol w="7576456">
                  <a:extLst>
                    <a:ext uri="{9D8B030D-6E8A-4147-A177-3AD203B41FA5}">
                      <a16:colId xmlns:a16="http://schemas.microsoft.com/office/drawing/2014/main" val="25326171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8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2.5% of £9000</a:t>
                      </a:r>
                      <a:endParaRPr lang="en-GB" sz="880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7108165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047" y="4091734"/>
            <a:ext cx="6961905" cy="10476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5046" y="4096089"/>
            <a:ext cx="6961905" cy="104761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5045" y="4091733"/>
            <a:ext cx="6961905" cy="104761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391722" y="4164024"/>
            <a:ext cx="143500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£225</a:t>
            </a:r>
            <a:endParaRPr lang="en-GB" sz="4800" dirty="0"/>
          </a:p>
        </p:txBody>
      </p:sp>
      <p:sp>
        <p:nvSpPr>
          <p:cNvPr id="13" name="Rectangle 12"/>
          <p:cNvSpPr/>
          <p:nvPr/>
        </p:nvSpPr>
        <p:spPr>
          <a:xfrm>
            <a:off x="6007194" y="4164025"/>
            <a:ext cx="143500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£225</a:t>
            </a:r>
            <a:endParaRPr lang="en-GB" sz="4800" dirty="0"/>
          </a:p>
        </p:txBody>
      </p:sp>
      <p:sp>
        <p:nvSpPr>
          <p:cNvPr id="14" name="Rectangle 13"/>
          <p:cNvSpPr/>
          <p:nvPr/>
        </p:nvSpPr>
        <p:spPr>
          <a:xfrm>
            <a:off x="7658189" y="4152227"/>
            <a:ext cx="143500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£225</a:t>
            </a:r>
            <a:endParaRPr lang="en-GB" sz="4800" dirty="0"/>
          </a:p>
        </p:txBody>
      </p:sp>
      <p:sp>
        <p:nvSpPr>
          <p:cNvPr id="15" name="Rectangle 14"/>
          <p:cNvSpPr/>
          <p:nvPr/>
        </p:nvSpPr>
        <p:spPr>
          <a:xfrm>
            <a:off x="2876113" y="4164024"/>
            <a:ext cx="143500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£225</a:t>
            </a:r>
            <a:endParaRPr lang="en-GB" sz="4800" dirty="0"/>
          </a:p>
        </p:txBody>
      </p:sp>
      <p:sp>
        <p:nvSpPr>
          <p:cNvPr id="16" name="Rectangle 15"/>
          <p:cNvSpPr/>
          <p:nvPr/>
        </p:nvSpPr>
        <p:spPr>
          <a:xfrm>
            <a:off x="7779735" y="2070324"/>
            <a:ext cx="174278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£225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2632660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53143" y="6191794"/>
            <a:ext cx="11364686" cy="143692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1045029" y="6309360"/>
            <a:ext cx="10998926" cy="130629"/>
          </a:xfrm>
          <a:prstGeom prst="rect">
            <a:avLst/>
          </a:prstGeom>
          <a:solidFill>
            <a:srgbClr val="932507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5695406" y="6413863"/>
            <a:ext cx="6496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         Inverclyde Secondary Attainment Challenge Team (Numeracy)</a:t>
            </a:r>
            <a:endParaRPr lang="en-GB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968829" y="141988"/>
          <a:ext cx="10287000" cy="6766560"/>
        </p:xfrm>
        <a:graphic>
          <a:graphicData uri="http://schemas.openxmlformats.org/drawingml/2006/table">
            <a:tbl>
              <a:tblPr/>
              <a:tblGrid>
                <a:gridCol w="10287000">
                  <a:extLst>
                    <a:ext uri="{9D8B030D-6E8A-4147-A177-3AD203B41FA5}">
                      <a16:colId xmlns:a16="http://schemas.microsoft.com/office/drawing/2014/main" val="25326171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5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Research shows….</a:t>
                      </a:r>
                    </a:p>
                    <a:p>
                      <a:r>
                        <a:rPr lang="en-GB" sz="5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explanation 1       -&gt;         5%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5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explanation 1b     -&gt;       20%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5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explanation 2       -&gt;       30%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5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explanation 3       -&gt;       20%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5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explanation 4,5… -&gt;       25% </a:t>
                      </a:r>
                      <a:r>
                        <a:rPr lang="en-GB" sz="3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need</a:t>
                      </a:r>
                      <a:r>
                        <a:rPr lang="en-GB" sz="32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you</a:t>
                      </a:r>
                      <a:endParaRPr lang="en-GB" sz="540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endParaRPr lang="en-GB" sz="540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7108165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GB" sz="540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8244916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7434943" y="1143000"/>
            <a:ext cx="1524000" cy="5878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7434943" y="2002971"/>
            <a:ext cx="1524000" cy="5878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7419703" y="2747163"/>
            <a:ext cx="1524000" cy="5878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7434943" y="3611488"/>
            <a:ext cx="1524000" cy="5878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7434942" y="4410086"/>
            <a:ext cx="3064891" cy="7858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822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53143" y="6191794"/>
            <a:ext cx="11364686" cy="143692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1045029" y="6309360"/>
            <a:ext cx="10998926" cy="130629"/>
          </a:xfrm>
          <a:prstGeom prst="rect">
            <a:avLst/>
          </a:prstGeom>
          <a:solidFill>
            <a:srgbClr val="932507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5695406" y="6413863"/>
            <a:ext cx="6496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         Inverclyde Secondary Attainment Challenge Team (Numeracy)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333" y="2054589"/>
            <a:ext cx="11794667" cy="18855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333" y="2054589"/>
            <a:ext cx="11794666" cy="18855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333" y="2076808"/>
            <a:ext cx="11794667" cy="188550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293429" y="1970314"/>
            <a:ext cx="3526971" cy="19920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447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53143" y="6191794"/>
            <a:ext cx="11364686" cy="143692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1045029" y="6309360"/>
            <a:ext cx="10998926" cy="130629"/>
          </a:xfrm>
          <a:prstGeom prst="rect">
            <a:avLst/>
          </a:prstGeom>
          <a:solidFill>
            <a:srgbClr val="932507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5695406" y="6413863"/>
            <a:ext cx="6496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         Inverclyde Secondary Attainment Challenge Team (Numeracy)</a:t>
            </a:r>
            <a:endParaRPr lang="en-GB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1068735"/>
              </p:ext>
            </p:extLst>
          </p:nvPr>
        </p:nvGraphicFramePr>
        <p:xfrm>
          <a:off x="2547258" y="163760"/>
          <a:ext cx="7576456" cy="1432560"/>
        </p:xfrm>
        <a:graphic>
          <a:graphicData uri="http://schemas.openxmlformats.org/drawingml/2006/table">
            <a:tbl>
              <a:tblPr/>
              <a:tblGrid>
                <a:gridCol w="7576456">
                  <a:extLst>
                    <a:ext uri="{9D8B030D-6E8A-4147-A177-3AD203B41FA5}">
                      <a16:colId xmlns:a16="http://schemas.microsoft.com/office/drawing/2014/main" val="25326171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8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Ratios</a:t>
                      </a:r>
                      <a:endParaRPr lang="en-GB" sz="880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7108165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333" y="2054589"/>
            <a:ext cx="11794667" cy="188550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293429" y="1970314"/>
            <a:ext cx="4604657" cy="19920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1051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53143" y="6191794"/>
            <a:ext cx="11364686" cy="143692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1045029" y="6309360"/>
            <a:ext cx="10998926" cy="130629"/>
          </a:xfrm>
          <a:prstGeom prst="rect">
            <a:avLst/>
          </a:prstGeom>
          <a:solidFill>
            <a:srgbClr val="932507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5695406" y="6413863"/>
            <a:ext cx="6496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         Inverclyde Secondary Attainment Challenge Team (Numeracy)</a:t>
            </a:r>
            <a:endParaRPr lang="en-GB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1068735"/>
              </p:ext>
            </p:extLst>
          </p:nvPr>
        </p:nvGraphicFramePr>
        <p:xfrm>
          <a:off x="2547258" y="163760"/>
          <a:ext cx="7576456" cy="1432560"/>
        </p:xfrm>
        <a:graphic>
          <a:graphicData uri="http://schemas.openxmlformats.org/drawingml/2006/table">
            <a:tbl>
              <a:tblPr/>
              <a:tblGrid>
                <a:gridCol w="7576456">
                  <a:extLst>
                    <a:ext uri="{9D8B030D-6E8A-4147-A177-3AD203B41FA5}">
                      <a16:colId xmlns:a16="http://schemas.microsoft.com/office/drawing/2014/main" val="25326171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8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Ratios</a:t>
                      </a:r>
                      <a:endParaRPr lang="en-GB" sz="880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7108165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333" y="2054589"/>
            <a:ext cx="11794667" cy="18855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333" y="2054589"/>
            <a:ext cx="11794666" cy="188550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293429" y="1970314"/>
            <a:ext cx="4604657" cy="19920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7405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53143" y="6191794"/>
            <a:ext cx="11364686" cy="143692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1045029" y="6309360"/>
            <a:ext cx="10998926" cy="130629"/>
          </a:xfrm>
          <a:prstGeom prst="rect">
            <a:avLst/>
          </a:prstGeom>
          <a:solidFill>
            <a:srgbClr val="932507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5695406" y="6413863"/>
            <a:ext cx="6496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         Inverclyde Secondary Attainment Challenge Team (Numeracy)</a:t>
            </a:r>
            <a:endParaRPr lang="en-GB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1068735"/>
              </p:ext>
            </p:extLst>
          </p:nvPr>
        </p:nvGraphicFramePr>
        <p:xfrm>
          <a:off x="2547258" y="163760"/>
          <a:ext cx="7576456" cy="1432560"/>
        </p:xfrm>
        <a:graphic>
          <a:graphicData uri="http://schemas.openxmlformats.org/drawingml/2006/table">
            <a:tbl>
              <a:tblPr/>
              <a:tblGrid>
                <a:gridCol w="7576456">
                  <a:extLst>
                    <a:ext uri="{9D8B030D-6E8A-4147-A177-3AD203B41FA5}">
                      <a16:colId xmlns:a16="http://schemas.microsoft.com/office/drawing/2014/main" val="25326171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8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Ratios</a:t>
                      </a:r>
                      <a:endParaRPr lang="en-GB" sz="880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7108165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333" y="2054589"/>
            <a:ext cx="11794667" cy="18855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333" y="2054589"/>
            <a:ext cx="11794666" cy="18855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333" y="2076808"/>
            <a:ext cx="11794667" cy="188550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293429" y="1970314"/>
            <a:ext cx="4604657" cy="19920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7448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53143" y="6191794"/>
            <a:ext cx="11364686" cy="143692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1045029" y="6309360"/>
            <a:ext cx="10998926" cy="130629"/>
          </a:xfrm>
          <a:prstGeom prst="rect">
            <a:avLst/>
          </a:prstGeom>
          <a:solidFill>
            <a:srgbClr val="932507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5695406" y="6413863"/>
            <a:ext cx="6496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         Inverclyde Secondary Attainment Challenge Team (Numeracy)</a:t>
            </a:r>
            <a:endParaRPr lang="en-GB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3689172"/>
              </p:ext>
            </p:extLst>
          </p:nvPr>
        </p:nvGraphicFramePr>
        <p:xfrm>
          <a:off x="1147483" y="814341"/>
          <a:ext cx="2227729" cy="1097280"/>
        </p:xfrm>
        <a:graphic>
          <a:graphicData uri="http://schemas.openxmlformats.org/drawingml/2006/table">
            <a:tbl>
              <a:tblPr/>
              <a:tblGrid>
                <a:gridCol w="2227729">
                  <a:extLst>
                    <a:ext uri="{9D8B030D-6E8A-4147-A177-3AD203B41FA5}">
                      <a16:colId xmlns:a16="http://schemas.microsoft.com/office/drawing/2014/main" val="418132759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66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- 2 - 5</a:t>
                      </a:r>
                      <a:endParaRPr lang="en-GB" sz="660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672602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 rot="490061">
            <a:off x="3298372" y="2362200"/>
            <a:ext cx="816582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 smtClean="0"/>
              <a:t>Two negatives make a positive sir!!</a:t>
            </a:r>
            <a:endParaRPr lang="en-GB" sz="44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3613344"/>
              </p:ext>
            </p:extLst>
          </p:nvPr>
        </p:nvGraphicFramePr>
        <p:xfrm>
          <a:off x="929769" y="3707801"/>
          <a:ext cx="4045002" cy="1097280"/>
        </p:xfrm>
        <a:graphic>
          <a:graphicData uri="http://schemas.openxmlformats.org/drawingml/2006/table">
            <a:tbl>
              <a:tblPr/>
              <a:tblGrid>
                <a:gridCol w="4045002">
                  <a:extLst>
                    <a:ext uri="{9D8B030D-6E8A-4147-A177-3AD203B41FA5}">
                      <a16:colId xmlns:a16="http://schemas.microsoft.com/office/drawing/2014/main" val="418132759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66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Answer . . . </a:t>
                      </a:r>
                      <a:endParaRPr lang="en-GB" sz="660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672602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1021877"/>
              </p:ext>
            </p:extLst>
          </p:nvPr>
        </p:nvGraphicFramePr>
        <p:xfrm>
          <a:off x="6818940" y="3786178"/>
          <a:ext cx="844603" cy="1554480"/>
        </p:xfrm>
        <a:graphic>
          <a:graphicData uri="http://schemas.openxmlformats.org/drawingml/2006/table">
            <a:tbl>
              <a:tblPr/>
              <a:tblGrid>
                <a:gridCol w="844603">
                  <a:extLst>
                    <a:ext uri="{9D8B030D-6E8A-4147-A177-3AD203B41FA5}">
                      <a16:colId xmlns:a16="http://schemas.microsoft.com/office/drawing/2014/main" val="418132759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9600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en-GB" sz="9600" dirty="0">
                        <a:solidFill>
                          <a:srgbClr val="C00000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6726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9938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53143" y="6191794"/>
            <a:ext cx="11364686" cy="143692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1045029" y="6309360"/>
            <a:ext cx="10998926" cy="130629"/>
          </a:xfrm>
          <a:prstGeom prst="rect">
            <a:avLst/>
          </a:prstGeom>
          <a:solidFill>
            <a:srgbClr val="932507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5695406" y="6413863"/>
            <a:ext cx="6496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         Inverclyde Secondary Attainment Challenge Team (Numeracy)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953" y="-28346"/>
            <a:ext cx="12019047" cy="61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41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53143" y="6191794"/>
            <a:ext cx="11364686" cy="143692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1045029" y="6309360"/>
            <a:ext cx="10998926" cy="130629"/>
          </a:xfrm>
          <a:prstGeom prst="rect">
            <a:avLst/>
          </a:prstGeom>
          <a:solidFill>
            <a:srgbClr val="932507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5695406" y="6413863"/>
            <a:ext cx="6496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         Inverclyde Secondary Attainment Challenge Team (Numeracy)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953" y="-32658"/>
            <a:ext cx="12019047" cy="47333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953" y="2334008"/>
            <a:ext cx="2447619" cy="26190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7885" y="2078518"/>
            <a:ext cx="1857143" cy="295238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64057" y="2078518"/>
            <a:ext cx="1942857" cy="24095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81447" y="2074484"/>
            <a:ext cx="1647619" cy="275238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87238" y="2226864"/>
            <a:ext cx="1704762" cy="244761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93486" y="4953056"/>
            <a:ext cx="19795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Add 2 yellows, </a:t>
            </a:r>
          </a:p>
          <a:p>
            <a:r>
              <a:rPr lang="en-GB" dirty="0" smtClean="0"/>
              <a:t>Y/R pairs disappear</a:t>
            </a:r>
          </a:p>
          <a:p>
            <a:r>
              <a:rPr lang="en-GB" dirty="0" smtClean="0"/>
              <a:t>Answer = 1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3018971" y="5030899"/>
            <a:ext cx="19795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Add 1 red</a:t>
            </a:r>
          </a:p>
          <a:p>
            <a:r>
              <a:rPr lang="en-GB" dirty="0"/>
              <a:t>Y/R pairs disappear</a:t>
            </a:r>
          </a:p>
          <a:p>
            <a:r>
              <a:rPr lang="en-GB" dirty="0" smtClean="0"/>
              <a:t>Answer = 3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5588000" y="5030899"/>
            <a:ext cx="15938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Add 3 reds</a:t>
            </a:r>
          </a:p>
          <a:p>
            <a:r>
              <a:rPr lang="en-GB" dirty="0" smtClean="0"/>
              <a:t>Got 5 reds so…</a:t>
            </a:r>
          </a:p>
          <a:p>
            <a:r>
              <a:rPr lang="en-GB" dirty="0" smtClean="0"/>
              <a:t>Answer = -5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8084457" y="4953056"/>
            <a:ext cx="17635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Take away 2 reds</a:t>
            </a:r>
          </a:p>
          <a:p>
            <a:r>
              <a:rPr lang="en-GB" dirty="0" smtClean="0"/>
              <a:t>Got 3 reds so…</a:t>
            </a:r>
          </a:p>
          <a:p>
            <a:r>
              <a:rPr lang="en-GB" dirty="0" smtClean="0"/>
              <a:t>Answer = - 3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10229066" y="4724145"/>
            <a:ext cx="204831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No reds to take</a:t>
            </a:r>
          </a:p>
          <a:p>
            <a:r>
              <a:rPr lang="en-GB" dirty="0" smtClean="0"/>
              <a:t>3 Y/R </a:t>
            </a:r>
            <a:r>
              <a:rPr lang="en-GB" dirty="0"/>
              <a:t>pairs </a:t>
            </a:r>
            <a:r>
              <a:rPr lang="en-GB" b="1" dirty="0" smtClean="0"/>
              <a:t>appear</a:t>
            </a:r>
            <a:endParaRPr lang="en-GB" b="1" dirty="0"/>
          </a:p>
          <a:p>
            <a:r>
              <a:rPr lang="en-GB" dirty="0" smtClean="0"/>
              <a:t>Take 3 reds away</a:t>
            </a:r>
          </a:p>
          <a:p>
            <a:r>
              <a:rPr lang="en-GB" dirty="0" smtClean="0"/>
              <a:t>Have 5 yellows so…</a:t>
            </a:r>
          </a:p>
          <a:p>
            <a:r>
              <a:rPr lang="en-GB" dirty="0" smtClean="0"/>
              <a:t>Answer = 5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3324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53143" y="6191794"/>
            <a:ext cx="11364686" cy="143692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1045029" y="6309360"/>
            <a:ext cx="10998926" cy="130629"/>
          </a:xfrm>
          <a:prstGeom prst="rect">
            <a:avLst/>
          </a:prstGeom>
          <a:solidFill>
            <a:srgbClr val="932507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5695406" y="6413863"/>
            <a:ext cx="6496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         Inverclyde Secondary Attainment Challenge Team (Numeracy)</a:t>
            </a:r>
            <a:endParaRPr lang="en-GB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179443"/>
              </p:ext>
            </p:extLst>
          </p:nvPr>
        </p:nvGraphicFramePr>
        <p:xfrm>
          <a:off x="1147483" y="814341"/>
          <a:ext cx="2227729" cy="1097280"/>
        </p:xfrm>
        <a:graphic>
          <a:graphicData uri="http://schemas.openxmlformats.org/drawingml/2006/table">
            <a:tbl>
              <a:tblPr/>
              <a:tblGrid>
                <a:gridCol w="2227729">
                  <a:extLst>
                    <a:ext uri="{9D8B030D-6E8A-4147-A177-3AD203B41FA5}">
                      <a16:colId xmlns:a16="http://schemas.microsoft.com/office/drawing/2014/main" val="418132759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6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 x 9</a:t>
                      </a:r>
                      <a:endParaRPr lang="en-GB" sz="660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6726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601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53143" y="6191794"/>
            <a:ext cx="11364686" cy="143692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1045029" y="6309360"/>
            <a:ext cx="10998926" cy="130629"/>
          </a:xfrm>
          <a:prstGeom prst="rect">
            <a:avLst/>
          </a:prstGeom>
          <a:solidFill>
            <a:srgbClr val="932507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5695406" y="6413863"/>
            <a:ext cx="6496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         Inverclyde Secondary Attainment Challenge Team (Numeracy)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143" y="614998"/>
            <a:ext cx="10478230" cy="3179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45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53143" y="6191794"/>
            <a:ext cx="11364686" cy="143692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1045029" y="6309360"/>
            <a:ext cx="10998926" cy="130629"/>
          </a:xfrm>
          <a:prstGeom prst="rect">
            <a:avLst/>
          </a:prstGeom>
          <a:solidFill>
            <a:srgbClr val="932507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5695406" y="6413863"/>
            <a:ext cx="6496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         Inverclyde Secondary Attainment Challenge Team (Numeracy)</a:t>
            </a:r>
            <a:endParaRPr lang="en-GB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1147483" y="814341"/>
          <a:ext cx="2227729" cy="1097280"/>
        </p:xfrm>
        <a:graphic>
          <a:graphicData uri="http://schemas.openxmlformats.org/drawingml/2006/table">
            <a:tbl>
              <a:tblPr/>
              <a:tblGrid>
                <a:gridCol w="2227729">
                  <a:extLst>
                    <a:ext uri="{9D8B030D-6E8A-4147-A177-3AD203B41FA5}">
                      <a16:colId xmlns:a16="http://schemas.microsoft.com/office/drawing/2014/main" val="418132759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6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 x 9</a:t>
                      </a:r>
                      <a:endParaRPr lang="en-GB" sz="660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672602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4607861" y="1413860"/>
          <a:ext cx="4442010" cy="3395486"/>
        </p:xfrm>
        <a:graphic>
          <a:graphicData uri="http://schemas.openxmlformats.org/drawingml/2006/table">
            <a:tbl>
              <a:tblPr/>
              <a:tblGrid>
                <a:gridCol w="4442010">
                  <a:extLst>
                    <a:ext uri="{9D8B030D-6E8A-4147-A177-3AD203B41FA5}">
                      <a16:colId xmlns:a16="http://schemas.microsoft.com/office/drawing/2014/main" val="4181327599"/>
                    </a:ext>
                  </a:extLst>
                </a:gridCol>
              </a:tblGrid>
              <a:tr h="1292366">
                <a:tc>
                  <a:txBody>
                    <a:bodyPr/>
                    <a:lstStyle/>
                    <a:p>
                      <a:r>
                        <a:rPr lang="en-GB" sz="6600" dirty="0" smtClean="0">
                          <a:effectLst/>
                        </a:rPr>
                        <a:t>      30    4</a:t>
                      </a:r>
                    </a:p>
                    <a:p>
                      <a:r>
                        <a:rPr lang="en-GB" sz="6600" dirty="0" smtClean="0">
                          <a:effectLst/>
                        </a:rPr>
                        <a:t>9</a:t>
                      </a:r>
                      <a:endParaRPr lang="en-GB" sz="660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672602"/>
                  </a:ext>
                </a:extLst>
              </a:tr>
              <a:tr h="1292366">
                <a:tc>
                  <a:txBody>
                    <a:bodyPr/>
                    <a:lstStyle/>
                    <a:p>
                      <a:endParaRPr lang="en-GB" sz="660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9423647"/>
                  </a:ext>
                </a:extLst>
              </a:tr>
            </a:tbl>
          </a:graphicData>
        </a:graphic>
      </p:graphicFrame>
      <p:grpSp>
        <p:nvGrpSpPr>
          <p:cNvPr id="14" name="Group 13"/>
          <p:cNvGrpSpPr/>
          <p:nvPr/>
        </p:nvGrpSpPr>
        <p:grpSpPr>
          <a:xfrm>
            <a:off x="5338482" y="2369756"/>
            <a:ext cx="3346077" cy="1331259"/>
            <a:chOff x="5338482" y="2369756"/>
            <a:chExt cx="3346077" cy="1331259"/>
          </a:xfrm>
        </p:grpSpPr>
        <p:sp>
          <p:nvSpPr>
            <p:cNvPr id="3" name="Rectangle 2"/>
            <p:cNvSpPr/>
            <p:nvPr/>
          </p:nvSpPr>
          <p:spPr>
            <a:xfrm>
              <a:off x="5338482" y="2369756"/>
              <a:ext cx="1667435" cy="1331259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7017124" y="2369756"/>
              <a:ext cx="1667435" cy="1331259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435972" y="2481387"/>
            <a:ext cx="14724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 smtClean="0">
                <a:solidFill>
                  <a:schemeClr val="accent1">
                    <a:lumMod val="50000"/>
                  </a:schemeClr>
                </a:solidFill>
              </a:rPr>
              <a:t>270</a:t>
            </a:r>
            <a:endParaRPr lang="en-GB" sz="6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30300" y="2481387"/>
            <a:ext cx="14724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 smtClean="0">
                <a:solidFill>
                  <a:schemeClr val="accent1">
                    <a:lumMod val="50000"/>
                  </a:schemeClr>
                </a:solidFill>
              </a:rPr>
              <a:t> 36</a:t>
            </a:r>
            <a:endParaRPr lang="en-GB" sz="6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147360" y="2481387"/>
            <a:ext cx="167752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 smtClean="0">
                <a:solidFill>
                  <a:schemeClr val="accent1">
                    <a:lumMod val="50000"/>
                  </a:schemeClr>
                </a:solidFill>
              </a:rPr>
              <a:t> 306</a:t>
            </a:r>
            <a:endParaRPr lang="en-GB" sz="6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864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53143" y="6191794"/>
            <a:ext cx="11364686" cy="143692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1045029" y="6309360"/>
            <a:ext cx="10998926" cy="130629"/>
          </a:xfrm>
          <a:prstGeom prst="rect">
            <a:avLst/>
          </a:prstGeom>
          <a:solidFill>
            <a:srgbClr val="932507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5695406" y="6413863"/>
            <a:ext cx="6496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         Inverclyde Secondary Attainment Challenge Team (Numeracy)</a:t>
            </a:r>
            <a:endParaRPr lang="en-GB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2926692"/>
              </p:ext>
            </p:extLst>
          </p:nvPr>
        </p:nvGraphicFramePr>
        <p:xfrm>
          <a:off x="1147483" y="814341"/>
          <a:ext cx="3115235" cy="1097280"/>
        </p:xfrm>
        <a:graphic>
          <a:graphicData uri="http://schemas.openxmlformats.org/drawingml/2006/table">
            <a:tbl>
              <a:tblPr/>
              <a:tblGrid>
                <a:gridCol w="3115235">
                  <a:extLst>
                    <a:ext uri="{9D8B030D-6E8A-4147-A177-3AD203B41FA5}">
                      <a16:colId xmlns:a16="http://schemas.microsoft.com/office/drawing/2014/main" val="418132759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66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</a:t>
                      </a:r>
                      <a:r>
                        <a:rPr lang="en-GB" sz="6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 </a:t>
                      </a:r>
                      <a:r>
                        <a:rPr lang="en-GB" sz="66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  <a:endParaRPr lang="en-GB" sz="660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6726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264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53143" y="6191794"/>
            <a:ext cx="11364686" cy="143692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1045029" y="6309360"/>
            <a:ext cx="10998926" cy="130629"/>
          </a:xfrm>
          <a:prstGeom prst="rect">
            <a:avLst/>
          </a:prstGeom>
          <a:solidFill>
            <a:srgbClr val="932507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5695406" y="6413863"/>
            <a:ext cx="6496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         Inverclyde Secondary Attainment Challenge Team (Numeracy)</a:t>
            </a:r>
            <a:endParaRPr lang="en-GB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1147483" y="814341"/>
          <a:ext cx="3115235" cy="1097280"/>
        </p:xfrm>
        <a:graphic>
          <a:graphicData uri="http://schemas.openxmlformats.org/drawingml/2006/table">
            <a:tbl>
              <a:tblPr/>
              <a:tblGrid>
                <a:gridCol w="3115235">
                  <a:extLst>
                    <a:ext uri="{9D8B030D-6E8A-4147-A177-3AD203B41FA5}">
                      <a16:colId xmlns:a16="http://schemas.microsoft.com/office/drawing/2014/main" val="418132759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66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</a:t>
                      </a:r>
                      <a:r>
                        <a:rPr lang="en-GB" sz="6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 </a:t>
                      </a:r>
                      <a:r>
                        <a:rPr lang="en-GB" sz="66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  <a:endParaRPr lang="en-GB" sz="660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672602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4262718" y="1413860"/>
          <a:ext cx="4787153" cy="4675646"/>
        </p:xfrm>
        <a:graphic>
          <a:graphicData uri="http://schemas.openxmlformats.org/drawingml/2006/table">
            <a:tbl>
              <a:tblPr/>
              <a:tblGrid>
                <a:gridCol w="4787153">
                  <a:extLst>
                    <a:ext uri="{9D8B030D-6E8A-4147-A177-3AD203B41FA5}">
                      <a16:colId xmlns:a16="http://schemas.microsoft.com/office/drawing/2014/main" val="4181327599"/>
                    </a:ext>
                  </a:extLst>
                </a:gridCol>
              </a:tblGrid>
              <a:tr h="1292366">
                <a:tc>
                  <a:txBody>
                    <a:bodyPr/>
                    <a:lstStyle/>
                    <a:p>
                      <a:r>
                        <a:rPr lang="en-GB" sz="6600" dirty="0" smtClean="0">
                          <a:effectLst/>
                        </a:rPr>
                        <a:t>        20    5</a:t>
                      </a:r>
                    </a:p>
                    <a:p>
                      <a:r>
                        <a:rPr lang="en-GB" sz="6600" dirty="0" smtClean="0">
                          <a:effectLst/>
                        </a:rPr>
                        <a:t>10</a:t>
                      </a:r>
                    </a:p>
                    <a:p>
                      <a:endParaRPr lang="en-GB" sz="1800" dirty="0" smtClean="0">
                        <a:effectLst/>
                      </a:endParaRPr>
                    </a:p>
                    <a:p>
                      <a:r>
                        <a:rPr lang="en-GB" sz="6600" dirty="0" smtClean="0">
                          <a:effectLst/>
                        </a:rPr>
                        <a:t>7</a:t>
                      </a:r>
                      <a:endParaRPr lang="en-GB" sz="660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672602"/>
                  </a:ext>
                </a:extLst>
              </a:tr>
              <a:tr h="1292366">
                <a:tc>
                  <a:txBody>
                    <a:bodyPr/>
                    <a:lstStyle/>
                    <a:p>
                      <a:endParaRPr lang="en-GB" sz="660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9423647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435972" y="2481387"/>
            <a:ext cx="14724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 smtClean="0">
                <a:solidFill>
                  <a:schemeClr val="accent1">
                    <a:lumMod val="50000"/>
                  </a:schemeClr>
                </a:solidFill>
              </a:rPr>
              <a:t>200</a:t>
            </a:r>
            <a:endParaRPr lang="en-GB" sz="6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23311" y="3746536"/>
            <a:ext cx="14724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 smtClean="0">
                <a:solidFill>
                  <a:schemeClr val="accent1">
                    <a:lumMod val="50000"/>
                  </a:schemeClr>
                </a:solidFill>
              </a:rPr>
              <a:t> 35</a:t>
            </a:r>
            <a:endParaRPr lang="en-GB" sz="6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147360" y="2481387"/>
            <a:ext cx="167752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 smtClean="0">
                <a:solidFill>
                  <a:schemeClr val="accent1">
                    <a:lumMod val="50000"/>
                  </a:schemeClr>
                </a:solidFill>
              </a:rPr>
              <a:t> 250</a:t>
            </a:r>
            <a:endParaRPr lang="en-GB" sz="6600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338482" y="2369756"/>
            <a:ext cx="3351680" cy="2642710"/>
            <a:chOff x="5338482" y="2369756"/>
            <a:chExt cx="3351680" cy="2642710"/>
          </a:xfrm>
        </p:grpSpPr>
        <p:grpSp>
          <p:nvGrpSpPr>
            <p:cNvPr id="9" name="Group 8"/>
            <p:cNvGrpSpPr/>
            <p:nvPr/>
          </p:nvGrpSpPr>
          <p:grpSpPr>
            <a:xfrm>
              <a:off x="5338482" y="2369756"/>
              <a:ext cx="3346077" cy="1331259"/>
              <a:chOff x="6642847" y="2474259"/>
              <a:chExt cx="3346077" cy="1331259"/>
            </a:xfrm>
          </p:grpSpPr>
          <p:sp>
            <p:nvSpPr>
              <p:cNvPr id="3" name="Rectangle 2"/>
              <p:cNvSpPr/>
              <p:nvPr/>
            </p:nvSpPr>
            <p:spPr>
              <a:xfrm>
                <a:off x="6642847" y="2474259"/>
                <a:ext cx="1667435" cy="1331259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8321489" y="2474259"/>
                <a:ext cx="1667435" cy="1331259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5344085" y="3681207"/>
              <a:ext cx="3346077" cy="1331259"/>
              <a:chOff x="6642847" y="2474259"/>
              <a:chExt cx="3346077" cy="1331259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6642847" y="2474259"/>
                <a:ext cx="1667435" cy="1331259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8321489" y="2474259"/>
                <a:ext cx="1667435" cy="1331259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17" name="TextBox 16"/>
          <p:cNvSpPr txBox="1"/>
          <p:nvPr/>
        </p:nvSpPr>
        <p:spPr>
          <a:xfrm>
            <a:off x="5230905" y="3779392"/>
            <a:ext cx="167752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 smtClean="0">
                <a:solidFill>
                  <a:schemeClr val="accent1">
                    <a:lumMod val="50000"/>
                  </a:schemeClr>
                </a:solidFill>
              </a:rPr>
              <a:t> 140</a:t>
            </a:r>
            <a:endParaRPr lang="en-GB" sz="6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196417" y="2471484"/>
            <a:ext cx="14724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 smtClean="0">
                <a:solidFill>
                  <a:schemeClr val="accent1">
                    <a:lumMod val="50000"/>
                  </a:schemeClr>
                </a:solidFill>
              </a:rPr>
              <a:t> 50</a:t>
            </a:r>
            <a:endParaRPr lang="en-GB" sz="6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147360" y="3751683"/>
            <a:ext cx="16674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 smtClean="0">
                <a:solidFill>
                  <a:schemeClr val="accent1">
                    <a:lumMod val="50000"/>
                  </a:schemeClr>
                </a:solidFill>
              </a:rPr>
              <a:t> 175</a:t>
            </a:r>
            <a:endParaRPr lang="en-GB" sz="6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163051" y="4949598"/>
            <a:ext cx="16674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 smtClean="0">
                <a:solidFill>
                  <a:schemeClr val="accent1">
                    <a:lumMod val="50000"/>
                  </a:schemeClr>
                </a:solidFill>
              </a:rPr>
              <a:t> 425</a:t>
            </a:r>
            <a:endParaRPr lang="en-GB" sz="6600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9386047" y="4887388"/>
            <a:ext cx="1438834" cy="12507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777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7" grpId="0"/>
      <p:bldP spid="18" grpId="0"/>
      <p:bldP spid="19" grpId="0"/>
      <p:bldP spid="2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53143" y="6191794"/>
            <a:ext cx="11364686" cy="143692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1045029" y="6309360"/>
            <a:ext cx="10998926" cy="130629"/>
          </a:xfrm>
          <a:prstGeom prst="rect">
            <a:avLst/>
          </a:prstGeom>
          <a:solidFill>
            <a:srgbClr val="932507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5695406" y="6413863"/>
            <a:ext cx="6496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         Inverclyde Secondary Attainment Challenge Team (Numeracy)</a:t>
            </a:r>
            <a:endParaRPr lang="en-GB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3198286"/>
              </p:ext>
            </p:extLst>
          </p:nvPr>
        </p:nvGraphicFramePr>
        <p:xfrm>
          <a:off x="1147483" y="814341"/>
          <a:ext cx="3283003" cy="1097280"/>
        </p:xfrm>
        <a:graphic>
          <a:graphicData uri="http://schemas.openxmlformats.org/drawingml/2006/table">
            <a:tbl>
              <a:tblPr/>
              <a:tblGrid>
                <a:gridCol w="3283003">
                  <a:extLst>
                    <a:ext uri="{9D8B030D-6E8A-4147-A177-3AD203B41FA5}">
                      <a16:colId xmlns:a16="http://schemas.microsoft.com/office/drawing/2014/main" val="418132759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66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2x (x + 7)</a:t>
                      </a:r>
                      <a:endParaRPr lang="en-GB" sz="660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6726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457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53143" y="6191794"/>
            <a:ext cx="11364686" cy="143692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1045029" y="6309360"/>
            <a:ext cx="10998926" cy="130629"/>
          </a:xfrm>
          <a:prstGeom prst="rect">
            <a:avLst/>
          </a:prstGeom>
          <a:solidFill>
            <a:srgbClr val="932507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5695406" y="6413863"/>
            <a:ext cx="6496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         Inverclyde Secondary Attainment Challenge Team (Numeracy)</a:t>
            </a:r>
            <a:endParaRPr lang="en-GB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2190449"/>
              </p:ext>
            </p:extLst>
          </p:nvPr>
        </p:nvGraphicFramePr>
        <p:xfrm>
          <a:off x="4278086" y="1413860"/>
          <a:ext cx="4771785" cy="3395486"/>
        </p:xfrm>
        <a:graphic>
          <a:graphicData uri="http://schemas.openxmlformats.org/drawingml/2006/table">
            <a:tbl>
              <a:tblPr/>
              <a:tblGrid>
                <a:gridCol w="4771785">
                  <a:extLst>
                    <a:ext uri="{9D8B030D-6E8A-4147-A177-3AD203B41FA5}">
                      <a16:colId xmlns:a16="http://schemas.microsoft.com/office/drawing/2014/main" val="4181327599"/>
                    </a:ext>
                  </a:extLst>
                </a:gridCol>
              </a:tblGrid>
              <a:tr h="1292366">
                <a:tc>
                  <a:txBody>
                    <a:bodyPr/>
                    <a:lstStyle/>
                    <a:p>
                      <a:r>
                        <a:rPr lang="en-GB" sz="6600" dirty="0" smtClean="0">
                          <a:effectLst/>
                        </a:rPr>
                        <a:t>        x       7</a:t>
                      </a:r>
                    </a:p>
                    <a:p>
                      <a:r>
                        <a:rPr lang="en-GB" sz="6600" dirty="0" smtClean="0">
                          <a:effectLst/>
                        </a:rPr>
                        <a:t>2x</a:t>
                      </a:r>
                      <a:endParaRPr lang="en-GB" sz="660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672602"/>
                  </a:ext>
                </a:extLst>
              </a:tr>
              <a:tr h="1292366">
                <a:tc>
                  <a:txBody>
                    <a:bodyPr/>
                    <a:lstStyle/>
                    <a:p>
                      <a:endParaRPr lang="en-GB" sz="660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9423647"/>
                  </a:ext>
                </a:extLst>
              </a:tr>
            </a:tbl>
          </a:graphicData>
        </a:graphic>
      </p:graphicFrame>
      <p:grpSp>
        <p:nvGrpSpPr>
          <p:cNvPr id="14" name="Group 13"/>
          <p:cNvGrpSpPr/>
          <p:nvPr/>
        </p:nvGrpSpPr>
        <p:grpSpPr>
          <a:xfrm>
            <a:off x="5338482" y="2369756"/>
            <a:ext cx="3346077" cy="1331259"/>
            <a:chOff x="5338482" y="2369756"/>
            <a:chExt cx="3346077" cy="1331259"/>
          </a:xfrm>
        </p:grpSpPr>
        <p:sp>
          <p:nvSpPr>
            <p:cNvPr id="3" name="Rectangle 2"/>
            <p:cNvSpPr/>
            <p:nvPr/>
          </p:nvSpPr>
          <p:spPr>
            <a:xfrm>
              <a:off x="5338482" y="2369756"/>
              <a:ext cx="1667435" cy="1331259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7017124" y="2369756"/>
              <a:ext cx="1667435" cy="1331259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435972" y="2481387"/>
            <a:ext cx="14724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 smtClean="0">
                <a:solidFill>
                  <a:schemeClr val="accent1">
                    <a:lumMod val="50000"/>
                  </a:schemeClr>
                </a:solidFill>
              </a:rPr>
              <a:t>2x</a:t>
            </a:r>
            <a:r>
              <a:rPr lang="en-GB" sz="6600" baseline="30000" dirty="0" smtClean="0">
                <a:solidFill>
                  <a:schemeClr val="accent1">
                    <a:lumMod val="50000"/>
                  </a:schemeClr>
                </a:solidFill>
              </a:rPr>
              <a:t>2</a:t>
            </a:r>
            <a:endParaRPr lang="en-GB" sz="6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10554" y="2481387"/>
            <a:ext cx="16517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 smtClean="0">
                <a:solidFill>
                  <a:schemeClr val="accent1">
                    <a:lumMod val="50000"/>
                  </a:schemeClr>
                </a:solidFill>
              </a:rPr>
              <a:t> 14x</a:t>
            </a:r>
            <a:endParaRPr lang="en-GB" sz="6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860971" y="2481387"/>
            <a:ext cx="35269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 smtClean="0">
                <a:solidFill>
                  <a:schemeClr val="accent1">
                    <a:lumMod val="50000"/>
                  </a:schemeClr>
                </a:solidFill>
              </a:rPr>
              <a:t>2x</a:t>
            </a:r>
            <a:r>
              <a:rPr lang="en-GB" sz="6600" baseline="30000" dirty="0" smtClean="0">
                <a:solidFill>
                  <a:schemeClr val="accent1">
                    <a:lumMod val="50000"/>
                  </a:schemeClr>
                </a:solidFill>
              </a:rPr>
              <a:t>2 </a:t>
            </a:r>
            <a:r>
              <a:rPr lang="en-GB" sz="6600" dirty="0" smtClean="0">
                <a:solidFill>
                  <a:schemeClr val="accent1">
                    <a:lumMod val="50000"/>
                  </a:schemeClr>
                </a:solidFill>
              </a:rPr>
              <a:t>+ 14x</a:t>
            </a:r>
            <a:endParaRPr lang="en-GB" sz="6600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6403117"/>
              </p:ext>
            </p:extLst>
          </p:nvPr>
        </p:nvGraphicFramePr>
        <p:xfrm>
          <a:off x="1147483" y="814341"/>
          <a:ext cx="3283003" cy="1097280"/>
        </p:xfrm>
        <a:graphic>
          <a:graphicData uri="http://schemas.openxmlformats.org/drawingml/2006/table">
            <a:tbl>
              <a:tblPr/>
              <a:tblGrid>
                <a:gridCol w="3283003">
                  <a:extLst>
                    <a:ext uri="{9D8B030D-6E8A-4147-A177-3AD203B41FA5}">
                      <a16:colId xmlns:a16="http://schemas.microsoft.com/office/drawing/2014/main" val="418132759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66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2x (x + 7)</a:t>
                      </a:r>
                      <a:endParaRPr lang="en-GB" sz="660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6726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8352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53143" y="6191794"/>
            <a:ext cx="11364686" cy="143692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1045029" y="6309360"/>
            <a:ext cx="10998926" cy="130629"/>
          </a:xfrm>
          <a:prstGeom prst="rect">
            <a:avLst/>
          </a:prstGeom>
          <a:solidFill>
            <a:srgbClr val="932507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5695406" y="6413863"/>
            <a:ext cx="6496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         Inverclyde Secondary Attainment Challenge Team (Numeracy)</a:t>
            </a:r>
            <a:endParaRPr lang="en-GB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6445379"/>
              </p:ext>
            </p:extLst>
          </p:nvPr>
        </p:nvGraphicFramePr>
        <p:xfrm>
          <a:off x="1147483" y="814341"/>
          <a:ext cx="3283003" cy="1097280"/>
        </p:xfrm>
        <a:graphic>
          <a:graphicData uri="http://schemas.openxmlformats.org/drawingml/2006/table">
            <a:tbl>
              <a:tblPr/>
              <a:tblGrid>
                <a:gridCol w="3283003">
                  <a:extLst>
                    <a:ext uri="{9D8B030D-6E8A-4147-A177-3AD203B41FA5}">
                      <a16:colId xmlns:a16="http://schemas.microsoft.com/office/drawing/2014/main" val="418132759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66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(x - 6)</a:t>
                      </a:r>
                      <a:endParaRPr lang="en-GB" sz="660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672602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3092352"/>
              </p:ext>
            </p:extLst>
          </p:nvPr>
        </p:nvGraphicFramePr>
        <p:xfrm>
          <a:off x="7302201" y="2405788"/>
          <a:ext cx="3768570" cy="1097280"/>
        </p:xfrm>
        <a:graphic>
          <a:graphicData uri="http://schemas.openxmlformats.org/drawingml/2006/table">
            <a:tbl>
              <a:tblPr/>
              <a:tblGrid>
                <a:gridCol w="3768570">
                  <a:extLst>
                    <a:ext uri="{9D8B030D-6E8A-4147-A177-3AD203B41FA5}">
                      <a16:colId xmlns:a16="http://schemas.microsoft.com/office/drawing/2014/main" val="418132759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66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3x (2x + 3)</a:t>
                      </a:r>
                      <a:endParaRPr lang="en-GB" sz="660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6726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020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53143" y="6191794"/>
            <a:ext cx="11364686" cy="143692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1045029" y="6309360"/>
            <a:ext cx="10998926" cy="130629"/>
          </a:xfrm>
          <a:prstGeom prst="rect">
            <a:avLst/>
          </a:prstGeom>
          <a:solidFill>
            <a:srgbClr val="932507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5695406" y="6413863"/>
            <a:ext cx="6496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         Inverclyde Secondary Attainment Challenge Team (Numeracy)</a:t>
            </a:r>
            <a:endParaRPr lang="en-GB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6462120"/>
              </p:ext>
            </p:extLst>
          </p:nvPr>
        </p:nvGraphicFramePr>
        <p:xfrm>
          <a:off x="653142" y="814341"/>
          <a:ext cx="4572160" cy="1097280"/>
        </p:xfrm>
        <a:graphic>
          <a:graphicData uri="http://schemas.openxmlformats.org/drawingml/2006/table">
            <a:tbl>
              <a:tblPr/>
              <a:tblGrid>
                <a:gridCol w="4572160">
                  <a:extLst>
                    <a:ext uri="{9D8B030D-6E8A-4147-A177-3AD203B41FA5}">
                      <a16:colId xmlns:a16="http://schemas.microsoft.com/office/drawing/2014/main" val="418132759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66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(x + 2)(x - 5)</a:t>
                      </a:r>
                      <a:endParaRPr lang="en-GB" sz="660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6726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752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53143" y="6191794"/>
            <a:ext cx="11364686" cy="143692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1045029" y="6309360"/>
            <a:ext cx="10998926" cy="130629"/>
          </a:xfrm>
          <a:prstGeom prst="rect">
            <a:avLst/>
          </a:prstGeom>
          <a:solidFill>
            <a:srgbClr val="932507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5695406" y="6413863"/>
            <a:ext cx="6496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         Inverclyde Secondary Attainment Challenge Team (Numeracy)</a:t>
            </a:r>
            <a:endParaRPr lang="en-GB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9175266"/>
              </p:ext>
            </p:extLst>
          </p:nvPr>
        </p:nvGraphicFramePr>
        <p:xfrm>
          <a:off x="653142" y="814341"/>
          <a:ext cx="4572160" cy="1097280"/>
        </p:xfrm>
        <a:graphic>
          <a:graphicData uri="http://schemas.openxmlformats.org/drawingml/2006/table">
            <a:tbl>
              <a:tblPr/>
              <a:tblGrid>
                <a:gridCol w="4572160">
                  <a:extLst>
                    <a:ext uri="{9D8B030D-6E8A-4147-A177-3AD203B41FA5}">
                      <a16:colId xmlns:a16="http://schemas.microsoft.com/office/drawing/2014/main" val="418132759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66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(x + 2)(x - 5)</a:t>
                      </a:r>
                      <a:endParaRPr lang="en-GB" sz="660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672602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5662342"/>
              </p:ext>
            </p:extLst>
          </p:nvPr>
        </p:nvGraphicFramePr>
        <p:xfrm>
          <a:off x="4262718" y="1413860"/>
          <a:ext cx="4787153" cy="4675646"/>
        </p:xfrm>
        <a:graphic>
          <a:graphicData uri="http://schemas.openxmlformats.org/drawingml/2006/table">
            <a:tbl>
              <a:tblPr/>
              <a:tblGrid>
                <a:gridCol w="4787153">
                  <a:extLst>
                    <a:ext uri="{9D8B030D-6E8A-4147-A177-3AD203B41FA5}">
                      <a16:colId xmlns:a16="http://schemas.microsoft.com/office/drawing/2014/main" val="4181327599"/>
                    </a:ext>
                  </a:extLst>
                </a:gridCol>
              </a:tblGrid>
              <a:tr h="1292366">
                <a:tc>
                  <a:txBody>
                    <a:bodyPr/>
                    <a:lstStyle/>
                    <a:p>
                      <a:r>
                        <a:rPr lang="en-GB" sz="6600" dirty="0" smtClean="0">
                          <a:effectLst/>
                        </a:rPr>
                        <a:t>        x     - 5</a:t>
                      </a:r>
                    </a:p>
                    <a:p>
                      <a:r>
                        <a:rPr lang="en-GB" sz="6600" dirty="0" smtClean="0">
                          <a:effectLst/>
                        </a:rPr>
                        <a:t>x</a:t>
                      </a:r>
                    </a:p>
                    <a:p>
                      <a:endParaRPr lang="en-GB" sz="1800" dirty="0" smtClean="0">
                        <a:effectLst/>
                      </a:endParaRPr>
                    </a:p>
                    <a:p>
                      <a:r>
                        <a:rPr lang="en-GB" sz="6600" dirty="0" smtClean="0">
                          <a:effectLst/>
                        </a:rPr>
                        <a:t>2</a:t>
                      </a:r>
                      <a:endParaRPr lang="en-GB" sz="660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672602"/>
                  </a:ext>
                </a:extLst>
              </a:tr>
              <a:tr h="1292366">
                <a:tc>
                  <a:txBody>
                    <a:bodyPr/>
                    <a:lstStyle/>
                    <a:p>
                      <a:endParaRPr lang="en-GB" sz="660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9423647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435972" y="2481387"/>
            <a:ext cx="147245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 smtClean="0">
                <a:solidFill>
                  <a:schemeClr val="accent1">
                    <a:lumMod val="50000"/>
                  </a:schemeClr>
                </a:solidFill>
              </a:rPr>
              <a:t>  x</a:t>
            </a:r>
            <a:r>
              <a:rPr lang="en-GB" sz="6600" baseline="30000" dirty="0" smtClean="0">
                <a:solidFill>
                  <a:schemeClr val="accent1">
                    <a:lumMod val="50000"/>
                  </a:schemeClr>
                </a:solidFill>
              </a:rPr>
              <a:t>2</a:t>
            </a:r>
            <a:endParaRPr lang="en-GB" sz="66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GB" sz="6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23310" y="3746536"/>
            <a:ext cx="158003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 smtClean="0">
                <a:solidFill>
                  <a:schemeClr val="accent1">
                    <a:lumMod val="50000"/>
                  </a:schemeClr>
                </a:solidFill>
              </a:rPr>
              <a:t>-10</a:t>
            </a:r>
            <a:endParaRPr lang="en-GB" sz="6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026130" y="5149113"/>
            <a:ext cx="611441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 smtClean="0">
                <a:solidFill>
                  <a:schemeClr val="accent1">
                    <a:lumMod val="50000"/>
                  </a:schemeClr>
                </a:solidFill>
              </a:rPr>
              <a:t>x</a:t>
            </a:r>
            <a:r>
              <a:rPr lang="en-GB" sz="6600" baseline="30000" dirty="0" smtClean="0">
                <a:solidFill>
                  <a:schemeClr val="accent1">
                    <a:lumMod val="50000"/>
                  </a:schemeClr>
                </a:solidFill>
              </a:rPr>
              <a:t>2 </a:t>
            </a:r>
            <a:r>
              <a:rPr lang="en-GB" sz="6600" dirty="0" smtClean="0">
                <a:solidFill>
                  <a:schemeClr val="accent1">
                    <a:lumMod val="50000"/>
                  </a:schemeClr>
                </a:solidFill>
              </a:rPr>
              <a:t>- 3x - 10</a:t>
            </a:r>
            <a:endParaRPr lang="en-GB" sz="66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GB" sz="6600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338482" y="2369756"/>
            <a:ext cx="3351680" cy="2642710"/>
            <a:chOff x="5338482" y="2369756"/>
            <a:chExt cx="3351680" cy="2642710"/>
          </a:xfrm>
        </p:grpSpPr>
        <p:grpSp>
          <p:nvGrpSpPr>
            <p:cNvPr id="9" name="Group 8"/>
            <p:cNvGrpSpPr/>
            <p:nvPr/>
          </p:nvGrpSpPr>
          <p:grpSpPr>
            <a:xfrm>
              <a:off x="5338482" y="2369756"/>
              <a:ext cx="3346077" cy="1331259"/>
              <a:chOff x="6642847" y="2474259"/>
              <a:chExt cx="3346077" cy="1331259"/>
            </a:xfrm>
          </p:grpSpPr>
          <p:sp>
            <p:nvSpPr>
              <p:cNvPr id="3" name="Rectangle 2"/>
              <p:cNvSpPr/>
              <p:nvPr/>
            </p:nvSpPr>
            <p:spPr>
              <a:xfrm>
                <a:off x="6642847" y="2474259"/>
                <a:ext cx="1667435" cy="1331259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8321489" y="2474259"/>
                <a:ext cx="1667435" cy="1331259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5344085" y="3681207"/>
              <a:ext cx="3346077" cy="1331259"/>
              <a:chOff x="6642847" y="2474259"/>
              <a:chExt cx="3346077" cy="1331259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6642847" y="2474259"/>
                <a:ext cx="1667435" cy="1331259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8321489" y="2474259"/>
                <a:ext cx="1667435" cy="1331259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17" name="TextBox 16"/>
          <p:cNvSpPr txBox="1"/>
          <p:nvPr/>
        </p:nvSpPr>
        <p:spPr>
          <a:xfrm>
            <a:off x="5230905" y="3779392"/>
            <a:ext cx="167752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 smtClean="0">
                <a:solidFill>
                  <a:schemeClr val="accent1">
                    <a:lumMod val="50000"/>
                  </a:schemeClr>
                </a:solidFill>
              </a:rPr>
              <a:t>  2x</a:t>
            </a:r>
            <a:endParaRPr lang="en-GB" sz="6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196417" y="2471484"/>
            <a:ext cx="14724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 smtClean="0">
                <a:solidFill>
                  <a:schemeClr val="accent1">
                    <a:lumMod val="50000"/>
                  </a:schemeClr>
                </a:solidFill>
              </a:rPr>
              <a:t>- 5x</a:t>
            </a:r>
            <a:endParaRPr lang="en-GB" sz="6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627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7" grpId="0"/>
      <p:bldP spid="1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53143" y="6191794"/>
            <a:ext cx="11364686" cy="143692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1045029" y="6309360"/>
            <a:ext cx="10998926" cy="130629"/>
          </a:xfrm>
          <a:prstGeom prst="rect">
            <a:avLst/>
          </a:prstGeom>
          <a:solidFill>
            <a:srgbClr val="932507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5695406" y="6413863"/>
            <a:ext cx="6496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         Inverclyde Secondary Attainment Challenge Team (Numeracy)</a:t>
            </a:r>
            <a:endParaRPr lang="en-GB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0546443"/>
              </p:ext>
            </p:extLst>
          </p:nvPr>
        </p:nvGraphicFramePr>
        <p:xfrm>
          <a:off x="653142" y="814341"/>
          <a:ext cx="4572160" cy="1097280"/>
        </p:xfrm>
        <a:graphic>
          <a:graphicData uri="http://schemas.openxmlformats.org/drawingml/2006/table">
            <a:tbl>
              <a:tblPr/>
              <a:tblGrid>
                <a:gridCol w="4572160">
                  <a:extLst>
                    <a:ext uri="{9D8B030D-6E8A-4147-A177-3AD203B41FA5}">
                      <a16:colId xmlns:a16="http://schemas.microsoft.com/office/drawing/2014/main" val="418132759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66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(x + 3)(x + 4)</a:t>
                      </a:r>
                      <a:endParaRPr lang="en-GB" sz="660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6726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549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53143" y="6191794"/>
            <a:ext cx="11364686" cy="143692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1045029" y="6309360"/>
            <a:ext cx="10998926" cy="130629"/>
          </a:xfrm>
          <a:prstGeom prst="rect">
            <a:avLst/>
          </a:prstGeom>
          <a:solidFill>
            <a:srgbClr val="932507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5695406" y="6413863"/>
            <a:ext cx="6496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         Inverclyde Secondary Attainment Challenge Team (Numeracy)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1415143" y="555172"/>
            <a:ext cx="10199914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No such thing as a ‘Maths Brain’ – </a:t>
            </a:r>
          </a:p>
          <a:p>
            <a:r>
              <a:rPr lang="en-GB" sz="4000" dirty="0"/>
              <a:t>	</a:t>
            </a:r>
            <a:r>
              <a:rPr lang="en-GB" sz="4000" dirty="0" smtClean="0"/>
              <a:t>					</a:t>
            </a:r>
            <a:r>
              <a:rPr lang="en-GB" sz="3200" dirty="0" smtClean="0"/>
              <a:t>we can all do Maths!</a:t>
            </a:r>
          </a:p>
          <a:p>
            <a:endParaRPr lang="en-GB" sz="2800" dirty="0" smtClean="0"/>
          </a:p>
          <a:p>
            <a:r>
              <a:rPr lang="en-GB" sz="4800" b="1" dirty="0" smtClean="0">
                <a:solidFill>
                  <a:schemeClr val="accent2">
                    <a:lumMod val="75000"/>
                  </a:schemeClr>
                </a:solidFill>
              </a:rPr>
              <a:t>Making Maths Count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800" dirty="0"/>
              <a:t>Transforming public attitudes </a:t>
            </a:r>
            <a:r>
              <a:rPr lang="en-GB" sz="2800" dirty="0" smtClean="0"/>
              <a:t>to maths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800" dirty="0"/>
              <a:t>Improving confidence </a:t>
            </a:r>
            <a:r>
              <a:rPr lang="en-GB" sz="2800" dirty="0" smtClean="0"/>
              <a:t>and fluency </a:t>
            </a:r>
            <a:r>
              <a:rPr lang="en-GB" sz="2800" dirty="0"/>
              <a:t>in </a:t>
            </a:r>
            <a:r>
              <a:rPr lang="en-GB" sz="2800" dirty="0" smtClean="0"/>
              <a:t>maths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800" dirty="0"/>
              <a:t>Promoting the value of </a:t>
            </a:r>
            <a:r>
              <a:rPr lang="en-GB" sz="2800" dirty="0" smtClean="0"/>
              <a:t>maths as </a:t>
            </a:r>
            <a:r>
              <a:rPr lang="en-GB" sz="2800" dirty="0"/>
              <a:t>an </a:t>
            </a:r>
            <a:endParaRPr lang="en-GB" sz="2800" dirty="0" smtClean="0"/>
          </a:p>
          <a:p>
            <a:r>
              <a:rPr lang="en-GB" sz="2800" dirty="0" smtClean="0"/>
              <a:t>     essential </a:t>
            </a:r>
            <a:r>
              <a:rPr lang="en-GB" sz="2800" dirty="0"/>
              <a:t>skill for </a:t>
            </a:r>
            <a:r>
              <a:rPr lang="en-GB" sz="2800" dirty="0" smtClean="0"/>
              <a:t>every career</a:t>
            </a:r>
            <a:endParaRPr lang="en-GB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8696" y="1900842"/>
            <a:ext cx="3307618" cy="42090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555629">
            <a:off x="174486" y="388552"/>
            <a:ext cx="5028571" cy="33809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6905" y="457"/>
            <a:ext cx="5190476" cy="32952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85838" y="3295695"/>
            <a:ext cx="5190476" cy="32952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16085" y="3510900"/>
            <a:ext cx="5000000" cy="2600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5248765" cy="694508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20178" y="1123078"/>
            <a:ext cx="3389844" cy="418011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10022" y="49977"/>
            <a:ext cx="3949778" cy="579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68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3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53143" y="6191794"/>
            <a:ext cx="11364686" cy="143692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1045029" y="6309360"/>
            <a:ext cx="10998926" cy="130629"/>
          </a:xfrm>
          <a:prstGeom prst="rect">
            <a:avLst/>
          </a:prstGeom>
          <a:solidFill>
            <a:srgbClr val="932507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5695406" y="6413863"/>
            <a:ext cx="6496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         Inverclyde Secondary Attainment Challenge Team (Numeracy)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143" y="614998"/>
            <a:ext cx="10478230" cy="317923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653" y="620110"/>
            <a:ext cx="10445539" cy="3169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58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53143" y="6191794"/>
            <a:ext cx="11364686" cy="143692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1045029" y="6309360"/>
            <a:ext cx="10998926" cy="130629"/>
          </a:xfrm>
          <a:prstGeom prst="rect">
            <a:avLst/>
          </a:prstGeom>
          <a:solidFill>
            <a:srgbClr val="932507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5695406" y="6413863"/>
            <a:ext cx="6496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         Inverclyde Secondary Attainment Challenge Team (Numeracy)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7599" y="644841"/>
            <a:ext cx="5761905" cy="418095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536414" y="3040655"/>
            <a:ext cx="5199962" cy="4076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717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53143" y="6191794"/>
            <a:ext cx="11364686" cy="143692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1045029" y="6309360"/>
            <a:ext cx="10998926" cy="130629"/>
          </a:xfrm>
          <a:prstGeom prst="rect">
            <a:avLst/>
          </a:prstGeom>
          <a:solidFill>
            <a:srgbClr val="932507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5695406" y="6413863"/>
            <a:ext cx="6496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         Inverclyde Secondary Attainment Challenge Team (Numeracy)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143" y="614998"/>
            <a:ext cx="10478230" cy="317923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653" y="620110"/>
            <a:ext cx="10445539" cy="31693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143" y="614997"/>
            <a:ext cx="10456049" cy="3172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3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53143" y="6191794"/>
            <a:ext cx="11364686" cy="143692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1045029" y="6309360"/>
            <a:ext cx="10998926" cy="130629"/>
          </a:xfrm>
          <a:prstGeom prst="rect">
            <a:avLst/>
          </a:prstGeom>
          <a:solidFill>
            <a:srgbClr val="932507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5695406" y="6413863"/>
            <a:ext cx="6496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         Inverclyde Secondary Attainment Challenge Team (Numeracy)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143" y="614998"/>
            <a:ext cx="10478230" cy="317923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653" y="620110"/>
            <a:ext cx="10445539" cy="31693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143" y="614997"/>
            <a:ext cx="10456049" cy="31725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653" y="614996"/>
            <a:ext cx="10445539" cy="3922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10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53143" y="6191794"/>
            <a:ext cx="11364686" cy="143692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1045029" y="6309360"/>
            <a:ext cx="10998926" cy="130629"/>
          </a:xfrm>
          <a:prstGeom prst="rect">
            <a:avLst/>
          </a:prstGeom>
          <a:solidFill>
            <a:srgbClr val="932507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5695406" y="6413863"/>
            <a:ext cx="6496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         Inverclyde Secondary Attainment Challenge Team (Numeracy)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260" y="416041"/>
            <a:ext cx="11635978" cy="1213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43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53143" y="6191794"/>
            <a:ext cx="11364686" cy="143692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1045029" y="6309360"/>
            <a:ext cx="10998926" cy="130629"/>
          </a:xfrm>
          <a:prstGeom prst="rect">
            <a:avLst/>
          </a:prstGeom>
          <a:solidFill>
            <a:srgbClr val="932507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5695406" y="6413863"/>
            <a:ext cx="6496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         Inverclyde Secondary Attainment Challenge Team (Numeracy)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260" y="416041"/>
            <a:ext cx="11635978" cy="12130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0248" y="1250676"/>
            <a:ext cx="3990476" cy="28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75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53143" y="6191794"/>
            <a:ext cx="11364686" cy="143692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1045029" y="6309360"/>
            <a:ext cx="10998926" cy="130629"/>
          </a:xfrm>
          <a:prstGeom prst="rect">
            <a:avLst/>
          </a:prstGeom>
          <a:solidFill>
            <a:srgbClr val="932507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5695406" y="6413863"/>
            <a:ext cx="6496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         Inverclyde Secondary Attainment Challenge Team (Numeracy)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260" y="416041"/>
            <a:ext cx="11635978" cy="12130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0248" y="1250676"/>
            <a:ext cx="3990476" cy="287619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0248" y="1250676"/>
            <a:ext cx="3990476" cy="287619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45029" y="2090057"/>
            <a:ext cx="18610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Add extra bars for</a:t>
            </a:r>
          </a:p>
          <a:p>
            <a:r>
              <a:rPr lang="en-GB" dirty="0" smtClean="0"/>
              <a:t>illustrations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2300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1818</TotalTime>
  <Words>1022</Words>
  <Application>Microsoft Office PowerPoint</Application>
  <PresentationFormat>Widescreen</PresentationFormat>
  <Paragraphs>178</Paragraphs>
  <Slides>40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5" baseType="lpstr">
      <vt:lpstr>Arial</vt:lpstr>
      <vt:lpstr>Calibri</vt:lpstr>
      <vt:lpstr>Calibri Light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Smith</dc:creator>
  <cp:lastModifiedBy>Mr Smith</cp:lastModifiedBy>
  <cp:revision>37</cp:revision>
  <dcterms:created xsi:type="dcterms:W3CDTF">2018-01-16T11:44:29Z</dcterms:created>
  <dcterms:modified xsi:type="dcterms:W3CDTF">2019-03-19T11:32:19Z</dcterms:modified>
</cp:coreProperties>
</file>