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FB0DBC0-F3DB-44D0-AC90-A004276B7CBC}">
  <a:tblStyle styleId="{2FB0DBC0-F3DB-44D0-AC90-A004276B7CB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D9EE3B6-7394-44F1-B7F5-171124BEF8E4}"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536E6D2-769D-4257-B1EA-F86D6658C807}" styleName="Table_2">
    <a:wholeTbl>
      <a:tcTxStyle b="off" i="off">
        <a:font>
          <a:latin typeface="Calibri"/>
          <a:ea typeface="Calibri"/>
          <a:cs typeface="Calibri"/>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f27f02a9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7f27f02a9e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sp>
        <p:nvSpPr>
          <p:cNvPr id="14" name="Google Shape;14;p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8.png"/><Relationship Id="rId10" Type="http://schemas.openxmlformats.org/officeDocument/2006/relationships/image" Target="../media/image21.png"/><Relationship Id="rId9"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title"/>
          </p:nvPr>
        </p:nvSpPr>
        <p:spPr>
          <a:xfrm>
            <a:off x="85825" y="37325"/>
            <a:ext cx="1024800" cy="52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Line</a:t>
            </a:r>
            <a:endParaRPr/>
          </a:p>
        </p:txBody>
      </p:sp>
      <p:sp>
        <p:nvSpPr>
          <p:cNvPr id="55" name="Google Shape;55;p13"/>
          <p:cNvSpPr/>
          <p:nvPr/>
        </p:nvSpPr>
        <p:spPr>
          <a:xfrm>
            <a:off x="6247600" y="178250"/>
            <a:ext cx="2715300" cy="3908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3"/>
          <p:cNvSpPr txBox="1"/>
          <p:nvPr/>
        </p:nvSpPr>
        <p:spPr>
          <a:xfrm>
            <a:off x="6260175" y="4214100"/>
            <a:ext cx="2715300" cy="78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3: Create a continuous line drawing of objects from your pencil case. Remember do not take your pencil off the page! </a:t>
            </a:r>
            <a:endParaRPr b="1" i="0" sz="1000" u="none" cap="none" strike="noStrike">
              <a:solidFill>
                <a:srgbClr val="000000"/>
              </a:solidFill>
              <a:latin typeface="Arial"/>
              <a:ea typeface="Arial"/>
              <a:cs typeface="Arial"/>
              <a:sym typeface="Arial"/>
            </a:endParaRPr>
          </a:p>
        </p:txBody>
      </p:sp>
      <p:sp>
        <p:nvSpPr>
          <p:cNvPr id="57" name="Google Shape;57;p13"/>
          <p:cNvSpPr/>
          <p:nvPr/>
        </p:nvSpPr>
        <p:spPr>
          <a:xfrm>
            <a:off x="235125" y="3081000"/>
            <a:ext cx="1044000" cy="1489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13"/>
          <p:cNvSpPr/>
          <p:nvPr/>
        </p:nvSpPr>
        <p:spPr>
          <a:xfrm>
            <a:off x="1393500" y="3081000"/>
            <a:ext cx="1044000" cy="1489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3"/>
          <p:cNvSpPr/>
          <p:nvPr/>
        </p:nvSpPr>
        <p:spPr>
          <a:xfrm>
            <a:off x="2551875" y="3081000"/>
            <a:ext cx="1044000" cy="1489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3"/>
          <p:cNvSpPr/>
          <p:nvPr/>
        </p:nvSpPr>
        <p:spPr>
          <a:xfrm>
            <a:off x="3710250" y="3081000"/>
            <a:ext cx="1044000" cy="1489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3"/>
          <p:cNvSpPr txBox="1"/>
          <p:nvPr/>
        </p:nvSpPr>
        <p:spPr>
          <a:xfrm>
            <a:off x="311325" y="4608125"/>
            <a:ext cx="1024800" cy="3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1000" u="none" cap="none" strike="noStrike">
                <a:solidFill>
                  <a:schemeClr val="dk1"/>
                </a:solidFill>
                <a:latin typeface="Arial"/>
                <a:ea typeface="Arial"/>
                <a:cs typeface="Arial"/>
                <a:sym typeface="Arial"/>
              </a:rPr>
              <a:t>Horizontal Line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62" name="Google Shape;62;p13"/>
          <p:cNvSpPr txBox="1"/>
          <p:nvPr/>
        </p:nvSpPr>
        <p:spPr>
          <a:xfrm>
            <a:off x="1403100" y="4608125"/>
            <a:ext cx="1024800" cy="3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Arial"/>
                <a:ea typeface="Arial"/>
                <a:cs typeface="Arial"/>
                <a:sym typeface="Arial"/>
              </a:rPr>
              <a:t>Vertical  Line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63" name="Google Shape;63;p13"/>
          <p:cNvSpPr txBox="1"/>
          <p:nvPr/>
        </p:nvSpPr>
        <p:spPr>
          <a:xfrm>
            <a:off x="2636525" y="4608125"/>
            <a:ext cx="1024800" cy="3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Arial"/>
                <a:ea typeface="Arial"/>
                <a:cs typeface="Arial"/>
                <a:sym typeface="Arial"/>
              </a:rPr>
              <a:t>Curved  Line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64" name="Google Shape;64;p13"/>
          <p:cNvSpPr txBox="1"/>
          <p:nvPr/>
        </p:nvSpPr>
        <p:spPr>
          <a:xfrm>
            <a:off x="3869950" y="4621700"/>
            <a:ext cx="1024800" cy="3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Arial"/>
                <a:ea typeface="Arial"/>
                <a:cs typeface="Arial"/>
                <a:sym typeface="Arial"/>
              </a:rPr>
              <a:t>ZigZag  Line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65" name="Google Shape;65;p13"/>
          <p:cNvSpPr/>
          <p:nvPr/>
        </p:nvSpPr>
        <p:spPr>
          <a:xfrm>
            <a:off x="4390700" y="1387375"/>
            <a:ext cx="1625400" cy="11868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3"/>
          <p:cNvSpPr txBox="1"/>
          <p:nvPr/>
        </p:nvSpPr>
        <p:spPr>
          <a:xfrm>
            <a:off x="4390700" y="2537275"/>
            <a:ext cx="1690800" cy="28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Arial"/>
                <a:ea typeface="Arial"/>
                <a:cs typeface="Arial"/>
                <a:sym typeface="Arial"/>
              </a:rPr>
              <a:t>Exercise 2: </a:t>
            </a:r>
            <a:r>
              <a:rPr b="1" lang="en-GB" sz="900"/>
              <a:t>Copy one of the Picasso animal drawings above.</a:t>
            </a:r>
            <a:endParaRPr b="1" i="0" sz="900" u="none" cap="none" strike="noStrike">
              <a:solidFill>
                <a:srgbClr val="000000"/>
              </a:solidFill>
              <a:latin typeface="Arial"/>
              <a:ea typeface="Arial"/>
              <a:cs typeface="Arial"/>
              <a:sym typeface="Arial"/>
            </a:endParaRPr>
          </a:p>
        </p:txBody>
      </p:sp>
      <p:sp>
        <p:nvSpPr>
          <p:cNvPr id="67" name="Google Shape;67;p13"/>
          <p:cNvSpPr txBox="1"/>
          <p:nvPr/>
        </p:nvSpPr>
        <p:spPr>
          <a:xfrm>
            <a:off x="3122800" y="1553350"/>
            <a:ext cx="1167000" cy="108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GB" sz="1200"/>
              <a:t>Picasso liked to create drawings of animals using continuous line drawings.</a:t>
            </a:r>
            <a:endParaRPr b="0" i="0" sz="1200" u="none" cap="none" strike="noStrike">
              <a:solidFill>
                <a:srgbClr val="000000"/>
              </a:solidFill>
              <a:latin typeface="Arial"/>
              <a:ea typeface="Arial"/>
              <a:cs typeface="Arial"/>
              <a:sym typeface="Arial"/>
            </a:endParaRPr>
          </a:p>
        </p:txBody>
      </p:sp>
      <p:graphicFrame>
        <p:nvGraphicFramePr>
          <p:cNvPr id="68" name="Google Shape;68;p13"/>
          <p:cNvGraphicFramePr/>
          <p:nvPr/>
        </p:nvGraphicFramePr>
        <p:xfrm>
          <a:off x="41950" y="564725"/>
          <a:ext cx="3000000" cy="3000000"/>
        </p:xfrm>
        <a:graphic>
          <a:graphicData uri="http://schemas.openxmlformats.org/drawingml/2006/table">
            <a:tbl>
              <a:tblPr>
                <a:noFill/>
                <a:tableStyleId>{2FB0DBC0-F3DB-44D0-AC90-A004276B7CBC}</a:tableStyleId>
              </a:tblPr>
              <a:tblGrid>
                <a:gridCol w="1012325"/>
                <a:gridCol w="1967625"/>
              </a:tblGrid>
              <a:tr h="579325">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t>Observational Drawings </a:t>
                      </a:r>
                      <a:endParaRPr sz="7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t>Drawing from Life. By looking continually from what you are drawing to the piece of paper and back again you will be able to draw far more accurate than if you are trying to imagine or remember your subject.</a:t>
                      </a:r>
                      <a:endParaRPr sz="7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3700">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t>Continuous Line Drawing </a:t>
                      </a:r>
                      <a:endParaRPr sz="7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a:t>C</a:t>
                      </a:r>
                      <a:r>
                        <a:rPr lang="en-GB" sz="700" u="none" cap="none" strike="noStrike"/>
                        <a:t>ontinuous contact between the drawing tool and the surface that is drawn on. This technique helps you concentrate on varying the weight of line produced by changing the pressure you apply while drawing.</a:t>
                      </a:r>
                      <a:endParaRPr sz="7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22050">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t>Hatching</a:t>
                      </a:r>
                      <a:endParaRPr sz="7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t>A drawing technique where shade or tone are created using closely-spaced lines. Cross Hatching is </a:t>
                      </a:r>
                      <a:r>
                        <a:rPr lang="en-GB" sz="700"/>
                        <a:t>a</a:t>
                      </a:r>
                      <a:r>
                        <a:rPr lang="en-GB" sz="700" u="none" cap="none" strike="noStrike"/>
                        <a:t> drawing technique where shade or tone are created using crossing lines.</a:t>
                      </a:r>
                      <a:endParaRPr sz="7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69" name="Google Shape;69;p13"/>
          <p:cNvSpPr/>
          <p:nvPr/>
        </p:nvSpPr>
        <p:spPr>
          <a:xfrm>
            <a:off x="4894750" y="3081000"/>
            <a:ext cx="1044000" cy="1489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3"/>
          <p:cNvSpPr txBox="1"/>
          <p:nvPr/>
        </p:nvSpPr>
        <p:spPr>
          <a:xfrm>
            <a:off x="4904350" y="4599150"/>
            <a:ext cx="1024800" cy="3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Arial"/>
                <a:ea typeface="Arial"/>
                <a:cs typeface="Arial"/>
                <a:sym typeface="Arial"/>
              </a:rPr>
              <a:t>Cross Hatched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71" name="Google Shape;71;p13"/>
          <p:cNvSpPr txBox="1"/>
          <p:nvPr/>
        </p:nvSpPr>
        <p:spPr>
          <a:xfrm>
            <a:off x="950250" y="110050"/>
            <a:ext cx="2119500" cy="383700"/>
          </a:xfrm>
          <a:prstGeom prst="rect">
            <a:avLst/>
          </a:prstGeom>
          <a:noFill/>
          <a:ln>
            <a:noFill/>
          </a:ln>
        </p:spPr>
        <p:txBody>
          <a:bodyPr anchorCtr="0" anchor="t" bIns="91425" lIns="91425" spcFirstLastPara="1" rIns="91425" wrap="square" tIns="91425">
            <a:noAutofit/>
          </a:bodyPr>
          <a:lstStyle/>
          <a:p>
            <a:pPr indent="0" lvl="0" marL="35999" rtl="0" algn="l">
              <a:spcBef>
                <a:spcPts val="400"/>
              </a:spcBef>
              <a:spcAft>
                <a:spcPts val="0"/>
              </a:spcAft>
              <a:buClr>
                <a:schemeClr val="dk1"/>
              </a:buClr>
              <a:buSzPts val="1100"/>
              <a:buFont typeface="Arial"/>
              <a:buNone/>
            </a:pPr>
            <a:r>
              <a:rPr lang="en-GB" sz="900">
                <a:solidFill>
                  <a:srgbClr val="1F497D"/>
                </a:solidFill>
                <a:latin typeface="Verdana"/>
                <a:ea typeface="Verdana"/>
                <a:cs typeface="Verdana"/>
                <a:sym typeface="Verdana"/>
              </a:rPr>
              <a:t>Individual marks made on a surface</a:t>
            </a:r>
            <a:endParaRPr sz="900">
              <a:solidFill>
                <a:schemeClr val="dk1"/>
              </a:solidFill>
              <a:latin typeface="Verdana"/>
              <a:ea typeface="Verdana"/>
              <a:cs typeface="Verdana"/>
              <a:sym typeface="Verdana"/>
            </a:endParaRPr>
          </a:p>
          <a:p>
            <a:pPr indent="0" lvl="0" marL="0" rtl="0" algn="l">
              <a:spcBef>
                <a:spcPts val="800"/>
              </a:spcBef>
              <a:spcAft>
                <a:spcPts val="0"/>
              </a:spcAft>
              <a:buClr>
                <a:schemeClr val="dk1"/>
              </a:buClr>
              <a:buSzPts val="900"/>
              <a:buFont typeface="Arial"/>
              <a:buNone/>
            </a:pPr>
            <a:r>
              <a:t/>
            </a:r>
            <a:endParaRPr sz="900">
              <a:solidFill>
                <a:schemeClr val="dk1"/>
              </a:solidFill>
            </a:endParaRPr>
          </a:p>
          <a:p>
            <a:pPr indent="0" lvl="0" marL="0" rtl="0" algn="l">
              <a:spcBef>
                <a:spcPts val="0"/>
              </a:spcBef>
              <a:spcAft>
                <a:spcPts val="0"/>
              </a:spcAft>
              <a:buClr>
                <a:schemeClr val="dk1"/>
              </a:buClr>
              <a:buSzPts val="900"/>
              <a:buFont typeface="Arial"/>
              <a:buNone/>
            </a:pPr>
            <a:r>
              <a:t/>
            </a:r>
            <a:endParaRPr sz="900">
              <a:solidFill>
                <a:schemeClr val="dk1"/>
              </a:solidFill>
            </a:endParaRPr>
          </a:p>
          <a:p>
            <a:pPr indent="0" lvl="0" marL="0" marR="0" rtl="0" algn="l">
              <a:lnSpc>
                <a:spcPct val="100000"/>
              </a:lnSpc>
              <a:spcBef>
                <a:spcPts val="0"/>
              </a:spcBef>
              <a:spcAft>
                <a:spcPts val="0"/>
              </a:spcAft>
              <a:buClr>
                <a:srgbClr val="000000"/>
              </a:buClr>
              <a:buSzPts val="900"/>
              <a:buFont typeface="Arial"/>
              <a:buNone/>
            </a:pPr>
            <a:r>
              <a:t/>
            </a:r>
            <a:endParaRPr sz="900"/>
          </a:p>
        </p:txBody>
      </p:sp>
      <p:pic>
        <p:nvPicPr>
          <p:cNvPr id="72" name="Google Shape;72;p13"/>
          <p:cNvPicPr preferRelativeResize="0"/>
          <p:nvPr/>
        </p:nvPicPr>
        <p:blipFill rotWithShape="1">
          <a:blip r:embed="rId3">
            <a:alphaModFix/>
          </a:blip>
          <a:srcRect b="18996" l="6741" r="7919" t="16148"/>
          <a:stretch/>
        </p:blipFill>
        <p:spPr>
          <a:xfrm>
            <a:off x="3122800" y="110050"/>
            <a:ext cx="2979950" cy="11324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4"/>
          <p:cNvSpPr txBox="1"/>
          <p:nvPr>
            <p:ph type="ctrTitle"/>
          </p:nvPr>
        </p:nvSpPr>
        <p:spPr>
          <a:xfrm>
            <a:off x="-228598" y="-152400"/>
            <a:ext cx="1680600" cy="846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3000"/>
              <a:t>Tone</a:t>
            </a:r>
            <a:r>
              <a:rPr lang="en-GB"/>
              <a:t> </a:t>
            </a:r>
            <a:endParaRPr/>
          </a:p>
        </p:txBody>
      </p:sp>
      <p:pic>
        <p:nvPicPr>
          <p:cNvPr id="78" name="Google Shape;78;p14"/>
          <p:cNvPicPr preferRelativeResize="0"/>
          <p:nvPr/>
        </p:nvPicPr>
        <p:blipFill rotWithShape="1">
          <a:blip r:embed="rId3">
            <a:alphaModFix/>
          </a:blip>
          <a:srcRect b="0" l="0" r="0" t="0"/>
          <a:stretch/>
        </p:blipFill>
        <p:spPr>
          <a:xfrm>
            <a:off x="168800" y="757200"/>
            <a:ext cx="3977399" cy="795450"/>
          </a:xfrm>
          <a:prstGeom prst="rect">
            <a:avLst/>
          </a:prstGeom>
          <a:noFill/>
          <a:ln>
            <a:noFill/>
          </a:ln>
        </p:spPr>
      </p:pic>
      <p:sp>
        <p:nvSpPr>
          <p:cNvPr id="79" name="Google Shape;79;p14"/>
          <p:cNvSpPr txBox="1"/>
          <p:nvPr/>
        </p:nvSpPr>
        <p:spPr>
          <a:xfrm>
            <a:off x="1072925" y="0"/>
            <a:ext cx="3408600" cy="72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latin typeface="Arial"/>
                <a:ea typeface="Arial"/>
                <a:cs typeface="Arial"/>
                <a:sym typeface="Arial"/>
              </a:rPr>
              <a:t>Tone describes the shades of light and </a:t>
            </a:r>
            <a:r>
              <a:rPr lang="en-GB" sz="1000">
                <a:solidFill>
                  <a:schemeClr val="dk1"/>
                </a:solidFill>
              </a:rPr>
              <a:t>d</a:t>
            </a:r>
            <a:r>
              <a:rPr b="0" i="0" lang="en-GB" sz="1000" u="none" cap="none" strike="noStrike">
                <a:solidFill>
                  <a:schemeClr val="dk1"/>
                </a:solidFill>
                <a:latin typeface="Arial"/>
                <a:ea typeface="Arial"/>
                <a:cs typeface="Arial"/>
                <a:sym typeface="Arial"/>
              </a:rPr>
              <a:t>ark. </a:t>
            </a:r>
            <a:r>
              <a:rPr lang="en-GB" sz="1000">
                <a:solidFill>
                  <a:schemeClr val="dk1"/>
                </a:solidFill>
              </a:rPr>
              <a:t>T</a:t>
            </a:r>
            <a:r>
              <a:rPr b="0" i="0" lang="en-GB" sz="1000" u="none" cap="none" strike="noStrike">
                <a:solidFill>
                  <a:schemeClr val="dk1"/>
                </a:solidFill>
                <a:latin typeface="Arial"/>
                <a:ea typeface="Arial"/>
                <a:cs typeface="Arial"/>
                <a:sym typeface="Arial"/>
              </a:rPr>
              <a:t>one is used to suggest the illusion of a three dimensional form. </a:t>
            </a:r>
            <a:endParaRPr b="0" i="0" sz="1000" u="none" cap="none" strike="noStrike">
              <a:solidFill>
                <a:srgbClr val="000000"/>
              </a:solidFill>
              <a:latin typeface="Arial"/>
              <a:ea typeface="Arial"/>
              <a:cs typeface="Arial"/>
              <a:sym typeface="Arial"/>
            </a:endParaRPr>
          </a:p>
        </p:txBody>
      </p:sp>
      <p:sp>
        <p:nvSpPr>
          <p:cNvPr id="80" name="Google Shape;80;p14"/>
          <p:cNvSpPr txBox="1"/>
          <p:nvPr/>
        </p:nvSpPr>
        <p:spPr>
          <a:xfrm>
            <a:off x="609975" y="2406050"/>
            <a:ext cx="3272100" cy="34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1: Shade in the boxes decreasing in tone. </a:t>
            </a:r>
            <a:endParaRPr b="1" i="0" sz="1000" u="none" cap="none" strike="noStrike">
              <a:solidFill>
                <a:srgbClr val="000000"/>
              </a:solidFill>
              <a:latin typeface="Arial"/>
              <a:ea typeface="Arial"/>
              <a:cs typeface="Arial"/>
              <a:sym typeface="Arial"/>
            </a:endParaRPr>
          </a:p>
        </p:txBody>
      </p:sp>
      <p:sp>
        <p:nvSpPr>
          <p:cNvPr id="81" name="Google Shape;81;p14"/>
          <p:cNvSpPr/>
          <p:nvPr/>
        </p:nvSpPr>
        <p:spPr>
          <a:xfrm>
            <a:off x="2215550" y="2964400"/>
            <a:ext cx="1425600" cy="14322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4"/>
          <p:cNvSpPr txBox="1"/>
          <p:nvPr/>
        </p:nvSpPr>
        <p:spPr>
          <a:xfrm>
            <a:off x="168775" y="4557475"/>
            <a:ext cx="3977400" cy="34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2: </a:t>
            </a:r>
            <a:r>
              <a:rPr i="0" lang="en-GB" sz="1000" u="none" cap="none" strike="noStrike">
                <a:solidFill>
                  <a:srgbClr val="000000"/>
                </a:solidFill>
              </a:rPr>
              <a:t>Shade the circle above so it appears as a sphere. </a:t>
            </a:r>
            <a:endParaRPr i="0" sz="1000" u="none" cap="none" strike="noStrike">
              <a:solidFill>
                <a:srgbClr val="000000"/>
              </a:solidFill>
            </a:endParaRPr>
          </a:p>
        </p:txBody>
      </p:sp>
      <p:pic>
        <p:nvPicPr>
          <p:cNvPr id="83" name="Google Shape;83;p14"/>
          <p:cNvPicPr preferRelativeResize="0"/>
          <p:nvPr/>
        </p:nvPicPr>
        <p:blipFill rotWithShape="1">
          <a:blip r:embed="rId4">
            <a:alphaModFix/>
          </a:blip>
          <a:srcRect b="0" l="0" r="0" t="0"/>
          <a:stretch/>
        </p:blipFill>
        <p:spPr>
          <a:xfrm>
            <a:off x="148324" y="2834500"/>
            <a:ext cx="1952625" cy="1562100"/>
          </a:xfrm>
          <a:prstGeom prst="rect">
            <a:avLst/>
          </a:prstGeom>
          <a:noFill/>
          <a:ln>
            <a:noFill/>
          </a:ln>
        </p:spPr>
      </p:pic>
      <p:cxnSp>
        <p:nvCxnSpPr>
          <p:cNvPr id="84" name="Google Shape;84;p14"/>
          <p:cNvCxnSpPr/>
          <p:nvPr/>
        </p:nvCxnSpPr>
        <p:spPr>
          <a:xfrm flipH="1">
            <a:off x="3508576" y="2724441"/>
            <a:ext cx="540300" cy="449700"/>
          </a:xfrm>
          <a:prstGeom prst="straightConnector1">
            <a:avLst/>
          </a:prstGeom>
          <a:noFill/>
          <a:ln cap="flat" cmpd="sng" w="9525">
            <a:solidFill>
              <a:schemeClr val="dk2"/>
            </a:solidFill>
            <a:prstDash val="solid"/>
            <a:round/>
            <a:headEnd len="sm" w="sm" type="none"/>
            <a:tailEnd len="med" w="med" type="triangle"/>
          </a:ln>
        </p:spPr>
      </p:cxnSp>
      <p:sp>
        <p:nvSpPr>
          <p:cNvPr id="85" name="Google Shape;85;p14"/>
          <p:cNvSpPr txBox="1"/>
          <p:nvPr/>
        </p:nvSpPr>
        <p:spPr>
          <a:xfrm>
            <a:off x="3793550" y="2813850"/>
            <a:ext cx="802200" cy="34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Light Source</a:t>
            </a:r>
            <a:endParaRPr b="0" i="0" sz="800" u="none" cap="none" strike="noStrike">
              <a:solidFill>
                <a:srgbClr val="000000"/>
              </a:solidFill>
              <a:latin typeface="Arial"/>
              <a:ea typeface="Arial"/>
              <a:cs typeface="Arial"/>
              <a:sym typeface="Arial"/>
            </a:endParaRPr>
          </a:p>
        </p:txBody>
      </p:sp>
      <p:pic>
        <p:nvPicPr>
          <p:cNvPr id="86" name="Google Shape;86;p14"/>
          <p:cNvPicPr preferRelativeResize="0"/>
          <p:nvPr/>
        </p:nvPicPr>
        <p:blipFill rotWithShape="1">
          <a:blip r:embed="rId5">
            <a:alphaModFix/>
          </a:blip>
          <a:srcRect b="20754" l="12008" r="10967" t="22661"/>
          <a:stretch/>
        </p:blipFill>
        <p:spPr>
          <a:xfrm>
            <a:off x="5181675" y="127700"/>
            <a:ext cx="3348375" cy="941875"/>
          </a:xfrm>
          <a:prstGeom prst="rect">
            <a:avLst/>
          </a:prstGeom>
          <a:noFill/>
          <a:ln>
            <a:noFill/>
          </a:ln>
        </p:spPr>
      </p:pic>
      <p:sp>
        <p:nvSpPr>
          <p:cNvPr id="87" name="Google Shape;87;p14"/>
          <p:cNvSpPr/>
          <p:nvPr/>
        </p:nvSpPr>
        <p:spPr>
          <a:xfrm>
            <a:off x="6172613" y="1094750"/>
            <a:ext cx="1366500" cy="94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4"/>
          <p:cNvSpPr/>
          <p:nvPr/>
        </p:nvSpPr>
        <p:spPr>
          <a:xfrm>
            <a:off x="7687775" y="1094750"/>
            <a:ext cx="1301700" cy="942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4"/>
          <p:cNvSpPr txBox="1"/>
          <p:nvPr/>
        </p:nvSpPr>
        <p:spPr>
          <a:xfrm>
            <a:off x="4316025" y="1086275"/>
            <a:ext cx="1790700" cy="94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3: </a:t>
            </a:r>
            <a:r>
              <a:rPr i="0" lang="en-GB" sz="1000" u="none" cap="none" strike="noStrike">
                <a:solidFill>
                  <a:srgbClr val="000000"/>
                </a:solidFill>
              </a:rPr>
              <a:t>Choose two shapes from the image above. Draw and add shade to them in the boxes provided . </a:t>
            </a:r>
            <a:endParaRPr i="0" sz="1000" u="none" cap="none" strike="noStrike">
              <a:solidFill>
                <a:srgbClr val="000000"/>
              </a:solidFill>
            </a:endParaRPr>
          </a:p>
        </p:txBody>
      </p:sp>
      <p:pic>
        <p:nvPicPr>
          <p:cNvPr id="90" name="Google Shape;90;p14"/>
          <p:cNvPicPr preferRelativeResize="0"/>
          <p:nvPr/>
        </p:nvPicPr>
        <p:blipFill rotWithShape="1">
          <a:blip r:embed="rId6">
            <a:alphaModFix/>
          </a:blip>
          <a:srcRect b="13428" l="21558" r="11568" t="4286"/>
          <a:stretch/>
        </p:blipFill>
        <p:spPr>
          <a:xfrm>
            <a:off x="4909650" y="3789931"/>
            <a:ext cx="1952625" cy="1353569"/>
          </a:xfrm>
          <a:prstGeom prst="rect">
            <a:avLst/>
          </a:prstGeom>
          <a:noFill/>
          <a:ln>
            <a:noFill/>
          </a:ln>
        </p:spPr>
      </p:pic>
      <p:sp>
        <p:nvSpPr>
          <p:cNvPr id="91" name="Google Shape;91;p14"/>
          <p:cNvSpPr/>
          <p:nvPr/>
        </p:nvSpPr>
        <p:spPr>
          <a:xfrm>
            <a:off x="6923375" y="2834500"/>
            <a:ext cx="2066100" cy="2013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92" name="Google Shape;92;p14"/>
          <p:cNvGraphicFramePr/>
          <p:nvPr/>
        </p:nvGraphicFramePr>
        <p:xfrm>
          <a:off x="168813" y="1552638"/>
          <a:ext cx="3000000" cy="3000000"/>
        </p:xfrm>
        <a:graphic>
          <a:graphicData uri="http://schemas.openxmlformats.org/drawingml/2006/table">
            <a:tbl>
              <a:tblPr>
                <a:noFill/>
                <a:tableStyleId>{0D9EE3B6-7394-44F1-B7F5-171124BEF8E4}</a:tableStyleId>
              </a:tblPr>
              <a:tblGrid>
                <a:gridCol w="795475"/>
                <a:gridCol w="795475"/>
                <a:gridCol w="795475"/>
                <a:gridCol w="795475"/>
                <a:gridCol w="795475"/>
              </a:tblGrid>
              <a:tr h="72600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93" name="Google Shape;93;p14"/>
          <p:cNvSpPr txBox="1"/>
          <p:nvPr/>
        </p:nvSpPr>
        <p:spPr>
          <a:xfrm>
            <a:off x="4748150" y="2195250"/>
            <a:ext cx="4323300" cy="55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a:t>
            </a:r>
            <a:r>
              <a:rPr b="1" lang="en-GB" sz="1000"/>
              <a:t>4</a:t>
            </a:r>
            <a:r>
              <a:rPr b="1" i="0" lang="en-GB" sz="1000" u="none" cap="none" strike="noStrike">
                <a:solidFill>
                  <a:srgbClr val="000000"/>
                </a:solidFill>
                <a:latin typeface="Arial"/>
                <a:ea typeface="Arial"/>
                <a:cs typeface="Arial"/>
                <a:sym typeface="Arial"/>
              </a:rPr>
              <a:t> : </a:t>
            </a:r>
            <a:r>
              <a:rPr lang="en-GB" sz="1000"/>
              <a:t>Draw an apple using form. Think about the direction of your lines, these should be curved, this is call contouring. Don’t forget your shadow so it doesn’t look like it’s floating.</a:t>
            </a:r>
            <a:endParaRPr b="0" i="0" sz="1000" u="none" cap="none" strike="noStrike">
              <a:solidFill>
                <a:srgbClr val="000000"/>
              </a:solidFill>
              <a:latin typeface="Arial"/>
              <a:ea typeface="Arial"/>
              <a:cs typeface="Arial"/>
              <a:sym typeface="Arial"/>
            </a:endParaRPr>
          </a:p>
        </p:txBody>
      </p:sp>
      <p:pic>
        <p:nvPicPr>
          <p:cNvPr id="94" name="Google Shape;94;p14"/>
          <p:cNvPicPr preferRelativeResize="0"/>
          <p:nvPr/>
        </p:nvPicPr>
        <p:blipFill rotWithShape="1">
          <a:blip r:embed="rId7">
            <a:alphaModFix/>
          </a:blip>
          <a:srcRect b="0" l="50109" r="0" t="0"/>
          <a:stretch/>
        </p:blipFill>
        <p:spPr>
          <a:xfrm>
            <a:off x="4524813" y="2813848"/>
            <a:ext cx="1185050" cy="1330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5"/>
          <p:cNvSpPr txBox="1"/>
          <p:nvPr>
            <p:ph type="title"/>
          </p:nvPr>
        </p:nvSpPr>
        <p:spPr>
          <a:xfrm>
            <a:off x="89725" y="541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Form</a:t>
            </a:r>
            <a:endParaRPr/>
          </a:p>
        </p:txBody>
      </p:sp>
      <p:sp>
        <p:nvSpPr>
          <p:cNvPr id="100" name="Google Shape;100;p15"/>
          <p:cNvSpPr/>
          <p:nvPr/>
        </p:nvSpPr>
        <p:spPr>
          <a:xfrm>
            <a:off x="3558800" y="398650"/>
            <a:ext cx="5421300" cy="1346100"/>
          </a:xfrm>
          <a:prstGeom prst="rect">
            <a:avLst/>
          </a:prstGeom>
          <a:no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sz="1000"/>
              <a:t>Exercise 2</a:t>
            </a:r>
            <a:endParaRPr b="1" i="0" sz="1000" u="none" cap="none" strike="noStrike">
              <a:solidFill>
                <a:srgbClr val="000000"/>
              </a:solidFill>
            </a:endParaRPr>
          </a:p>
        </p:txBody>
      </p:sp>
      <p:sp>
        <p:nvSpPr>
          <p:cNvPr id="101" name="Google Shape;101;p15"/>
          <p:cNvSpPr/>
          <p:nvPr/>
        </p:nvSpPr>
        <p:spPr>
          <a:xfrm>
            <a:off x="6170075" y="1928275"/>
            <a:ext cx="2885100" cy="3008400"/>
          </a:xfrm>
          <a:prstGeom prst="rect">
            <a:avLst/>
          </a:prstGeom>
          <a:no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sz="1000"/>
              <a:t>Exercise 3</a:t>
            </a:r>
            <a:endParaRPr b="1" i="0" sz="1000" u="none" cap="none" strike="noStrike">
              <a:solidFill>
                <a:srgbClr val="000000"/>
              </a:solidFill>
            </a:endParaRPr>
          </a:p>
        </p:txBody>
      </p:sp>
      <p:sp>
        <p:nvSpPr>
          <p:cNvPr id="102" name="Google Shape;102;p15"/>
          <p:cNvSpPr txBox="1"/>
          <p:nvPr/>
        </p:nvSpPr>
        <p:spPr>
          <a:xfrm>
            <a:off x="89725" y="630125"/>
            <a:ext cx="3276600" cy="6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1 : </a:t>
            </a:r>
            <a:r>
              <a:rPr lang="en-GB" sz="1000"/>
              <a:t>Copy the steps below to make an shape look 3D. You can do the square or triangle or pick your own shape as a challenge.</a:t>
            </a:r>
            <a:endParaRPr b="0" i="0" sz="1000" u="none" cap="none" strike="noStrike">
              <a:solidFill>
                <a:srgbClr val="000000"/>
              </a:solidFill>
              <a:latin typeface="Arial"/>
              <a:ea typeface="Arial"/>
              <a:cs typeface="Arial"/>
              <a:sym typeface="Arial"/>
            </a:endParaRPr>
          </a:p>
        </p:txBody>
      </p:sp>
      <p:sp>
        <p:nvSpPr>
          <p:cNvPr id="103" name="Google Shape;103;p15"/>
          <p:cNvSpPr txBox="1"/>
          <p:nvPr/>
        </p:nvSpPr>
        <p:spPr>
          <a:xfrm>
            <a:off x="1241875" y="54100"/>
            <a:ext cx="2161800" cy="466800"/>
          </a:xfrm>
          <a:prstGeom prst="rect">
            <a:avLst/>
          </a:prstGeom>
          <a:noFill/>
          <a:ln>
            <a:noFill/>
          </a:ln>
        </p:spPr>
        <p:txBody>
          <a:bodyPr anchorCtr="0" anchor="t" bIns="91425" lIns="91425" spcFirstLastPara="1" rIns="91425" wrap="square" tIns="91425">
            <a:noAutofit/>
          </a:bodyPr>
          <a:lstStyle/>
          <a:p>
            <a:pPr indent="0" lvl="0" marL="35999" rtl="0" algn="l">
              <a:spcBef>
                <a:spcPts val="400"/>
              </a:spcBef>
              <a:spcAft>
                <a:spcPts val="800"/>
              </a:spcAft>
              <a:buNone/>
            </a:pPr>
            <a:r>
              <a:rPr lang="en-GB" sz="900">
                <a:solidFill>
                  <a:srgbClr val="1F497D"/>
                </a:solidFill>
                <a:latin typeface="Verdana"/>
                <a:ea typeface="Verdana"/>
                <a:cs typeface="Verdana"/>
                <a:sym typeface="Verdana"/>
              </a:rPr>
              <a:t>A 3D shape / to make something appear 3D</a:t>
            </a:r>
            <a:endParaRPr sz="900">
              <a:solidFill>
                <a:schemeClr val="dk1"/>
              </a:solidFill>
              <a:latin typeface="Verdana"/>
              <a:ea typeface="Verdana"/>
              <a:cs typeface="Verdana"/>
              <a:sym typeface="Verdana"/>
            </a:endParaRPr>
          </a:p>
        </p:txBody>
      </p:sp>
      <p:pic>
        <p:nvPicPr>
          <p:cNvPr id="104" name="Google Shape;104;p15"/>
          <p:cNvPicPr preferRelativeResize="0"/>
          <p:nvPr/>
        </p:nvPicPr>
        <p:blipFill rotWithShape="1">
          <a:blip r:embed="rId3">
            <a:alphaModFix/>
          </a:blip>
          <a:srcRect b="30862" l="0" r="43243" t="0"/>
          <a:stretch/>
        </p:blipFill>
        <p:spPr>
          <a:xfrm>
            <a:off x="349988" y="1252362"/>
            <a:ext cx="2264931" cy="1799725"/>
          </a:xfrm>
          <a:prstGeom prst="rect">
            <a:avLst/>
          </a:prstGeom>
          <a:noFill/>
          <a:ln>
            <a:noFill/>
          </a:ln>
        </p:spPr>
      </p:pic>
      <p:sp>
        <p:nvSpPr>
          <p:cNvPr id="105" name="Google Shape;105;p15"/>
          <p:cNvSpPr/>
          <p:nvPr/>
        </p:nvSpPr>
        <p:spPr>
          <a:xfrm>
            <a:off x="231503" y="3099375"/>
            <a:ext cx="2345100" cy="1992900"/>
          </a:xfrm>
          <a:prstGeom prst="rect">
            <a:avLst/>
          </a:prstGeom>
          <a:no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sz="1000"/>
              <a:t>Exercise 1</a:t>
            </a:r>
            <a:endParaRPr b="1" i="0" sz="1000" u="none" cap="none" strike="noStrike">
              <a:solidFill>
                <a:srgbClr val="000000"/>
              </a:solidFill>
            </a:endParaRPr>
          </a:p>
        </p:txBody>
      </p:sp>
      <p:sp>
        <p:nvSpPr>
          <p:cNvPr id="106" name="Google Shape;106;p15"/>
          <p:cNvSpPr txBox="1"/>
          <p:nvPr/>
        </p:nvSpPr>
        <p:spPr>
          <a:xfrm>
            <a:off x="3558800" y="31000"/>
            <a:ext cx="5230200" cy="6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2 : </a:t>
            </a:r>
            <a:r>
              <a:rPr lang="en-GB" sz="1000"/>
              <a:t>Use the diagram to draw the letters of your name in 3D. </a:t>
            </a:r>
            <a:endParaRPr b="0" i="0" sz="1000" u="none" cap="none" strike="noStrike">
              <a:solidFill>
                <a:srgbClr val="000000"/>
              </a:solidFill>
              <a:latin typeface="Arial"/>
              <a:ea typeface="Arial"/>
              <a:cs typeface="Arial"/>
              <a:sym typeface="Arial"/>
            </a:endParaRPr>
          </a:p>
        </p:txBody>
      </p:sp>
      <p:pic>
        <p:nvPicPr>
          <p:cNvPr id="107" name="Google Shape;107;p15"/>
          <p:cNvPicPr preferRelativeResize="0"/>
          <p:nvPr/>
        </p:nvPicPr>
        <p:blipFill>
          <a:blip r:embed="rId4">
            <a:alphaModFix/>
          </a:blip>
          <a:stretch>
            <a:fillRect/>
          </a:stretch>
        </p:blipFill>
        <p:spPr>
          <a:xfrm>
            <a:off x="2990075" y="2085327"/>
            <a:ext cx="3067226" cy="1725325"/>
          </a:xfrm>
          <a:prstGeom prst="rect">
            <a:avLst/>
          </a:prstGeom>
          <a:noFill/>
          <a:ln>
            <a:noFill/>
          </a:ln>
        </p:spPr>
      </p:pic>
      <p:pic>
        <p:nvPicPr>
          <p:cNvPr id="108" name="Google Shape;108;p15"/>
          <p:cNvPicPr preferRelativeResize="0"/>
          <p:nvPr/>
        </p:nvPicPr>
        <p:blipFill rotWithShape="1">
          <a:blip r:embed="rId5">
            <a:alphaModFix/>
          </a:blip>
          <a:srcRect b="20842" l="0" r="22910" t="0"/>
          <a:stretch/>
        </p:blipFill>
        <p:spPr>
          <a:xfrm>
            <a:off x="8252873" y="2085336"/>
            <a:ext cx="536100" cy="687425"/>
          </a:xfrm>
          <a:prstGeom prst="rect">
            <a:avLst/>
          </a:prstGeom>
          <a:noFill/>
          <a:ln>
            <a:noFill/>
          </a:ln>
        </p:spPr>
      </p:pic>
      <p:sp>
        <p:nvSpPr>
          <p:cNvPr id="109" name="Google Shape;109;p15"/>
          <p:cNvSpPr txBox="1"/>
          <p:nvPr/>
        </p:nvSpPr>
        <p:spPr>
          <a:xfrm>
            <a:off x="2990063" y="4137375"/>
            <a:ext cx="2966700" cy="687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a:t>
            </a:r>
            <a:r>
              <a:rPr b="1" lang="en-GB" sz="1000"/>
              <a:t>3</a:t>
            </a:r>
            <a:r>
              <a:rPr b="1" i="0" lang="en-GB" sz="1000" u="none" cap="none" strike="noStrike">
                <a:solidFill>
                  <a:srgbClr val="000000"/>
                </a:solidFill>
                <a:latin typeface="Arial"/>
                <a:ea typeface="Arial"/>
                <a:cs typeface="Arial"/>
                <a:sym typeface="Arial"/>
              </a:rPr>
              <a:t> : </a:t>
            </a:r>
            <a:r>
              <a:rPr lang="en-GB" sz="1000"/>
              <a:t>Make the photo look like a door with some stairs leading up to it in 3D. Don’t forget your shaddows.</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6"/>
          <p:cNvSpPr txBox="1"/>
          <p:nvPr>
            <p:ph type="title"/>
          </p:nvPr>
        </p:nvSpPr>
        <p:spPr>
          <a:xfrm>
            <a:off x="0" y="0"/>
            <a:ext cx="1413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Texture </a:t>
            </a:r>
            <a:endParaRPr/>
          </a:p>
        </p:txBody>
      </p:sp>
      <p:sp>
        <p:nvSpPr>
          <p:cNvPr id="115" name="Google Shape;115;p16"/>
          <p:cNvSpPr/>
          <p:nvPr/>
        </p:nvSpPr>
        <p:spPr>
          <a:xfrm>
            <a:off x="7523150" y="126600"/>
            <a:ext cx="1413300" cy="1362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6"/>
          <p:cNvSpPr/>
          <p:nvPr/>
        </p:nvSpPr>
        <p:spPr>
          <a:xfrm>
            <a:off x="7523150" y="1603075"/>
            <a:ext cx="1413300" cy="1362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6"/>
          <p:cNvSpPr/>
          <p:nvPr/>
        </p:nvSpPr>
        <p:spPr>
          <a:xfrm>
            <a:off x="7523150" y="3079550"/>
            <a:ext cx="1413300" cy="1362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6"/>
          <p:cNvSpPr/>
          <p:nvPr/>
        </p:nvSpPr>
        <p:spPr>
          <a:xfrm>
            <a:off x="4203725" y="126663"/>
            <a:ext cx="1413300" cy="1362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6"/>
          <p:cNvSpPr/>
          <p:nvPr/>
        </p:nvSpPr>
        <p:spPr>
          <a:xfrm>
            <a:off x="4203725" y="1603075"/>
            <a:ext cx="1413300" cy="1362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6"/>
          <p:cNvSpPr/>
          <p:nvPr/>
        </p:nvSpPr>
        <p:spPr>
          <a:xfrm>
            <a:off x="4190325" y="3079475"/>
            <a:ext cx="1413300" cy="1362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6"/>
          <p:cNvSpPr txBox="1"/>
          <p:nvPr/>
        </p:nvSpPr>
        <p:spPr>
          <a:xfrm>
            <a:off x="3042825" y="4557850"/>
            <a:ext cx="2514300" cy="38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6"/>
          <p:cNvSpPr txBox="1"/>
          <p:nvPr/>
        </p:nvSpPr>
        <p:spPr>
          <a:xfrm>
            <a:off x="2811021" y="4556025"/>
            <a:ext cx="2792700" cy="44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2: Draw the textures above using pen or pencil. </a:t>
            </a:r>
            <a:endParaRPr b="1" i="0" sz="1000" u="none" cap="none" strike="noStrike">
              <a:solidFill>
                <a:srgbClr val="000000"/>
              </a:solidFill>
              <a:latin typeface="Arial"/>
              <a:ea typeface="Arial"/>
              <a:cs typeface="Arial"/>
              <a:sym typeface="Arial"/>
            </a:endParaRPr>
          </a:p>
        </p:txBody>
      </p:sp>
      <p:sp>
        <p:nvSpPr>
          <p:cNvPr id="123" name="Google Shape;123;p16"/>
          <p:cNvSpPr/>
          <p:nvPr/>
        </p:nvSpPr>
        <p:spPr>
          <a:xfrm>
            <a:off x="229675" y="2673602"/>
            <a:ext cx="2139000" cy="19068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6"/>
          <p:cNvSpPr txBox="1"/>
          <p:nvPr/>
        </p:nvSpPr>
        <p:spPr>
          <a:xfrm>
            <a:off x="203700" y="4633125"/>
            <a:ext cx="2139000" cy="38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1: Create a rubbing in the box above.</a:t>
            </a:r>
            <a:endParaRPr b="1" i="0" sz="1000" u="none" cap="none" strike="noStrike">
              <a:solidFill>
                <a:srgbClr val="000000"/>
              </a:solidFill>
              <a:latin typeface="Arial"/>
              <a:ea typeface="Arial"/>
              <a:cs typeface="Arial"/>
              <a:sym typeface="Arial"/>
            </a:endParaRPr>
          </a:p>
        </p:txBody>
      </p:sp>
      <p:sp>
        <p:nvSpPr>
          <p:cNvPr id="125" name="Google Shape;125;p16"/>
          <p:cNvSpPr txBox="1"/>
          <p:nvPr/>
        </p:nvSpPr>
        <p:spPr>
          <a:xfrm>
            <a:off x="65850" y="548000"/>
            <a:ext cx="2414700" cy="119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GB" sz="800">
                <a:solidFill>
                  <a:srgbClr val="222222"/>
                </a:solidFill>
                <a:highlight>
                  <a:schemeClr val="lt1"/>
                </a:highlight>
              </a:rPr>
              <a:t>Frottage is the technique or process of taking a rubbing from an uneven surface to form the basis of a work of art. It is </a:t>
            </a:r>
            <a:r>
              <a:rPr b="0" i="0" lang="en-GB" sz="800" u="none" cap="none" strike="noStrike">
                <a:solidFill>
                  <a:srgbClr val="000000"/>
                </a:solidFill>
                <a:latin typeface="Arial"/>
                <a:ea typeface="Arial"/>
                <a:cs typeface="Arial"/>
                <a:sym typeface="Arial"/>
              </a:rPr>
              <a:t>created by placing a piece of paper </a:t>
            </a:r>
            <a:r>
              <a:rPr lang="en-GB" sz="800"/>
              <a:t>surface </a:t>
            </a:r>
            <a:r>
              <a:rPr b="0" i="0" lang="en-GB" sz="800" u="none" cap="none" strike="noStrike">
                <a:solidFill>
                  <a:srgbClr val="000000"/>
                </a:solidFill>
                <a:latin typeface="Arial"/>
                <a:ea typeface="Arial"/>
                <a:cs typeface="Arial"/>
                <a:sym typeface="Arial"/>
              </a:rPr>
              <a:t>and then rubbing the paper with something to deposit marks, most commonly </a:t>
            </a:r>
            <a:r>
              <a:rPr lang="en-GB" sz="800" u="none">
                <a:solidFill>
                  <a:srgbClr val="000000"/>
                </a:solidFill>
              </a:rPr>
              <a:t>graphite or wax crayon.</a:t>
            </a:r>
            <a:r>
              <a:rPr lang="en-GB" sz="800"/>
              <a:t> </a:t>
            </a:r>
            <a:endParaRPr b="0" i="0" sz="800" u="none" cap="none" strike="noStrike">
              <a:solidFill>
                <a:srgbClr val="000000"/>
              </a:solidFill>
              <a:latin typeface="Arial"/>
              <a:ea typeface="Arial"/>
              <a:cs typeface="Arial"/>
              <a:sym typeface="Arial"/>
            </a:endParaRPr>
          </a:p>
        </p:txBody>
      </p:sp>
      <p:pic>
        <p:nvPicPr>
          <p:cNvPr id="126" name="Google Shape;126;p16"/>
          <p:cNvPicPr preferRelativeResize="0"/>
          <p:nvPr/>
        </p:nvPicPr>
        <p:blipFill rotWithShape="1">
          <a:blip r:embed="rId3">
            <a:alphaModFix/>
          </a:blip>
          <a:srcRect b="0" l="0" r="0" t="0"/>
          <a:stretch/>
        </p:blipFill>
        <p:spPr>
          <a:xfrm>
            <a:off x="159075" y="1663372"/>
            <a:ext cx="1016850" cy="860400"/>
          </a:xfrm>
          <a:prstGeom prst="rect">
            <a:avLst/>
          </a:prstGeom>
          <a:noFill/>
          <a:ln>
            <a:noFill/>
          </a:ln>
        </p:spPr>
      </p:pic>
      <p:pic>
        <p:nvPicPr>
          <p:cNvPr id="127" name="Google Shape;127;p16"/>
          <p:cNvPicPr preferRelativeResize="0"/>
          <p:nvPr/>
        </p:nvPicPr>
        <p:blipFill rotWithShape="1">
          <a:blip r:embed="rId4">
            <a:alphaModFix/>
          </a:blip>
          <a:srcRect b="0" l="0" r="0" t="0"/>
          <a:stretch/>
        </p:blipFill>
        <p:spPr>
          <a:xfrm>
            <a:off x="1301400" y="1695741"/>
            <a:ext cx="1179150" cy="780558"/>
          </a:xfrm>
          <a:prstGeom prst="rect">
            <a:avLst/>
          </a:prstGeom>
          <a:noFill/>
          <a:ln>
            <a:noFill/>
          </a:ln>
        </p:spPr>
      </p:pic>
      <p:sp>
        <p:nvSpPr>
          <p:cNvPr id="128" name="Google Shape;128;p16"/>
          <p:cNvSpPr txBox="1"/>
          <p:nvPr/>
        </p:nvSpPr>
        <p:spPr>
          <a:xfrm>
            <a:off x="1416925" y="0"/>
            <a:ext cx="1119900" cy="637800"/>
          </a:xfrm>
          <a:prstGeom prst="rect">
            <a:avLst/>
          </a:prstGeom>
          <a:noFill/>
          <a:ln>
            <a:noFill/>
          </a:ln>
        </p:spPr>
        <p:txBody>
          <a:bodyPr anchorCtr="0" anchor="t" bIns="91425" lIns="91425" spcFirstLastPara="1" rIns="91425" wrap="square" tIns="91425">
            <a:noAutofit/>
          </a:bodyPr>
          <a:lstStyle/>
          <a:p>
            <a:pPr indent="0" lvl="0" marL="35999" rtl="0" algn="l">
              <a:spcBef>
                <a:spcPts val="0"/>
              </a:spcBef>
              <a:spcAft>
                <a:spcPts val="800"/>
              </a:spcAft>
              <a:buNone/>
            </a:pPr>
            <a:r>
              <a:rPr lang="en-GB" sz="900">
                <a:solidFill>
                  <a:srgbClr val="1F497D"/>
                </a:solidFill>
                <a:latin typeface="Verdana"/>
                <a:ea typeface="Verdana"/>
                <a:cs typeface="Verdana"/>
                <a:sym typeface="Verdana"/>
              </a:rPr>
              <a:t>The appearance of the surface</a:t>
            </a:r>
            <a:endParaRPr/>
          </a:p>
        </p:txBody>
      </p:sp>
      <p:pic>
        <p:nvPicPr>
          <p:cNvPr id="129" name="Google Shape;129;p16"/>
          <p:cNvPicPr preferRelativeResize="0"/>
          <p:nvPr/>
        </p:nvPicPr>
        <p:blipFill>
          <a:blip r:embed="rId5">
            <a:alphaModFix/>
          </a:blip>
          <a:stretch>
            <a:fillRect/>
          </a:stretch>
        </p:blipFill>
        <p:spPr>
          <a:xfrm>
            <a:off x="5852525" y="126600"/>
            <a:ext cx="1561874" cy="1362900"/>
          </a:xfrm>
          <a:prstGeom prst="rect">
            <a:avLst/>
          </a:prstGeom>
          <a:noFill/>
          <a:ln>
            <a:noFill/>
          </a:ln>
        </p:spPr>
      </p:pic>
      <p:pic>
        <p:nvPicPr>
          <p:cNvPr id="130" name="Google Shape;130;p16"/>
          <p:cNvPicPr preferRelativeResize="0"/>
          <p:nvPr/>
        </p:nvPicPr>
        <p:blipFill>
          <a:blip r:embed="rId6">
            <a:alphaModFix/>
          </a:blip>
          <a:stretch>
            <a:fillRect/>
          </a:stretch>
        </p:blipFill>
        <p:spPr>
          <a:xfrm>
            <a:off x="5852527" y="1603076"/>
            <a:ext cx="1561875" cy="1362901"/>
          </a:xfrm>
          <a:prstGeom prst="rect">
            <a:avLst/>
          </a:prstGeom>
          <a:noFill/>
          <a:ln>
            <a:noFill/>
          </a:ln>
        </p:spPr>
      </p:pic>
      <p:pic>
        <p:nvPicPr>
          <p:cNvPr id="131" name="Google Shape;131;p16"/>
          <p:cNvPicPr preferRelativeResize="0"/>
          <p:nvPr/>
        </p:nvPicPr>
        <p:blipFill>
          <a:blip r:embed="rId7">
            <a:alphaModFix/>
          </a:blip>
          <a:stretch>
            <a:fillRect/>
          </a:stretch>
        </p:blipFill>
        <p:spPr>
          <a:xfrm>
            <a:off x="5879350" y="3079550"/>
            <a:ext cx="1561875" cy="1362900"/>
          </a:xfrm>
          <a:prstGeom prst="rect">
            <a:avLst/>
          </a:prstGeom>
          <a:noFill/>
          <a:ln>
            <a:noFill/>
          </a:ln>
        </p:spPr>
      </p:pic>
      <p:pic>
        <p:nvPicPr>
          <p:cNvPr id="132" name="Google Shape;132;p16"/>
          <p:cNvPicPr preferRelativeResize="0"/>
          <p:nvPr/>
        </p:nvPicPr>
        <p:blipFill>
          <a:blip r:embed="rId8">
            <a:alphaModFix/>
          </a:blip>
          <a:stretch>
            <a:fillRect/>
          </a:stretch>
        </p:blipFill>
        <p:spPr>
          <a:xfrm>
            <a:off x="2702825" y="126675"/>
            <a:ext cx="1362900" cy="1362900"/>
          </a:xfrm>
          <a:prstGeom prst="rect">
            <a:avLst/>
          </a:prstGeom>
          <a:noFill/>
          <a:ln>
            <a:noFill/>
          </a:ln>
        </p:spPr>
      </p:pic>
      <p:pic>
        <p:nvPicPr>
          <p:cNvPr id="133" name="Google Shape;133;p16"/>
          <p:cNvPicPr preferRelativeResize="0"/>
          <p:nvPr/>
        </p:nvPicPr>
        <p:blipFill>
          <a:blip r:embed="rId9">
            <a:alphaModFix/>
          </a:blip>
          <a:stretch>
            <a:fillRect/>
          </a:stretch>
        </p:blipFill>
        <p:spPr>
          <a:xfrm>
            <a:off x="2702820" y="1603070"/>
            <a:ext cx="1362900" cy="1362900"/>
          </a:xfrm>
          <a:prstGeom prst="rect">
            <a:avLst/>
          </a:prstGeom>
          <a:noFill/>
          <a:ln>
            <a:noFill/>
          </a:ln>
        </p:spPr>
      </p:pic>
      <p:pic>
        <p:nvPicPr>
          <p:cNvPr id="134" name="Google Shape;134;p16"/>
          <p:cNvPicPr preferRelativeResize="0"/>
          <p:nvPr/>
        </p:nvPicPr>
        <p:blipFill rotWithShape="1">
          <a:blip r:embed="rId10">
            <a:alphaModFix/>
          </a:blip>
          <a:srcRect b="0" l="37500" r="0" t="0"/>
          <a:stretch/>
        </p:blipFill>
        <p:spPr>
          <a:xfrm>
            <a:off x="2702824" y="3079550"/>
            <a:ext cx="1362898" cy="1362900"/>
          </a:xfrm>
          <a:prstGeom prst="rect">
            <a:avLst/>
          </a:prstGeom>
          <a:noFill/>
          <a:ln>
            <a:noFill/>
          </a:ln>
        </p:spPr>
      </p:pic>
      <p:sp>
        <p:nvSpPr>
          <p:cNvPr id="135" name="Google Shape;135;p16"/>
          <p:cNvSpPr txBox="1"/>
          <p:nvPr/>
        </p:nvSpPr>
        <p:spPr>
          <a:xfrm>
            <a:off x="5879350" y="4556025"/>
            <a:ext cx="3057000" cy="44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a:t>
            </a:r>
            <a:r>
              <a:rPr b="1" lang="en-GB" sz="1000"/>
              <a:t>3</a:t>
            </a:r>
            <a:r>
              <a:rPr b="1" i="0" lang="en-GB" sz="1000" u="none" cap="none" strike="noStrike">
                <a:solidFill>
                  <a:srgbClr val="000000"/>
                </a:solidFill>
                <a:latin typeface="Arial"/>
                <a:ea typeface="Arial"/>
                <a:cs typeface="Arial"/>
                <a:sym typeface="Arial"/>
              </a:rPr>
              <a:t>:</a:t>
            </a:r>
            <a:r>
              <a:rPr b="1" lang="en-GB" sz="1000"/>
              <a:t> Write over the photo descriptive words that represent that texture.</a:t>
            </a:r>
            <a:endParaRPr b="1" i="0" sz="10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7"/>
          <p:cNvSpPr txBox="1"/>
          <p:nvPr>
            <p:ph type="title"/>
          </p:nvPr>
        </p:nvSpPr>
        <p:spPr>
          <a:xfrm>
            <a:off x="95275" y="44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Colour</a:t>
            </a:r>
            <a:endParaRPr/>
          </a:p>
        </p:txBody>
      </p:sp>
      <p:sp>
        <p:nvSpPr>
          <p:cNvPr id="141" name="Google Shape;141;p17"/>
          <p:cNvSpPr/>
          <p:nvPr/>
        </p:nvSpPr>
        <p:spPr>
          <a:xfrm>
            <a:off x="2916513" y="2749513"/>
            <a:ext cx="799800" cy="8139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7"/>
          <p:cNvSpPr/>
          <p:nvPr/>
        </p:nvSpPr>
        <p:spPr>
          <a:xfrm>
            <a:off x="3716328" y="2749513"/>
            <a:ext cx="799800" cy="8139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7"/>
          <p:cNvSpPr/>
          <p:nvPr/>
        </p:nvSpPr>
        <p:spPr>
          <a:xfrm>
            <a:off x="4516039" y="2749513"/>
            <a:ext cx="799800" cy="8139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7"/>
          <p:cNvSpPr/>
          <p:nvPr/>
        </p:nvSpPr>
        <p:spPr>
          <a:xfrm>
            <a:off x="5315750" y="2749513"/>
            <a:ext cx="799800" cy="8139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7"/>
          <p:cNvSpPr txBox="1"/>
          <p:nvPr/>
        </p:nvSpPr>
        <p:spPr>
          <a:xfrm>
            <a:off x="2983050" y="3478800"/>
            <a:ext cx="3177900" cy="69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a:t>
            </a:r>
            <a:r>
              <a:rPr b="1" lang="en-GB" sz="1000"/>
              <a:t>1</a:t>
            </a:r>
            <a:r>
              <a:rPr b="1" i="0" lang="en-GB" sz="1000" u="none" cap="none" strike="noStrike">
                <a:solidFill>
                  <a:srgbClr val="000000"/>
                </a:solidFill>
                <a:latin typeface="Arial"/>
                <a:ea typeface="Arial"/>
                <a:cs typeface="Arial"/>
                <a:sym typeface="Arial"/>
              </a:rPr>
              <a:t>: Using your favourite colour create a tonal gradient above. In the block below blend two colours from </a:t>
            </a:r>
            <a:r>
              <a:rPr b="1" lang="en-GB" sz="1000"/>
              <a:t>each end together in the middle.</a:t>
            </a:r>
            <a:r>
              <a:rPr b="1" i="0" lang="en-GB" sz="1000" u="none" cap="none" strike="noStrike">
                <a:solidFill>
                  <a:srgbClr val="000000"/>
                </a:solidFill>
                <a:latin typeface="Arial"/>
                <a:ea typeface="Arial"/>
                <a:cs typeface="Arial"/>
                <a:sym typeface="Arial"/>
              </a:rPr>
              <a:t>  </a:t>
            </a:r>
            <a:endParaRPr b="1" i="0" sz="1000" u="none" cap="none" strike="noStrike">
              <a:solidFill>
                <a:srgbClr val="000000"/>
              </a:solidFill>
              <a:latin typeface="Arial"/>
              <a:ea typeface="Arial"/>
              <a:cs typeface="Arial"/>
              <a:sym typeface="Arial"/>
            </a:endParaRPr>
          </a:p>
        </p:txBody>
      </p:sp>
      <p:sp>
        <p:nvSpPr>
          <p:cNvPr id="146" name="Google Shape;146;p17"/>
          <p:cNvSpPr/>
          <p:nvPr/>
        </p:nvSpPr>
        <p:spPr>
          <a:xfrm>
            <a:off x="6788225" y="102475"/>
            <a:ext cx="672600" cy="376200"/>
          </a:xfrm>
          <a:prstGeom prst="rect">
            <a:avLst/>
          </a:prstGeom>
          <a:solidFill>
            <a:srgbClr val="FFFF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7"/>
          <p:cNvSpPr txBox="1"/>
          <p:nvPr/>
        </p:nvSpPr>
        <p:spPr>
          <a:xfrm>
            <a:off x="7761500" y="149325"/>
            <a:ext cx="1249800" cy="92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a:t>
            </a:r>
            <a:r>
              <a:rPr b="1" lang="en-GB" sz="1000"/>
              <a:t>2</a:t>
            </a:r>
            <a:r>
              <a:rPr b="1" i="0" lang="en-GB" sz="1000" u="none" cap="none" strike="noStrike">
                <a:solidFill>
                  <a:srgbClr val="000000"/>
                </a:solidFill>
                <a:latin typeface="Arial"/>
                <a:ea typeface="Arial"/>
                <a:cs typeface="Arial"/>
                <a:sym typeface="Arial"/>
              </a:rPr>
              <a:t>:  Fill in the remaining complementary colour pairs. </a:t>
            </a:r>
            <a:endParaRPr b="1" i="0" sz="1000" u="none" cap="none" strike="noStrike">
              <a:solidFill>
                <a:srgbClr val="000000"/>
              </a:solidFill>
              <a:latin typeface="Arial"/>
              <a:ea typeface="Arial"/>
              <a:cs typeface="Arial"/>
              <a:sym typeface="Arial"/>
            </a:endParaRPr>
          </a:p>
        </p:txBody>
      </p:sp>
      <p:grpSp>
        <p:nvGrpSpPr>
          <p:cNvPr id="148" name="Google Shape;148;p17"/>
          <p:cNvGrpSpPr/>
          <p:nvPr/>
        </p:nvGrpSpPr>
        <p:grpSpPr>
          <a:xfrm>
            <a:off x="6115625" y="102474"/>
            <a:ext cx="1345200" cy="1436651"/>
            <a:chOff x="7142475" y="2749524"/>
            <a:chExt cx="1345200" cy="1436651"/>
          </a:xfrm>
        </p:grpSpPr>
        <p:sp>
          <p:nvSpPr>
            <p:cNvPr id="149" name="Google Shape;149;p17"/>
            <p:cNvSpPr/>
            <p:nvPr/>
          </p:nvSpPr>
          <p:spPr>
            <a:xfrm>
              <a:off x="7143525" y="2749524"/>
              <a:ext cx="672600" cy="376200"/>
            </a:xfrm>
            <a:prstGeom prst="rect">
              <a:avLst/>
            </a:prstGeom>
            <a:solidFill>
              <a:srgbClr val="674EA7"/>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0" name="Google Shape;150;p17"/>
            <p:cNvGrpSpPr/>
            <p:nvPr/>
          </p:nvGrpSpPr>
          <p:grpSpPr>
            <a:xfrm>
              <a:off x="7142475" y="3279749"/>
              <a:ext cx="1345200" cy="376201"/>
              <a:chOff x="7065450" y="2949024"/>
              <a:chExt cx="1345200" cy="376201"/>
            </a:xfrm>
          </p:grpSpPr>
          <p:sp>
            <p:nvSpPr>
              <p:cNvPr id="151" name="Google Shape;151;p17"/>
              <p:cNvSpPr/>
              <p:nvPr/>
            </p:nvSpPr>
            <p:spPr>
              <a:xfrm>
                <a:off x="7065450" y="2949024"/>
                <a:ext cx="672600" cy="3762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7"/>
              <p:cNvSpPr/>
              <p:nvPr/>
            </p:nvSpPr>
            <p:spPr>
              <a:xfrm>
                <a:off x="7738050" y="2949025"/>
                <a:ext cx="672600" cy="3762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3" name="Google Shape;153;p17"/>
            <p:cNvGrpSpPr/>
            <p:nvPr/>
          </p:nvGrpSpPr>
          <p:grpSpPr>
            <a:xfrm>
              <a:off x="7142475" y="3809974"/>
              <a:ext cx="1345200" cy="376201"/>
              <a:chOff x="7065450" y="2949024"/>
              <a:chExt cx="1345200" cy="376201"/>
            </a:xfrm>
          </p:grpSpPr>
          <p:sp>
            <p:nvSpPr>
              <p:cNvPr id="154" name="Google Shape;154;p17"/>
              <p:cNvSpPr/>
              <p:nvPr/>
            </p:nvSpPr>
            <p:spPr>
              <a:xfrm>
                <a:off x="7065450" y="2949024"/>
                <a:ext cx="672600" cy="3762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7"/>
              <p:cNvSpPr/>
              <p:nvPr/>
            </p:nvSpPr>
            <p:spPr>
              <a:xfrm>
                <a:off x="7738050" y="2949025"/>
                <a:ext cx="672600" cy="3762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aphicFrame>
        <p:nvGraphicFramePr>
          <p:cNvPr id="156" name="Google Shape;156;p17"/>
          <p:cNvGraphicFramePr/>
          <p:nvPr/>
        </p:nvGraphicFramePr>
        <p:xfrm>
          <a:off x="95287" y="557269"/>
          <a:ext cx="3000000" cy="3000000"/>
        </p:xfrm>
        <a:graphic>
          <a:graphicData uri="http://schemas.openxmlformats.org/drawingml/2006/table">
            <a:tbl>
              <a:tblPr bandRow="1" firstRow="1">
                <a:noFill/>
                <a:tableStyleId>{D536E6D2-769D-4257-B1EA-F86D6658C807}</a:tableStyleId>
              </a:tblPr>
              <a:tblGrid>
                <a:gridCol w="1231825"/>
                <a:gridCol w="1520875"/>
              </a:tblGrid>
              <a:tr h="445175">
                <a:tc>
                  <a:txBody>
                    <a:bodyPr/>
                    <a:lstStyle/>
                    <a:p>
                      <a:pPr indent="0" lvl="0" marL="0" marR="0" rtl="0" algn="ctr">
                        <a:lnSpc>
                          <a:spcPct val="100000"/>
                        </a:lnSpc>
                        <a:spcBef>
                          <a:spcPts val="0"/>
                        </a:spcBef>
                        <a:spcAft>
                          <a:spcPts val="0"/>
                        </a:spcAft>
                        <a:buClr>
                          <a:srgbClr val="000000"/>
                        </a:buClr>
                        <a:buSzPts val="900"/>
                        <a:buFont typeface="Arial"/>
                        <a:buNone/>
                      </a:pPr>
                      <a:r>
                        <a:rPr b="1" lang="en-GB" sz="900" u="none" cap="none" strike="noStrike">
                          <a:latin typeface="Verdana"/>
                          <a:ea typeface="Verdana"/>
                          <a:cs typeface="Verdana"/>
                          <a:sym typeface="Verdana"/>
                        </a:rPr>
                        <a:t>Primary Colour</a:t>
                      </a:r>
                      <a:endParaRPr b="1"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GB" sz="900" u="none" cap="none" strike="noStrike">
                          <a:latin typeface="Verdana"/>
                          <a:ea typeface="Verdana"/>
                          <a:cs typeface="Verdana"/>
                          <a:sym typeface="Verdana"/>
                        </a:rPr>
                        <a:t>A colour that </a:t>
                      </a:r>
                      <a:r>
                        <a:rPr b="1" lang="en-GB" sz="900" u="none" cap="none" strike="noStrike">
                          <a:latin typeface="Verdana"/>
                          <a:ea typeface="Verdana"/>
                          <a:cs typeface="Verdana"/>
                          <a:sym typeface="Verdana"/>
                        </a:rPr>
                        <a:t>cannot be made</a:t>
                      </a:r>
                      <a:r>
                        <a:rPr lang="en-GB" sz="900" u="none" cap="none" strike="noStrike">
                          <a:latin typeface="Verdana"/>
                          <a:ea typeface="Verdana"/>
                          <a:cs typeface="Verdana"/>
                          <a:sym typeface="Verdana"/>
                        </a:rPr>
                        <a:t> by mixing other colours together.</a:t>
                      </a:r>
                      <a:endParaRPr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3650">
                <a:tc>
                  <a:txBody>
                    <a:bodyPr/>
                    <a:lstStyle/>
                    <a:p>
                      <a:pPr indent="0" lvl="0" marL="0" marR="0" rtl="0" algn="ctr">
                        <a:lnSpc>
                          <a:spcPct val="100000"/>
                        </a:lnSpc>
                        <a:spcBef>
                          <a:spcPts val="0"/>
                        </a:spcBef>
                        <a:spcAft>
                          <a:spcPts val="0"/>
                        </a:spcAft>
                        <a:buClr>
                          <a:srgbClr val="000000"/>
                        </a:buClr>
                        <a:buSzPts val="900"/>
                        <a:buFont typeface="Arial"/>
                        <a:buNone/>
                      </a:pPr>
                      <a:r>
                        <a:rPr b="1" lang="en-GB" sz="900" u="none" cap="none" strike="noStrike">
                          <a:latin typeface="Verdana"/>
                          <a:ea typeface="Verdana"/>
                          <a:cs typeface="Verdana"/>
                          <a:sym typeface="Verdana"/>
                        </a:rPr>
                        <a:t>Secondary Colour</a:t>
                      </a:r>
                      <a:endParaRPr b="1"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GB" sz="900" u="none" cap="none" strike="noStrike">
                          <a:latin typeface="Verdana"/>
                          <a:ea typeface="Verdana"/>
                          <a:cs typeface="Verdana"/>
                          <a:sym typeface="Verdana"/>
                        </a:rPr>
                        <a:t>Made by mixing two </a:t>
                      </a:r>
                      <a:r>
                        <a:rPr b="1" lang="en-GB" sz="900" u="none" cap="none" strike="noStrike">
                          <a:latin typeface="Verdana"/>
                          <a:ea typeface="Verdana"/>
                          <a:cs typeface="Verdana"/>
                          <a:sym typeface="Verdana"/>
                        </a:rPr>
                        <a:t>primary </a:t>
                      </a:r>
                      <a:r>
                        <a:rPr lang="en-GB" sz="900" u="none" cap="none" strike="noStrike">
                          <a:latin typeface="Verdana"/>
                          <a:ea typeface="Verdana"/>
                          <a:cs typeface="Verdana"/>
                          <a:sym typeface="Verdana"/>
                        </a:rPr>
                        <a:t>colours together.</a:t>
                      </a:r>
                      <a:endParaRPr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0525">
                <a:tc>
                  <a:txBody>
                    <a:bodyPr/>
                    <a:lstStyle/>
                    <a:p>
                      <a:pPr indent="0" lvl="0" marL="0" marR="0" rtl="0" algn="ctr">
                        <a:lnSpc>
                          <a:spcPct val="100000"/>
                        </a:lnSpc>
                        <a:spcBef>
                          <a:spcPts val="0"/>
                        </a:spcBef>
                        <a:spcAft>
                          <a:spcPts val="0"/>
                        </a:spcAft>
                        <a:buClr>
                          <a:srgbClr val="000000"/>
                        </a:buClr>
                        <a:buSzPts val="900"/>
                        <a:buFont typeface="Arial"/>
                        <a:buNone/>
                      </a:pPr>
                      <a:r>
                        <a:rPr b="1" lang="en-GB" sz="900" u="none" cap="none" strike="noStrike">
                          <a:latin typeface="Verdana"/>
                          <a:ea typeface="Verdana"/>
                          <a:cs typeface="Verdana"/>
                          <a:sym typeface="Verdana"/>
                        </a:rPr>
                        <a:t>Tertiary Colour</a:t>
                      </a:r>
                      <a:endParaRPr b="1"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GB" sz="900" u="none" cap="none" strike="noStrike">
                          <a:latin typeface="Verdana"/>
                          <a:ea typeface="Verdana"/>
                          <a:cs typeface="Verdana"/>
                          <a:sym typeface="Verdana"/>
                        </a:rPr>
                        <a:t>Made by mixing a </a:t>
                      </a:r>
                      <a:r>
                        <a:rPr b="1" lang="en-GB" sz="900" u="none" cap="none" strike="noStrike">
                          <a:latin typeface="Verdana"/>
                          <a:ea typeface="Verdana"/>
                          <a:cs typeface="Verdana"/>
                          <a:sym typeface="Verdana"/>
                        </a:rPr>
                        <a:t>primary </a:t>
                      </a:r>
                      <a:r>
                        <a:rPr lang="en-GB" sz="900" u="none" cap="none" strike="noStrike">
                          <a:latin typeface="Verdana"/>
                          <a:ea typeface="Verdana"/>
                          <a:cs typeface="Verdana"/>
                          <a:sym typeface="Verdana"/>
                        </a:rPr>
                        <a:t>and a </a:t>
                      </a:r>
                      <a:r>
                        <a:rPr b="1" lang="en-GB" sz="900" u="none" cap="none" strike="noStrike">
                          <a:latin typeface="Verdana"/>
                          <a:ea typeface="Verdana"/>
                          <a:cs typeface="Verdana"/>
                          <a:sym typeface="Verdana"/>
                        </a:rPr>
                        <a:t>secondary </a:t>
                      </a:r>
                      <a:r>
                        <a:rPr lang="en-GB" sz="900" u="none" cap="none" strike="noStrike">
                          <a:latin typeface="Verdana"/>
                          <a:ea typeface="Verdana"/>
                          <a:cs typeface="Verdana"/>
                          <a:sym typeface="Verdana"/>
                        </a:rPr>
                        <a:t>colour together.</a:t>
                      </a:r>
                      <a:endParaRPr sz="9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157" name="Google Shape;157;p17"/>
          <p:cNvGraphicFramePr/>
          <p:nvPr/>
        </p:nvGraphicFramePr>
        <p:xfrm>
          <a:off x="95287" y="2229919"/>
          <a:ext cx="3000000" cy="3000000"/>
        </p:xfrm>
        <a:graphic>
          <a:graphicData uri="http://schemas.openxmlformats.org/drawingml/2006/table">
            <a:tbl>
              <a:tblPr bandRow="1" firstRow="1">
                <a:noFill/>
                <a:tableStyleId>{D536E6D2-769D-4257-B1EA-F86D6658C807}</a:tableStyleId>
              </a:tblPr>
              <a:tblGrid>
                <a:gridCol w="1231825"/>
                <a:gridCol w="1520875"/>
              </a:tblGrid>
              <a:tr h="529225">
                <a:tc>
                  <a:txBody>
                    <a:bodyPr/>
                    <a:lstStyle/>
                    <a:p>
                      <a:pPr indent="0" lvl="0" marL="0" marR="0" rtl="0" algn="ctr">
                        <a:lnSpc>
                          <a:spcPct val="100000"/>
                        </a:lnSpc>
                        <a:spcBef>
                          <a:spcPts val="0"/>
                        </a:spcBef>
                        <a:spcAft>
                          <a:spcPts val="0"/>
                        </a:spcAft>
                        <a:buClr>
                          <a:srgbClr val="000000"/>
                        </a:buClr>
                        <a:buSzPts val="900"/>
                        <a:buFont typeface="Arial"/>
                        <a:buNone/>
                      </a:pPr>
                      <a:r>
                        <a:rPr b="1" lang="en-GB" sz="900" u="none" cap="none" strike="noStrike">
                          <a:latin typeface="Verdana"/>
                          <a:ea typeface="Verdana"/>
                          <a:cs typeface="Verdana"/>
                          <a:sym typeface="Verdana"/>
                        </a:rPr>
                        <a:t>Complementary Colour</a:t>
                      </a:r>
                      <a:endParaRPr b="1"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GB" sz="900" u="none" cap="none" strike="noStrike">
                          <a:latin typeface="Verdana"/>
                          <a:ea typeface="Verdana"/>
                          <a:cs typeface="Verdana"/>
                          <a:sym typeface="Verdana"/>
                        </a:rPr>
                        <a:t>They are </a:t>
                      </a:r>
                      <a:r>
                        <a:rPr b="1" lang="en-GB" sz="900" u="none" cap="none" strike="noStrike">
                          <a:latin typeface="Verdana"/>
                          <a:ea typeface="Verdana"/>
                          <a:cs typeface="Verdana"/>
                          <a:sym typeface="Verdana"/>
                        </a:rPr>
                        <a:t>opposite </a:t>
                      </a:r>
                      <a:r>
                        <a:rPr lang="en-GB" sz="900" u="none" cap="none" strike="noStrike">
                          <a:latin typeface="Verdana"/>
                          <a:ea typeface="Verdana"/>
                          <a:cs typeface="Verdana"/>
                          <a:sym typeface="Verdana"/>
                        </a:rPr>
                        <a:t>each other on the colour wheel. </a:t>
                      </a:r>
                      <a:r>
                        <a:rPr lang="en-GB" sz="900" u="none" cap="none" strike="noStrike">
                          <a:solidFill>
                            <a:srgbClr val="000000"/>
                          </a:solidFill>
                          <a:latin typeface="Verdana"/>
                          <a:ea typeface="Verdana"/>
                          <a:cs typeface="Verdana"/>
                          <a:sym typeface="Verdana"/>
                        </a:rPr>
                        <a:t>Appear brighter when placed next to each other. </a:t>
                      </a:r>
                      <a:endParaRPr sz="9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0725">
                <a:tc>
                  <a:txBody>
                    <a:bodyPr/>
                    <a:lstStyle/>
                    <a:p>
                      <a:pPr indent="0" lvl="0" marL="0" marR="0" rtl="0" algn="ctr">
                        <a:lnSpc>
                          <a:spcPct val="100000"/>
                        </a:lnSpc>
                        <a:spcBef>
                          <a:spcPts val="0"/>
                        </a:spcBef>
                        <a:spcAft>
                          <a:spcPts val="0"/>
                        </a:spcAft>
                        <a:buClr>
                          <a:srgbClr val="000000"/>
                        </a:buClr>
                        <a:buSzPts val="900"/>
                        <a:buFont typeface="Arial"/>
                        <a:buNone/>
                      </a:pPr>
                      <a:r>
                        <a:rPr b="1" lang="en-GB" sz="900" u="none" cap="none" strike="noStrike">
                          <a:latin typeface="Verdana"/>
                          <a:ea typeface="Verdana"/>
                          <a:cs typeface="Verdana"/>
                          <a:sym typeface="Verdana"/>
                        </a:rPr>
                        <a:t>Harmonious Colours</a:t>
                      </a:r>
                      <a:endParaRPr b="1"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GB" sz="900" u="none" cap="none" strike="noStrike">
                          <a:latin typeface="Verdana"/>
                          <a:ea typeface="Verdana"/>
                          <a:cs typeface="Verdana"/>
                          <a:sym typeface="Verdana"/>
                        </a:rPr>
                        <a:t>Colours that are </a:t>
                      </a:r>
                      <a:r>
                        <a:rPr b="1" lang="en-GB" sz="900" u="none" cap="none" strike="noStrike">
                          <a:latin typeface="Verdana"/>
                          <a:ea typeface="Verdana"/>
                          <a:cs typeface="Verdana"/>
                          <a:sym typeface="Verdana"/>
                        </a:rPr>
                        <a:t>next </a:t>
                      </a:r>
                      <a:r>
                        <a:rPr lang="en-GB" sz="900" u="none" cap="none" strike="noStrike">
                          <a:latin typeface="Verdana"/>
                          <a:ea typeface="Verdana"/>
                          <a:cs typeface="Verdana"/>
                          <a:sym typeface="Verdana"/>
                        </a:rPr>
                        <a:t>to each other on the colour wheel and are pleasing to the eye.</a:t>
                      </a:r>
                      <a:endParaRPr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8800">
                <a:tc>
                  <a:txBody>
                    <a:bodyPr/>
                    <a:lstStyle/>
                    <a:p>
                      <a:pPr indent="0" lvl="0" marL="0" marR="0" rtl="0" algn="ctr">
                        <a:lnSpc>
                          <a:spcPct val="100000"/>
                        </a:lnSpc>
                        <a:spcBef>
                          <a:spcPts val="0"/>
                        </a:spcBef>
                        <a:spcAft>
                          <a:spcPts val="0"/>
                        </a:spcAft>
                        <a:buClr>
                          <a:srgbClr val="000000"/>
                        </a:buClr>
                        <a:buSzPts val="900"/>
                        <a:buFont typeface="Arial"/>
                        <a:buNone/>
                      </a:pPr>
                      <a:r>
                        <a:rPr b="1" lang="en-GB" sz="900" u="none" cap="none" strike="noStrike">
                          <a:latin typeface="Verdana"/>
                          <a:ea typeface="Verdana"/>
                          <a:cs typeface="Verdana"/>
                          <a:sym typeface="Verdana"/>
                        </a:rPr>
                        <a:t>Warm Colours</a:t>
                      </a:r>
                      <a:endParaRPr b="1"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GB" sz="900" u="none" cap="none" strike="noStrike">
                          <a:latin typeface="Verdana"/>
                          <a:ea typeface="Verdana"/>
                          <a:cs typeface="Verdana"/>
                          <a:sym typeface="Verdana"/>
                        </a:rPr>
                        <a:t>Are shades of orange, yellow and red.</a:t>
                      </a:r>
                      <a:endParaRPr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9875">
                <a:tc>
                  <a:txBody>
                    <a:bodyPr/>
                    <a:lstStyle/>
                    <a:p>
                      <a:pPr indent="0" lvl="0" marL="0" marR="0" rtl="0" algn="ctr">
                        <a:lnSpc>
                          <a:spcPct val="100000"/>
                        </a:lnSpc>
                        <a:spcBef>
                          <a:spcPts val="0"/>
                        </a:spcBef>
                        <a:spcAft>
                          <a:spcPts val="0"/>
                        </a:spcAft>
                        <a:buClr>
                          <a:srgbClr val="000000"/>
                        </a:buClr>
                        <a:buSzPts val="900"/>
                        <a:buFont typeface="Arial"/>
                        <a:buNone/>
                      </a:pPr>
                      <a:r>
                        <a:rPr b="1" lang="en-GB" sz="900" u="none" cap="none" strike="noStrike">
                          <a:solidFill>
                            <a:srgbClr val="000000"/>
                          </a:solidFill>
                          <a:latin typeface="Verdana"/>
                          <a:ea typeface="Verdana"/>
                          <a:cs typeface="Verdana"/>
                          <a:sym typeface="Verdana"/>
                        </a:rPr>
                        <a:t>Cold Colours</a:t>
                      </a:r>
                      <a:endParaRPr b="1" sz="9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00"/>
                        <a:buFont typeface="Arial"/>
                        <a:buNone/>
                      </a:pPr>
                      <a:r>
                        <a:t/>
                      </a:r>
                      <a:endParaRPr b="1"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GB" sz="900" u="none" cap="none" strike="noStrike">
                          <a:latin typeface="Verdana"/>
                          <a:ea typeface="Verdana"/>
                          <a:cs typeface="Verdana"/>
                          <a:sym typeface="Verdana"/>
                        </a:rPr>
                        <a:t>Are shades of green, blue and purple.</a:t>
                      </a:r>
                      <a:endParaRPr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8800">
                <a:tc>
                  <a:txBody>
                    <a:bodyPr/>
                    <a:lstStyle/>
                    <a:p>
                      <a:pPr indent="0" lvl="0" marL="0" marR="0" rtl="0" algn="ctr">
                        <a:lnSpc>
                          <a:spcPct val="100000"/>
                        </a:lnSpc>
                        <a:spcBef>
                          <a:spcPts val="0"/>
                        </a:spcBef>
                        <a:spcAft>
                          <a:spcPts val="0"/>
                        </a:spcAft>
                        <a:buClr>
                          <a:srgbClr val="000000"/>
                        </a:buClr>
                        <a:buSzPts val="900"/>
                        <a:buFont typeface="Arial"/>
                        <a:buNone/>
                      </a:pPr>
                      <a:r>
                        <a:rPr b="1" lang="en-GB" sz="900" u="none" cap="none" strike="noStrike">
                          <a:latin typeface="Verdana"/>
                          <a:ea typeface="Verdana"/>
                          <a:cs typeface="Verdana"/>
                          <a:sym typeface="Verdana"/>
                        </a:rPr>
                        <a:t>Tint/Shade</a:t>
                      </a:r>
                      <a:endParaRPr b="1"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GB" sz="900" u="none" cap="none" strike="noStrike">
                          <a:latin typeface="Verdana"/>
                          <a:ea typeface="Verdana"/>
                          <a:cs typeface="Verdana"/>
                          <a:sym typeface="Verdana"/>
                        </a:rPr>
                        <a:t>A tonal range from light to dark.</a:t>
                      </a:r>
                      <a:endParaRPr sz="900" u="none" cap="none" strike="noStrike">
                        <a:latin typeface="Verdana"/>
                        <a:ea typeface="Verdana"/>
                        <a:cs typeface="Verdana"/>
                        <a:sym typeface="Verdana"/>
                      </a:endParaRPr>
                    </a:p>
                  </a:txBody>
                  <a:tcPr marT="34300" marB="34300" marR="68600" marL="686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158" name="Google Shape;158;p17"/>
          <p:cNvPicPr preferRelativeResize="0"/>
          <p:nvPr/>
        </p:nvPicPr>
        <p:blipFill rotWithShape="1">
          <a:blip r:embed="rId3">
            <a:alphaModFix/>
          </a:blip>
          <a:srcRect b="0" l="0" r="0" t="0"/>
          <a:stretch/>
        </p:blipFill>
        <p:spPr>
          <a:xfrm>
            <a:off x="3065550" y="102475"/>
            <a:ext cx="2766700" cy="2582250"/>
          </a:xfrm>
          <a:prstGeom prst="rect">
            <a:avLst/>
          </a:prstGeom>
          <a:noFill/>
          <a:ln>
            <a:noFill/>
          </a:ln>
        </p:spPr>
      </p:pic>
      <p:sp>
        <p:nvSpPr>
          <p:cNvPr id="159" name="Google Shape;159;p17"/>
          <p:cNvSpPr txBox="1"/>
          <p:nvPr/>
        </p:nvSpPr>
        <p:spPr>
          <a:xfrm>
            <a:off x="6268600" y="1759225"/>
            <a:ext cx="1249800" cy="92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a:t>
            </a:r>
            <a:r>
              <a:rPr b="1" lang="en-GB" sz="1000"/>
              <a:t>3</a:t>
            </a:r>
            <a:r>
              <a:rPr b="1" i="0" lang="en-GB" sz="1000" u="none" cap="none" strike="noStrike">
                <a:solidFill>
                  <a:srgbClr val="000000"/>
                </a:solidFill>
                <a:latin typeface="Arial"/>
                <a:ea typeface="Arial"/>
                <a:cs typeface="Arial"/>
                <a:sym typeface="Arial"/>
              </a:rPr>
              <a:t>:  Fill in the remaining </a:t>
            </a:r>
            <a:r>
              <a:rPr b="1" lang="en-GB" sz="1000"/>
              <a:t>harmonious </a:t>
            </a:r>
            <a:r>
              <a:rPr b="1" i="0" lang="en-GB" sz="1000" u="none" cap="none" strike="noStrike">
                <a:solidFill>
                  <a:srgbClr val="000000"/>
                </a:solidFill>
                <a:latin typeface="Arial"/>
                <a:ea typeface="Arial"/>
                <a:cs typeface="Arial"/>
                <a:sym typeface="Arial"/>
              </a:rPr>
              <a:t>colour pairs. </a:t>
            </a:r>
            <a:endParaRPr b="1" i="0" sz="1000" u="none" cap="none" strike="noStrike">
              <a:solidFill>
                <a:srgbClr val="000000"/>
              </a:solidFill>
              <a:latin typeface="Arial"/>
              <a:ea typeface="Arial"/>
              <a:cs typeface="Arial"/>
              <a:sym typeface="Arial"/>
            </a:endParaRPr>
          </a:p>
        </p:txBody>
      </p:sp>
      <p:sp>
        <p:nvSpPr>
          <p:cNvPr id="160" name="Google Shape;160;p17"/>
          <p:cNvSpPr/>
          <p:nvPr/>
        </p:nvSpPr>
        <p:spPr>
          <a:xfrm>
            <a:off x="7666100" y="1283549"/>
            <a:ext cx="672600" cy="376200"/>
          </a:xfrm>
          <a:prstGeom prst="rect">
            <a:avLst/>
          </a:prstGeom>
          <a:solidFill>
            <a:srgbClr val="674EA7"/>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7"/>
          <p:cNvSpPr/>
          <p:nvPr/>
        </p:nvSpPr>
        <p:spPr>
          <a:xfrm>
            <a:off x="7665050" y="1813774"/>
            <a:ext cx="672600" cy="376200"/>
          </a:xfrm>
          <a:prstGeom prst="rect">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7"/>
          <p:cNvSpPr/>
          <p:nvPr/>
        </p:nvSpPr>
        <p:spPr>
          <a:xfrm>
            <a:off x="8337650" y="1813775"/>
            <a:ext cx="672600" cy="3762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7"/>
          <p:cNvSpPr/>
          <p:nvPr/>
        </p:nvSpPr>
        <p:spPr>
          <a:xfrm>
            <a:off x="7665050" y="2343999"/>
            <a:ext cx="672600" cy="376200"/>
          </a:xfrm>
          <a:prstGeom prst="rect">
            <a:avLst/>
          </a:prstGeom>
          <a:solidFill>
            <a:srgbClr val="00FF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7"/>
          <p:cNvSpPr/>
          <p:nvPr/>
        </p:nvSpPr>
        <p:spPr>
          <a:xfrm>
            <a:off x="8337650" y="2344000"/>
            <a:ext cx="672600" cy="3762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7"/>
          <p:cNvSpPr/>
          <p:nvPr/>
        </p:nvSpPr>
        <p:spPr>
          <a:xfrm>
            <a:off x="8338700" y="1292263"/>
            <a:ext cx="672600" cy="376200"/>
          </a:xfrm>
          <a:prstGeom prst="rect">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7"/>
          <p:cNvSpPr txBox="1"/>
          <p:nvPr/>
        </p:nvSpPr>
        <p:spPr>
          <a:xfrm>
            <a:off x="6377400" y="4447500"/>
            <a:ext cx="276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a:t>
            </a:r>
            <a:r>
              <a:rPr b="1" lang="en-GB" sz="1000"/>
              <a:t>4</a:t>
            </a:r>
            <a:r>
              <a:rPr b="1" i="0" lang="en-GB" sz="1000" u="none" cap="none" strike="noStrike">
                <a:solidFill>
                  <a:srgbClr val="000000"/>
                </a:solidFill>
                <a:latin typeface="Arial"/>
                <a:ea typeface="Arial"/>
                <a:cs typeface="Arial"/>
                <a:sym typeface="Arial"/>
              </a:rPr>
              <a:t>:</a:t>
            </a:r>
            <a:r>
              <a:rPr b="1" lang="en-GB" sz="1000"/>
              <a:t> Describe Vincent Van Gogh’s </a:t>
            </a:r>
            <a:r>
              <a:rPr b="1" i="1" lang="en-GB" sz="1000">
                <a:solidFill>
                  <a:srgbClr val="111111"/>
                </a:solidFill>
                <a:highlight>
                  <a:srgbClr val="FFFFFF"/>
                </a:highlight>
              </a:rPr>
              <a:t>The Night Café, Arles (1888)</a:t>
            </a:r>
            <a:r>
              <a:rPr b="1" lang="en-GB" sz="1000"/>
              <a:t> use of colour in his Marilyn Monroe screen prints. </a:t>
            </a:r>
            <a:r>
              <a:rPr b="1" i="0" lang="en-GB" sz="1000" u="none" cap="none" strike="noStrike">
                <a:solidFill>
                  <a:srgbClr val="000000"/>
                </a:solidFill>
                <a:latin typeface="Arial"/>
                <a:ea typeface="Arial"/>
                <a:cs typeface="Arial"/>
                <a:sym typeface="Arial"/>
              </a:rPr>
              <a:t>  </a:t>
            </a:r>
            <a:endParaRPr b="1" i="0" sz="1000" u="none" cap="none" strike="noStrike">
              <a:solidFill>
                <a:srgbClr val="000000"/>
              </a:solidFill>
              <a:latin typeface="Arial"/>
              <a:ea typeface="Arial"/>
              <a:cs typeface="Arial"/>
              <a:sym typeface="Arial"/>
            </a:endParaRPr>
          </a:p>
        </p:txBody>
      </p:sp>
      <p:sp>
        <p:nvSpPr>
          <p:cNvPr id="167" name="Google Shape;167;p17"/>
          <p:cNvSpPr txBox="1"/>
          <p:nvPr/>
        </p:nvSpPr>
        <p:spPr>
          <a:xfrm>
            <a:off x="1327100" y="149325"/>
            <a:ext cx="1589400" cy="376200"/>
          </a:xfrm>
          <a:prstGeom prst="rect">
            <a:avLst/>
          </a:prstGeom>
          <a:noFill/>
          <a:ln>
            <a:noFill/>
          </a:ln>
        </p:spPr>
        <p:txBody>
          <a:bodyPr anchorCtr="0" anchor="t" bIns="91425" lIns="91425" spcFirstLastPara="1" rIns="91425" wrap="square" tIns="91425">
            <a:noAutofit/>
          </a:bodyPr>
          <a:lstStyle/>
          <a:p>
            <a:pPr indent="0" lvl="0" marL="35999" rtl="0" algn="l">
              <a:spcBef>
                <a:spcPts val="400"/>
              </a:spcBef>
              <a:spcAft>
                <a:spcPts val="800"/>
              </a:spcAft>
              <a:buNone/>
            </a:pPr>
            <a:r>
              <a:rPr lang="en-GB" sz="900">
                <a:solidFill>
                  <a:srgbClr val="1F497D"/>
                </a:solidFill>
                <a:latin typeface="Verdana"/>
                <a:ea typeface="Verdana"/>
                <a:cs typeface="Verdana"/>
                <a:sym typeface="Verdana"/>
              </a:rPr>
              <a:t>The hue, tint or shade</a:t>
            </a:r>
            <a:endParaRPr sz="900">
              <a:solidFill>
                <a:schemeClr val="dk1"/>
              </a:solidFill>
              <a:latin typeface="Verdana"/>
              <a:ea typeface="Verdana"/>
              <a:cs typeface="Verdana"/>
              <a:sym typeface="Verdana"/>
            </a:endParaRPr>
          </a:p>
        </p:txBody>
      </p:sp>
      <p:pic>
        <p:nvPicPr>
          <p:cNvPr id="168" name="Google Shape;168;p17"/>
          <p:cNvPicPr preferRelativeResize="0"/>
          <p:nvPr/>
        </p:nvPicPr>
        <p:blipFill>
          <a:blip r:embed="rId4">
            <a:alphaModFix/>
          </a:blip>
          <a:stretch>
            <a:fillRect/>
          </a:stretch>
        </p:blipFill>
        <p:spPr>
          <a:xfrm>
            <a:off x="6541687" y="2747515"/>
            <a:ext cx="2427330" cy="1672650"/>
          </a:xfrm>
          <a:prstGeom prst="rect">
            <a:avLst/>
          </a:prstGeom>
          <a:noFill/>
          <a:ln>
            <a:noFill/>
          </a:ln>
        </p:spPr>
      </p:pic>
      <p:sp>
        <p:nvSpPr>
          <p:cNvPr id="169" name="Google Shape;169;p17"/>
          <p:cNvSpPr/>
          <p:nvPr/>
        </p:nvSpPr>
        <p:spPr>
          <a:xfrm>
            <a:off x="2914975" y="4208475"/>
            <a:ext cx="3543000" cy="8838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t>Exercise 4:</a:t>
            </a:r>
            <a:endParaRPr b="1"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18"/>
          <p:cNvSpPr txBox="1"/>
          <p:nvPr>
            <p:ph type="title"/>
          </p:nvPr>
        </p:nvSpPr>
        <p:spPr>
          <a:xfrm>
            <a:off x="149925" y="38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Shape</a:t>
            </a:r>
            <a:endParaRPr/>
          </a:p>
        </p:txBody>
      </p:sp>
      <p:sp>
        <p:nvSpPr>
          <p:cNvPr id="175" name="Google Shape;175;p18"/>
          <p:cNvSpPr/>
          <p:nvPr/>
        </p:nvSpPr>
        <p:spPr>
          <a:xfrm>
            <a:off x="4655175" y="148400"/>
            <a:ext cx="4365000" cy="42138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p18"/>
          <p:cNvPicPr preferRelativeResize="0"/>
          <p:nvPr/>
        </p:nvPicPr>
        <p:blipFill rotWithShape="1">
          <a:blip r:embed="rId3">
            <a:alphaModFix/>
          </a:blip>
          <a:srcRect b="0" l="0" r="0" t="0"/>
          <a:stretch/>
        </p:blipFill>
        <p:spPr>
          <a:xfrm>
            <a:off x="237325" y="3193012"/>
            <a:ext cx="1735100" cy="1755525"/>
          </a:xfrm>
          <a:prstGeom prst="rect">
            <a:avLst/>
          </a:prstGeom>
          <a:noFill/>
          <a:ln>
            <a:noFill/>
          </a:ln>
        </p:spPr>
      </p:pic>
      <p:sp>
        <p:nvSpPr>
          <p:cNvPr id="177" name="Google Shape;177;p18"/>
          <p:cNvSpPr txBox="1"/>
          <p:nvPr/>
        </p:nvSpPr>
        <p:spPr>
          <a:xfrm>
            <a:off x="2265900" y="4560425"/>
            <a:ext cx="2221500" cy="49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1: </a:t>
            </a:r>
            <a:r>
              <a:rPr b="1" lang="en-GB" sz="1000"/>
              <a:t>Draw all the shapes from the box to the left in the box above making sure they overlap.</a:t>
            </a:r>
            <a:endParaRPr b="1" i="0" sz="1000" u="none" cap="none" strike="noStrike">
              <a:solidFill>
                <a:srgbClr val="000000"/>
              </a:solidFill>
              <a:latin typeface="Arial"/>
              <a:ea typeface="Arial"/>
              <a:cs typeface="Arial"/>
              <a:sym typeface="Arial"/>
            </a:endParaRPr>
          </a:p>
        </p:txBody>
      </p:sp>
      <p:sp>
        <p:nvSpPr>
          <p:cNvPr id="178" name="Google Shape;178;p18"/>
          <p:cNvSpPr txBox="1"/>
          <p:nvPr/>
        </p:nvSpPr>
        <p:spPr>
          <a:xfrm>
            <a:off x="4702275" y="4498125"/>
            <a:ext cx="4317900" cy="49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Exercise 2: Create your own </a:t>
            </a:r>
            <a:r>
              <a:rPr b="1" lang="en-GB" sz="1000"/>
              <a:t>Bruce Gray inspired piece of work using </a:t>
            </a:r>
            <a:r>
              <a:rPr b="1" i="0" lang="en-GB" sz="1000" u="none" cap="none" strike="noStrike">
                <a:solidFill>
                  <a:srgbClr val="000000"/>
                </a:solidFill>
                <a:latin typeface="Arial"/>
                <a:ea typeface="Arial"/>
                <a:cs typeface="Arial"/>
                <a:sym typeface="Arial"/>
              </a:rPr>
              <a:t>geometric shapes. Colour your design us</a:t>
            </a:r>
            <a:r>
              <a:rPr b="1" lang="en-GB" sz="1000"/>
              <a:t>ing a colour theory choice.</a:t>
            </a:r>
            <a:endParaRPr b="1" i="0" sz="1000" u="none" cap="none" strike="noStrike">
              <a:solidFill>
                <a:srgbClr val="000000"/>
              </a:solidFill>
              <a:latin typeface="Arial"/>
              <a:ea typeface="Arial"/>
              <a:cs typeface="Arial"/>
              <a:sym typeface="Arial"/>
            </a:endParaRPr>
          </a:p>
        </p:txBody>
      </p:sp>
      <p:sp>
        <p:nvSpPr>
          <p:cNvPr id="179" name="Google Shape;179;p18"/>
          <p:cNvSpPr txBox="1"/>
          <p:nvPr/>
        </p:nvSpPr>
        <p:spPr>
          <a:xfrm>
            <a:off x="149825" y="491325"/>
            <a:ext cx="1674300" cy="373800"/>
          </a:xfrm>
          <a:prstGeom prst="rect">
            <a:avLst/>
          </a:prstGeom>
          <a:noFill/>
          <a:ln>
            <a:noFill/>
          </a:ln>
        </p:spPr>
        <p:txBody>
          <a:bodyPr anchorCtr="0" anchor="t" bIns="91425" lIns="91425" spcFirstLastPara="1" rIns="91425" wrap="square" tIns="91425">
            <a:noAutofit/>
          </a:bodyPr>
          <a:lstStyle/>
          <a:p>
            <a:pPr indent="0" lvl="0" marL="35999" rtl="0" algn="l">
              <a:spcBef>
                <a:spcPts val="400"/>
              </a:spcBef>
              <a:spcAft>
                <a:spcPts val="0"/>
              </a:spcAft>
              <a:buNone/>
            </a:pPr>
            <a:r>
              <a:rPr lang="en-GB" sz="900">
                <a:solidFill>
                  <a:srgbClr val="1F497D"/>
                </a:solidFill>
                <a:latin typeface="Verdana"/>
                <a:ea typeface="Verdana"/>
                <a:cs typeface="Verdana"/>
                <a:sym typeface="Verdana"/>
              </a:rPr>
              <a:t>The outline of an object</a:t>
            </a:r>
            <a:endParaRPr sz="900">
              <a:latin typeface="Verdana"/>
              <a:ea typeface="Verdana"/>
              <a:cs typeface="Verdana"/>
              <a:sym typeface="Verdana"/>
            </a:endParaRPr>
          </a:p>
          <a:p>
            <a:pPr indent="0" lvl="0" marL="0" marR="0" rtl="0" algn="l">
              <a:lnSpc>
                <a:spcPct val="100000"/>
              </a:lnSpc>
              <a:spcBef>
                <a:spcPts val="800"/>
              </a:spcBef>
              <a:spcAft>
                <a:spcPts val="0"/>
              </a:spcAft>
              <a:buClr>
                <a:srgbClr val="000000"/>
              </a:buClr>
              <a:buSzPts val="900"/>
              <a:buFont typeface="Arial"/>
              <a:buNone/>
            </a:pPr>
            <a:r>
              <a:t/>
            </a:r>
            <a:endParaRPr sz="900"/>
          </a:p>
        </p:txBody>
      </p:sp>
      <p:graphicFrame>
        <p:nvGraphicFramePr>
          <p:cNvPr id="180" name="Google Shape;180;p18"/>
          <p:cNvGraphicFramePr/>
          <p:nvPr/>
        </p:nvGraphicFramePr>
        <p:xfrm>
          <a:off x="149825" y="1176350"/>
          <a:ext cx="3000000" cy="3000000"/>
        </p:xfrm>
        <a:graphic>
          <a:graphicData uri="http://schemas.openxmlformats.org/drawingml/2006/table">
            <a:tbl>
              <a:tblPr>
                <a:noFill/>
                <a:tableStyleId>{2FB0DBC0-F3DB-44D0-AC90-A004276B7CBC}</a:tableStyleId>
              </a:tblPr>
              <a:tblGrid>
                <a:gridCol w="735750"/>
                <a:gridCol w="1174350"/>
              </a:tblGrid>
              <a:tr h="610650">
                <a:tc>
                  <a:txBody>
                    <a:bodyPr/>
                    <a:lstStyle/>
                    <a:p>
                      <a:pPr indent="0" lvl="0" marL="0" marR="0" rtl="0" algn="l">
                        <a:lnSpc>
                          <a:spcPct val="100000"/>
                        </a:lnSpc>
                        <a:spcBef>
                          <a:spcPts val="0"/>
                        </a:spcBef>
                        <a:spcAft>
                          <a:spcPts val="0"/>
                        </a:spcAft>
                        <a:buClr>
                          <a:srgbClr val="000000"/>
                        </a:buClr>
                        <a:buSzPts val="800"/>
                        <a:buFont typeface="Arial"/>
                        <a:buNone/>
                      </a:pPr>
                      <a:r>
                        <a:rPr lang="en-GB" sz="800" u="none" cap="none" strike="noStrike"/>
                        <a:t>Geometric </a:t>
                      </a:r>
                      <a:endParaRPr sz="8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800"/>
                        <a:buFont typeface="Arial"/>
                        <a:buNone/>
                      </a:pPr>
                      <a:r>
                        <a:rPr lang="en-GB" sz="800" u="none" cap="none" strike="noStrike"/>
                        <a:t>Geometric shapes describe regular shapes such as squares, triangle, circles etc. </a:t>
                      </a:r>
                      <a:endParaRPr sz="800" u="none" cap="none" strike="noStrike"/>
                    </a:p>
                  </a:txBody>
                  <a:tcPr marT="91425" marB="91425" marR="91425" marL="91425"/>
                </a:tc>
              </a:tr>
              <a:tr h="610650">
                <a:tc>
                  <a:txBody>
                    <a:bodyPr/>
                    <a:lstStyle/>
                    <a:p>
                      <a:pPr indent="0" lvl="0" marL="0" marR="0" rtl="0" algn="l">
                        <a:lnSpc>
                          <a:spcPct val="100000"/>
                        </a:lnSpc>
                        <a:spcBef>
                          <a:spcPts val="0"/>
                        </a:spcBef>
                        <a:spcAft>
                          <a:spcPts val="0"/>
                        </a:spcAft>
                        <a:buClr>
                          <a:srgbClr val="000000"/>
                        </a:buClr>
                        <a:buSzPts val="800"/>
                        <a:buFont typeface="Arial"/>
                        <a:buNone/>
                      </a:pPr>
                      <a:r>
                        <a:rPr lang="en-GB" sz="800" u="none" cap="none" strike="noStrike"/>
                        <a:t>Organic </a:t>
                      </a:r>
                      <a:endParaRPr sz="8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800"/>
                        <a:buFont typeface="Arial"/>
                        <a:buNone/>
                      </a:pPr>
                      <a:r>
                        <a:rPr lang="en-GB" sz="800" u="none" cap="none" strike="noStrike"/>
                        <a:t>Organic shapes are associated with things from the natural world like plants which have flowing shapes and lines.</a:t>
                      </a:r>
                      <a:endParaRPr sz="800" u="none" cap="none" strike="noStrike"/>
                    </a:p>
                  </a:txBody>
                  <a:tcPr marT="91425" marB="91425" marR="91425" marL="91425"/>
                </a:tc>
              </a:tr>
            </a:tbl>
          </a:graphicData>
        </a:graphic>
      </p:graphicFrame>
      <p:sp>
        <p:nvSpPr>
          <p:cNvPr id="181" name="Google Shape;181;p18"/>
          <p:cNvSpPr/>
          <p:nvPr/>
        </p:nvSpPr>
        <p:spPr>
          <a:xfrm>
            <a:off x="310725" y="3271075"/>
            <a:ext cx="474900" cy="421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8"/>
          <p:cNvSpPr/>
          <p:nvPr/>
        </p:nvSpPr>
        <p:spPr>
          <a:xfrm>
            <a:off x="310575" y="3271075"/>
            <a:ext cx="474900" cy="421800"/>
          </a:xfrm>
          <a:prstGeom prst="pentagon">
            <a:avLst>
              <a:gd fmla="val 105146" name="hf"/>
              <a:gd fmla="val 110557" name="vf"/>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 name="Google Shape;183;p18"/>
          <p:cNvPicPr preferRelativeResize="0"/>
          <p:nvPr/>
        </p:nvPicPr>
        <p:blipFill>
          <a:blip r:embed="rId4">
            <a:alphaModFix/>
          </a:blip>
          <a:stretch>
            <a:fillRect/>
          </a:stretch>
        </p:blipFill>
        <p:spPr>
          <a:xfrm>
            <a:off x="2212325" y="148400"/>
            <a:ext cx="2290450" cy="1709028"/>
          </a:xfrm>
          <a:prstGeom prst="rect">
            <a:avLst/>
          </a:prstGeom>
          <a:noFill/>
          <a:ln>
            <a:noFill/>
          </a:ln>
        </p:spPr>
      </p:pic>
      <p:sp>
        <p:nvSpPr>
          <p:cNvPr id="184" name="Google Shape;184;p18"/>
          <p:cNvSpPr txBox="1"/>
          <p:nvPr/>
        </p:nvSpPr>
        <p:spPr>
          <a:xfrm>
            <a:off x="2246800" y="1857425"/>
            <a:ext cx="22215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t>Bruce Gray is an artist who makes his work using shapes. </a:t>
            </a:r>
            <a:endParaRPr sz="1200"/>
          </a:p>
        </p:txBody>
      </p:sp>
      <p:sp>
        <p:nvSpPr>
          <p:cNvPr id="185" name="Google Shape;185;p18"/>
          <p:cNvSpPr/>
          <p:nvPr/>
        </p:nvSpPr>
        <p:spPr>
          <a:xfrm>
            <a:off x="2284950" y="2473025"/>
            <a:ext cx="2183400" cy="208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19"/>
          <p:cNvSpPr txBox="1"/>
          <p:nvPr>
            <p:ph type="title"/>
          </p:nvPr>
        </p:nvSpPr>
        <p:spPr>
          <a:xfrm>
            <a:off x="92095" y="30750"/>
            <a:ext cx="4799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Pattern </a:t>
            </a:r>
            <a:endParaRPr/>
          </a:p>
        </p:txBody>
      </p:sp>
      <p:sp>
        <p:nvSpPr>
          <p:cNvPr id="191" name="Google Shape;191;p19"/>
          <p:cNvSpPr txBox="1"/>
          <p:nvPr/>
        </p:nvSpPr>
        <p:spPr>
          <a:xfrm>
            <a:off x="1525975" y="141050"/>
            <a:ext cx="3078900" cy="385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800"/>
              </a:spcAft>
              <a:buNone/>
            </a:pPr>
            <a:r>
              <a:rPr lang="en-GB" sz="1200">
                <a:solidFill>
                  <a:srgbClr val="1F497D"/>
                </a:solidFill>
              </a:rPr>
              <a:t>A repeated motif</a:t>
            </a:r>
            <a:endParaRPr i="0" sz="1200" u="none" cap="none" strike="noStrike">
              <a:solidFill>
                <a:srgbClr val="000000"/>
              </a:solidFill>
            </a:endParaRPr>
          </a:p>
        </p:txBody>
      </p:sp>
      <p:sp>
        <p:nvSpPr>
          <p:cNvPr id="192" name="Google Shape;192;p19"/>
          <p:cNvSpPr txBox="1"/>
          <p:nvPr/>
        </p:nvSpPr>
        <p:spPr>
          <a:xfrm>
            <a:off x="5305375" y="1516700"/>
            <a:ext cx="3764100" cy="3518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9"/>
          <p:cNvSpPr txBox="1"/>
          <p:nvPr/>
        </p:nvSpPr>
        <p:spPr>
          <a:xfrm>
            <a:off x="0" y="4816675"/>
            <a:ext cx="5365800" cy="34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Task 1:</a:t>
            </a:r>
            <a:r>
              <a:rPr b="1" lang="en-GB" sz="1000"/>
              <a:t> Draw an example of each of the types of repeat pattern in the boxes below</a:t>
            </a:r>
            <a:r>
              <a:rPr b="1" i="0" lang="en-GB" sz="1000" u="none" cap="none" strike="noStrike">
                <a:solidFill>
                  <a:srgbClr val="000000"/>
                </a:solidFill>
                <a:latin typeface="Arial"/>
                <a:ea typeface="Arial"/>
                <a:cs typeface="Arial"/>
                <a:sym typeface="Arial"/>
              </a:rPr>
              <a:t>. </a:t>
            </a:r>
            <a:endParaRPr b="1" i="0" sz="1000" u="none" cap="none" strike="noStrike">
              <a:solidFill>
                <a:srgbClr val="000000"/>
              </a:solidFill>
              <a:latin typeface="Arial"/>
              <a:ea typeface="Arial"/>
              <a:cs typeface="Arial"/>
              <a:sym typeface="Arial"/>
            </a:endParaRPr>
          </a:p>
        </p:txBody>
      </p:sp>
      <p:pic>
        <p:nvPicPr>
          <p:cNvPr id="194" name="Google Shape;194;p19"/>
          <p:cNvPicPr preferRelativeResize="0"/>
          <p:nvPr/>
        </p:nvPicPr>
        <p:blipFill rotWithShape="1">
          <a:blip r:embed="rId3">
            <a:alphaModFix/>
          </a:blip>
          <a:srcRect b="54948" l="5938" r="78854" t="26171"/>
          <a:stretch/>
        </p:blipFill>
        <p:spPr>
          <a:xfrm>
            <a:off x="252528" y="2074372"/>
            <a:ext cx="1533900" cy="1523400"/>
          </a:xfrm>
          <a:prstGeom prst="rect">
            <a:avLst/>
          </a:prstGeom>
          <a:noFill/>
          <a:ln>
            <a:noFill/>
          </a:ln>
        </p:spPr>
      </p:pic>
      <p:pic>
        <p:nvPicPr>
          <p:cNvPr id="195" name="Google Shape;195;p19"/>
          <p:cNvPicPr preferRelativeResize="0"/>
          <p:nvPr/>
        </p:nvPicPr>
        <p:blipFill rotWithShape="1">
          <a:blip r:embed="rId3">
            <a:alphaModFix/>
          </a:blip>
          <a:srcRect b="55337" l="22604" r="63541" t="26172"/>
          <a:stretch/>
        </p:blipFill>
        <p:spPr>
          <a:xfrm>
            <a:off x="3526475" y="2074376"/>
            <a:ext cx="1426800" cy="1523400"/>
          </a:xfrm>
          <a:prstGeom prst="rect">
            <a:avLst/>
          </a:prstGeom>
          <a:noFill/>
          <a:ln>
            <a:noFill/>
          </a:ln>
        </p:spPr>
      </p:pic>
      <p:pic>
        <p:nvPicPr>
          <p:cNvPr id="196" name="Google Shape;196;p19"/>
          <p:cNvPicPr preferRelativeResize="0"/>
          <p:nvPr/>
        </p:nvPicPr>
        <p:blipFill rotWithShape="1">
          <a:blip r:embed="rId3">
            <a:alphaModFix/>
          </a:blip>
          <a:srcRect b="37240" l="5729" r="80937" t="44660"/>
          <a:stretch/>
        </p:blipFill>
        <p:spPr>
          <a:xfrm>
            <a:off x="1878163" y="2101076"/>
            <a:ext cx="1353600" cy="1470000"/>
          </a:xfrm>
          <a:prstGeom prst="rect">
            <a:avLst/>
          </a:prstGeom>
          <a:noFill/>
          <a:ln>
            <a:noFill/>
          </a:ln>
        </p:spPr>
      </p:pic>
      <p:sp>
        <p:nvSpPr>
          <p:cNvPr id="197" name="Google Shape;197;p19"/>
          <p:cNvSpPr/>
          <p:nvPr/>
        </p:nvSpPr>
        <p:spPr>
          <a:xfrm>
            <a:off x="306075" y="3494875"/>
            <a:ext cx="1426800" cy="132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9"/>
          <p:cNvSpPr txBox="1"/>
          <p:nvPr/>
        </p:nvSpPr>
        <p:spPr>
          <a:xfrm>
            <a:off x="155425" y="526850"/>
            <a:ext cx="4799100" cy="1611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GB" sz="1200">
                <a:solidFill>
                  <a:schemeClr val="dk1"/>
                </a:solidFill>
              </a:rPr>
              <a:t>A </a:t>
            </a:r>
            <a:r>
              <a:rPr b="1" lang="en-GB" sz="1200">
                <a:solidFill>
                  <a:schemeClr val="dk1"/>
                </a:solidFill>
              </a:rPr>
              <a:t>pattern</a:t>
            </a:r>
            <a:r>
              <a:rPr lang="en-GB" sz="1200">
                <a:solidFill>
                  <a:schemeClr val="dk1"/>
                </a:solidFill>
              </a:rPr>
              <a:t> is created by </a:t>
            </a:r>
            <a:r>
              <a:rPr b="1" lang="en-GB" sz="1200">
                <a:solidFill>
                  <a:schemeClr val="dk1"/>
                </a:solidFill>
              </a:rPr>
              <a:t>repeating </a:t>
            </a:r>
            <a:r>
              <a:rPr lang="en-GB" sz="1200">
                <a:solidFill>
                  <a:schemeClr val="dk1"/>
                </a:solidFill>
              </a:rPr>
              <a:t>one design element. This can be a mark, line, shape or a colour. This is called a </a:t>
            </a:r>
            <a:r>
              <a:rPr b="1" lang="en-GB" sz="1200">
                <a:solidFill>
                  <a:schemeClr val="dk1"/>
                </a:solidFill>
              </a:rPr>
              <a:t>motif.</a:t>
            </a:r>
            <a:r>
              <a:rPr lang="en-GB" sz="1200">
                <a:solidFill>
                  <a:schemeClr val="dk1"/>
                </a:solidFill>
              </a:rPr>
              <a:t> </a:t>
            </a:r>
            <a:r>
              <a:rPr lang="en-GB" sz="1200">
                <a:solidFill>
                  <a:srgbClr val="333333"/>
                </a:solidFill>
              </a:rPr>
              <a:t>Motifs can be simple shapes or complex arrangements. </a:t>
            </a:r>
            <a:r>
              <a:rPr lang="en-GB" sz="1200">
                <a:solidFill>
                  <a:schemeClr val="dk1"/>
                </a:solidFill>
              </a:rPr>
              <a:t>Even the simplest motif can create </a:t>
            </a:r>
            <a:r>
              <a:rPr b="1" lang="en-GB" sz="1200">
                <a:solidFill>
                  <a:schemeClr val="dk1"/>
                </a:solidFill>
              </a:rPr>
              <a:t>infinite </a:t>
            </a:r>
            <a:r>
              <a:rPr lang="en-GB" sz="1200">
                <a:solidFill>
                  <a:schemeClr val="dk1"/>
                </a:solidFill>
              </a:rPr>
              <a:t>variations of patterns through </a:t>
            </a:r>
            <a:r>
              <a:rPr b="1" lang="en-GB" sz="1200">
                <a:solidFill>
                  <a:schemeClr val="dk1"/>
                </a:solidFill>
              </a:rPr>
              <a:t>tessellation</a:t>
            </a:r>
            <a:r>
              <a:rPr lang="en-GB" sz="1200">
                <a:solidFill>
                  <a:schemeClr val="dk1"/>
                </a:solidFill>
              </a:rPr>
              <a:t>. </a:t>
            </a:r>
            <a:r>
              <a:rPr lang="en-GB" sz="1200">
                <a:solidFill>
                  <a:srgbClr val="222222"/>
                </a:solidFill>
                <a:highlight>
                  <a:schemeClr val="lt1"/>
                </a:highlight>
              </a:rPr>
              <a:t>Tessellation is </a:t>
            </a:r>
            <a:r>
              <a:rPr lang="en-GB" sz="1200">
                <a:solidFill>
                  <a:srgbClr val="222222"/>
                </a:solidFill>
                <a:highlight>
                  <a:srgbClr val="FFFFFF"/>
                </a:highlight>
              </a:rPr>
              <a:t>an arrangement of shapes closely fitted together, in a repeated pattern without gaps or overlapping. </a:t>
            </a:r>
            <a:r>
              <a:rPr i="0" lang="en-GB" sz="1200" u="none" cap="none" strike="noStrike">
                <a:solidFill>
                  <a:srgbClr val="333333"/>
                </a:solidFill>
              </a:rPr>
              <a:t>Patterns can be man-made, like a design on fabric, or natural, such as the markings on animal fur.</a:t>
            </a:r>
            <a:endParaRPr i="0" sz="1200" u="none" cap="none" strike="noStrike">
              <a:solidFill>
                <a:srgbClr val="333333"/>
              </a:solidFill>
            </a:endParaRPr>
          </a:p>
          <a:p>
            <a:pPr indent="0" lvl="0" marL="0" marR="0" rtl="0" algn="l">
              <a:lnSpc>
                <a:spcPct val="100000"/>
              </a:lnSpc>
              <a:spcBef>
                <a:spcPts val="600"/>
              </a:spcBef>
              <a:spcAft>
                <a:spcPts val="0"/>
              </a:spcAft>
              <a:buClr>
                <a:srgbClr val="000000"/>
              </a:buClr>
              <a:buSzPts val="1400"/>
              <a:buFont typeface="Arial"/>
              <a:buNone/>
            </a:pPr>
            <a:r>
              <a:t/>
            </a:r>
            <a:endParaRPr i="0" sz="1000" u="none" cap="none" strike="noStrike">
              <a:solidFill>
                <a:srgbClr val="000000"/>
              </a:solidFill>
            </a:endParaRPr>
          </a:p>
        </p:txBody>
      </p:sp>
      <p:sp>
        <p:nvSpPr>
          <p:cNvPr id="199" name="Google Shape;199;p19"/>
          <p:cNvSpPr/>
          <p:nvPr/>
        </p:nvSpPr>
        <p:spPr>
          <a:xfrm>
            <a:off x="1931250" y="3494875"/>
            <a:ext cx="1426800" cy="132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3502875" y="3494875"/>
            <a:ext cx="1426800" cy="132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 name="Google Shape;201;p19"/>
          <p:cNvPicPr preferRelativeResize="0"/>
          <p:nvPr/>
        </p:nvPicPr>
        <p:blipFill>
          <a:blip r:embed="rId4">
            <a:alphaModFix/>
          </a:blip>
          <a:stretch>
            <a:fillRect/>
          </a:stretch>
        </p:blipFill>
        <p:spPr>
          <a:xfrm>
            <a:off x="5305375" y="30750"/>
            <a:ext cx="1426800" cy="1426800"/>
          </a:xfrm>
          <a:prstGeom prst="rect">
            <a:avLst/>
          </a:prstGeom>
          <a:noFill/>
          <a:ln>
            <a:noFill/>
          </a:ln>
        </p:spPr>
      </p:pic>
      <p:sp>
        <p:nvSpPr>
          <p:cNvPr id="202" name="Google Shape;202;p19"/>
          <p:cNvSpPr txBox="1"/>
          <p:nvPr/>
        </p:nvSpPr>
        <p:spPr>
          <a:xfrm>
            <a:off x="6800600" y="28700"/>
            <a:ext cx="2123400" cy="832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200"/>
              <a:t>William Morris is a famous British textile </a:t>
            </a:r>
            <a:r>
              <a:rPr lang="en-GB" sz="1200"/>
              <a:t>designer</a:t>
            </a:r>
            <a:r>
              <a:rPr lang="en-GB" sz="1200"/>
              <a:t> known for his nature inspired wall papers.</a:t>
            </a:r>
            <a:endParaRPr sz="1200"/>
          </a:p>
        </p:txBody>
      </p:sp>
      <p:sp>
        <p:nvSpPr>
          <p:cNvPr id="203" name="Google Shape;203;p19"/>
          <p:cNvSpPr txBox="1"/>
          <p:nvPr/>
        </p:nvSpPr>
        <p:spPr>
          <a:xfrm>
            <a:off x="6829300" y="918225"/>
            <a:ext cx="2104200" cy="497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t>Task 2: Draw below your own repeating wallpaper.</a:t>
            </a:r>
            <a:endParaRPr b="1" sz="1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