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7" r:id="rId7"/>
    <p:sldId id="268" r:id="rId8"/>
    <p:sldId id="269" r:id="rId9"/>
  </p:sldIdLst>
  <p:sldSz cx="6858000" cy="9144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2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5B59-1F6F-4429-BF5D-C2A7C55CF746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12CB3-38B1-49FE-95E4-EC5A64B01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review.co.uk/images/uploads/2007/04/13009-rgbbg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terous.com/getfile/files.posterous.com/jago/Krcf2A6sEMERXDl7IcCZMNHmQaaonq8YjxoL717rtcMKEC0jcIsuKrqa8bHZ/Digital_Mark_Making_2.jpg.scaled.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02" y="1143000"/>
            <a:ext cx="9144002" cy="685800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052736" y="1547664"/>
            <a:ext cx="5040560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68760" y="1691680"/>
            <a:ext cx="46085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latin typeface="Courier" pitchFamily="49" charset="0"/>
              </a:rPr>
              <a:t>Clydeview</a:t>
            </a:r>
            <a:r>
              <a:rPr lang="en-GB" sz="2000" b="1" dirty="0" smtClean="0">
                <a:latin typeface="Courier" pitchFamily="49" charset="0"/>
              </a:rPr>
              <a:t> Academy</a:t>
            </a:r>
            <a:endParaRPr lang="en-GB" sz="2000" b="1" dirty="0" smtClean="0">
              <a:latin typeface="Courier" pitchFamily="49" charset="0"/>
            </a:endParaRPr>
          </a:p>
          <a:p>
            <a:pPr algn="ctr"/>
            <a:r>
              <a:rPr lang="en-GB" b="1" dirty="0" smtClean="0">
                <a:latin typeface="Courier" pitchFamily="49" charset="0"/>
              </a:rPr>
              <a:t>I</a:t>
            </a:r>
            <a:r>
              <a:rPr lang="en-GB" dirty="0" smtClean="0">
                <a:latin typeface="Courier" pitchFamily="49" charset="0"/>
              </a:rPr>
              <a:t>ndependent </a:t>
            </a:r>
            <a:r>
              <a:rPr lang="en-GB" b="1" dirty="0" smtClean="0">
                <a:latin typeface="Courier" pitchFamily="49" charset="0"/>
              </a:rPr>
              <a:t>L</a:t>
            </a:r>
            <a:r>
              <a:rPr lang="en-GB" dirty="0" smtClean="0">
                <a:latin typeface="Courier" pitchFamily="49" charset="0"/>
              </a:rPr>
              <a:t>earning </a:t>
            </a:r>
            <a:r>
              <a:rPr lang="en-GB" b="1" dirty="0" smtClean="0">
                <a:latin typeface="Courier" pitchFamily="49" charset="0"/>
              </a:rPr>
              <a:t>P</a:t>
            </a:r>
            <a:r>
              <a:rPr lang="en-GB" dirty="0" smtClean="0">
                <a:latin typeface="Courier" pitchFamily="49" charset="0"/>
              </a:rPr>
              <a:t>roject</a:t>
            </a:r>
          </a:p>
          <a:p>
            <a:pPr algn="ctr"/>
            <a:endParaRPr lang="en-GB" dirty="0" smtClean="0">
              <a:latin typeface="Courier" pitchFamily="49" charset="0"/>
            </a:endParaRPr>
          </a:p>
          <a:p>
            <a:pPr algn="ctr"/>
            <a:r>
              <a:rPr lang="en-GB" i="1" dirty="0" smtClean="0">
                <a:latin typeface="Courier" pitchFamily="49" charset="0"/>
              </a:rPr>
              <a:t>‘Thinking outside of the box and creative risks’</a:t>
            </a:r>
            <a:endParaRPr lang="en-GB" i="1" dirty="0"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farm4.static.flickr.com/3565/3388061645_c3e5e8b4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5400000">
            <a:off x="800708" y="1655676"/>
            <a:ext cx="5256584" cy="6336704"/>
          </a:xfrm>
          <a:prstGeom prst="round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908720" y="251520"/>
            <a:ext cx="5040560" cy="17281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64704" y="451282"/>
            <a:ext cx="540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Task 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1:  </a:t>
            </a:r>
            <a:r>
              <a:rPr lang="en-GB" sz="1600" dirty="0" smtClean="0">
                <a:latin typeface="Courier" pitchFamily="49" charset="0"/>
              </a:rPr>
              <a:t>Using liquids available to </a:t>
            </a:r>
            <a:r>
              <a:rPr lang="en-GB" sz="1600" dirty="0" smtClean="0">
                <a:latin typeface="Courier" pitchFamily="49" charset="0"/>
              </a:rPr>
              <a:t>you (coffee, tea, paint), </a:t>
            </a:r>
            <a:r>
              <a:rPr lang="en-GB" sz="1600" dirty="0" smtClean="0">
                <a:latin typeface="Courier" pitchFamily="49" charset="0"/>
              </a:rPr>
              <a:t>drip splash, splatter, fling and dribble them in this box.  </a:t>
            </a:r>
          </a:p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HINT:</a:t>
            </a:r>
            <a:r>
              <a:rPr lang="en-GB" sz="1600" dirty="0" smtClean="0">
                <a:latin typeface="Courier" pitchFamily="49" charset="0"/>
              </a:rPr>
              <a:t> See what patterns you can create intentionally and unintentionally.</a:t>
            </a:r>
          </a:p>
          <a:p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548680" y="7380312"/>
            <a:ext cx="5616624" cy="15121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20688" y="7452320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Extension Challenge: </a:t>
            </a:r>
            <a:r>
              <a:rPr lang="en-GB" sz="1400" dirty="0" smtClean="0">
                <a:latin typeface="Courier" pitchFamily="49" charset="0"/>
              </a:rPr>
              <a:t>Look at the work of Abstract Expressionist Artist </a:t>
            </a:r>
            <a:r>
              <a:rPr lang="en-GB" sz="1600" b="1" i="1" dirty="0" smtClean="0">
                <a:latin typeface="Courier" pitchFamily="49" charset="0"/>
              </a:rPr>
              <a:t>Jackson Pollock</a:t>
            </a:r>
            <a:r>
              <a:rPr lang="en-GB" sz="1400" dirty="0" smtClean="0">
                <a:latin typeface="Courier" pitchFamily="49" charset="0"/>
              </a:rPr>
              <a:t>.  On </a:t>
            </a:r>
            <a:r>
              <a:rPr lang="en-GB" sz="1400" dirty="0" smtClean="0">
                <a:latin typeface="Courier" pitchFamily="49" charset="0"/>
              </a:rPr>
              <a:t>a piece of paper/sketchbook page </a:t>
            </a:r>
            <a:r>
              <a:rPr lang="en-GB" sz="1400" dirty="0" smtClean="0">
                <a:latin typeface="Courier" pitchFamily="49" charset="0"/>
              </a:rPr>
              <a:t>stick one of his pictures, and try to recreate it  with your own splatter patterns. Annotate your work and his, outlining key themes and your opinions.   </a:t>
            </a:r>
            <a:endParaRPr lang="en-GB" sz="1400" dirty="0"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http://growabrain.typepad.com/photos/uncategorized/old_clocks_3.jpg"/>
          <p:cNvSpPr>
            <a:spLocks noChangeAspect="1" noChangeArrowheads="1"/>
          </p:cNvSpPr>
          <p:nvPr/>
        </p:nvSpPr>
        <p:spPr bwMode="auto">
          <a:xfrm>
            <a:off x="155575" y="-2332038"/>
            <a:ext cx="3887788" cy="48625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2" name="Picture 6" descr="http://growabrain.typepad.com/photos/uncategorized/old_clocks_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7000" contrast="52000"/>
          </a:blip>
          <a:srcRect/>
          <a:stretch>
            <a:fillRect/>
          </a:stretch>
        </p:blipFill>
        <p:spPr bwMode="auto">
          <a:xfrm>
            <a:off x="0" y="0"/>
            <a:ext cx="6879626" cy="9144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48680" y="107504"/>
            <a:ext cx="5760640" cy="17281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0688" y="251520"/>
            <a:ext cx="56166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Task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</a:t>
            </a:r>
            <a:r>
              <a:rPr lang="en-GB" sz="1400" dirty="0" smtClean="0">
                <a:latin typeface="Courier" pitchFamily="49" charset="0"/>
              </a:rPr>
              <a:t>The 10 second challenge.  Chose 8 small objects.  Time yourself. In 10 seconds draw the complete item.   This quick recording tasks speeds up the connection between eyes and hands.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HINT: </a:t>
            </a:r>
            <a:r>
              <a:rPr lang="en-GB" sz="1400" dirty="0" smtClean="0">
                <a:latin typeface="Courier" pitchFamily="49" charset="0"/>
              </a:rPr>
              <a:t>Small objects such as drawing pins, paper clips and pencil sharpeners work well.   </a:t>
            </a:r>
            <a:endParaRPr lang="en-GB" sz="1400" dirty="0">
              <a:latin typeface="Courier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696" y="1979712"/>
            <a:ext cx="165618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92696" y="3779912"/>
            <a:ext cx="165618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92896" y="1979712"/>
            <a:ext cx="165618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92896" y="3779912"/>
            <a:ext cx="165618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293096" y="1979712"/>
            <a:ext cx="165618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293096" y="3779912"/>
            <a:ext cx="165618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492896" y="5580112"/>
            <a:ext cx="165618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92696" y="5580112"/>
            <a:ext cx="165618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293096" y="5580112"/>
            <a:ext cx="165618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92696" y="7380312"/>
            <a:ext cx="165618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2492896" y="7452320"/>
            <a:ext cx="4104456" cy="1440160"/>
          </a:xfrm>
          <a:prstGeom prst="roundRect">
            <a:avLst/>
          </a:prstGeom>
          <a:solidFill>
            <a:schemeClr val="bg1">
              <a:lumMod val="50000"/>
              <a:alpha val="8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64904" y="759633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Label each picture (just in case we can’t tell what it is).</a:t>
            </a:r>
          </a:p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Go to Task 3b.........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rm3.static.flickr.com/2768/4237710623_751db08ce5_b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41000" contrast="74000"/>
          </a:blip>
          <a:srcRect/>
          <a:stretch>
            <a:fillRect/>
          </a:stretch>
        </p:blipFill>
        <p:spPr bwMode="auto">
          <a:xfrm rot="16200000">
            <a:off x="-1142999" y="1142999"/>
            <a:ext cx="9144002" cy="68580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548680" y="107504"/>
            <a:ext cx="5760640" cy="17281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20688" y="25152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Task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3: </a:t>
            </a:r>
            <a:r>
              <a:rPr lang="en-GB" sz="1400" dirty="0" smtClean="0">
                <a:latin typeface="Courier" pitchFamily="49" charset="0"/>
              </a:rPr>
              <a:t>Select the most successful object out of the 10 (from task </a:t>
            </a:r>
            <a:r>
              <a:rPr lang="en-GB" sz="1400" dirty="0">
                <a:latin typeface="Courier" pitchFamily="49" charset="0"/>
              </a:rPr>
              <a:t>2</a:t>
            </a:r>
            <a:r>
              <a:rPr lang="en-GB" sz="1400" dirty="0" smtClean="0">
                <a:latin typeface="Courier" pitchFamily="49" charset="0"/>
              </a:rPr>
              <a:t>).  </a:t>
            </a:r>
            <a:r>
              <a:rPr lang="en-GB" sz="1400" dirty="0" smtClean="0">
                <a:latin typeface="Courier" pitchFamily="49" charset="0"/>
              </a:rPr>
              <a:t>Using your left and right hand create 2 tonal studies of this object.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HINT: </a:t>
            </a:r>
            <a:r>
              <a:rPr lang="en-GB" sz="1400" dirty="0" smtClean="0">
                <a:latin typeface="Courier" pitchFamily="49" charset="0"/>
              </a:rPr>
              <a:t>Remember the different methods of shading; block, linear, cross hatching, pointillist.     </a:t>
            </a:r>
            <a:endParaRPr lang="en-GB" sz="1400" dirty="0">
              <a:latin typeface="Courier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6672" y="1979712"/>
            <a:ext cx="5976664" cy="31683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76672" y="5292080"/>
            <a:ext cx="5976664" cy="31683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64704" y="21957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urier" pitchFamily="49" charset="0"/>
              </a:rPr>
              <a:t>Right Hand</a:t>
            </a:r>
            <a:endParaRPr lang="en-GB" dirty="0">
              <a:latin typeface="Courier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720" y="5508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urier" pitchFamily="49" charset="0"/>
              </a:rPr>
              <a:t>Left Hand</a:t>
            </a:r>
            <a:endParaRPr lang="en-GB" dirty="0"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_xP48rG8LHx0/TUU-0NuqfFI/AAAAAAAAD1w/JJdY9rAZD44/s1600/bark+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6094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48680" y="107504"/>
            <a:ext cx="5760640" cy="17281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0688" y="251520"/>
            <a:ext cx="56166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Task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4: </a:t>
            </a:r>
            <a:r>
              <a:rPr lang="en-GB" sz="1400" dirty="0" smtClean="0">
                <a:latin typeface="Courier" pitchFamily="49" charset="0"/>
              </a:rPr>
              <a:t>Using pencil, crayon, chalk or charcoal, collect at least 5 texture rubbings. Vary the colour or keep it black and white.  Try alternative papers to make it more interesting.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HINT: </a:t>
            </a:r>
            <a:r>
              <a:rPr lang="en-GB" sz="1400" dirty="0" smtClean="0">
                <a:latin typeface="Courier" pitchFamily="49" charset="0"/>
              </a:rPr>
              <a:t>try different surfaces from bark to </a:t>
            </a:r>
            <a:r>
              <a:rPr lang="en-GB" sz="1400" dirty="0" smtClean="0">
                <a:latin typeface="Courier" pitchFamily="49" charset="0"/>
              </a:rPr>
              <a:t>pavement slabs and brick.</a:t>
            </a:r>
            <a:endParaRPr lang="en-GB" sz="1400" dirty="0">
              <a:latin typeface="Courier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3056" y="2123728"/>
            <a:ext cx="2664296" cy="648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2656" y="2195736"/>
            <a:ext cx="3456384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0648" y="4355976"/>
            <a:ext cx="352839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16832" y="5076056"/>
            <a:ext cx="1872208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2656" y="5148064"/>
            <a:ext cx="1440160" cy="3384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16832" y="7164288"/>
            <a:ext cx="1872208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.123rf.com/400wm/400/400/claudiodivizia/claudiodivizia1003/claudiodivizia100300408/6677132-paper-documents-cut-into-strips-with-a-paper-shre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42669" y="1142668"/>
            <a:ext cx="9144000" cy="68586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Task 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5: </a:t>
            </a:r>
            <a:r>
              <a:rPr lang="en-GB" sz="1400" dirty="0" smtClean="0">
                <a:latin typeface="Courier" pitchFamily="49" charset="0"/>
              </a:rPr>
              <a:t>Cut small thin strips of text (</a:t>
            </a:r>
            <a:r>
              <a:rPr lang="en-GB" sz="1400" dirty="0" smtClean="0">
                <a:latin typeface="Courier" pitchFamily="49" charset="0"/>
              </a:rPr>
              <a:t>newspapers, magazines, letters).  </a:t>
            </a:r>
            <a:r>
              <a:rPr lang="en-GB" sz="1400" dirty="0" smtClean="0">
                <a:latin typeface="Courier" pitchFamily="49" charset="0"/>
              </a:rPr>
              <a:t>Spread the box with glue and sprinkle the strips like confetti.  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HINT:  </a:t>
            </a:r>
            <a:r>
              <a:rPr lang="en-GB" sz="1400" dirty="0" smtClean="0">
                <a:latin typeface="Courier" pitchFamily="49" charset="0"/>
              </a:rPr>
              <a:t>Avoiding pictures makes the arrangement more confusing to the eye. The smaller the strips the more effective the randomness.</a:t>
            </a:r>
            <a:endParaRPr lang="en-GB" sz="1400" dirty="0">
              <a:latin typeface="Courier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688" y="1619672"/>
            <a:ext cx="5544616" cy="53285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8640" y="7092280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Extention</a:t>
            </a:r>
            <a:r>
              <a:rPr lang="en-GB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task: </a:t>
            </a:r>
            <a:r>
              <a:rPr lang="en-GB" sz="1400" dirty="0" smtClean="0">
                <a:latin typeface="Courier" pitchFamily="49" charset="0"/>
              </a:rPr>
              <a:t>Do a detailed drawing from a small section of your random arrangement. Include a full tonal range.</a:t>
            </a:r>
            <a:endParaRPr lang="en-GB" sz="1400" dirty="0">
              <a:latin typeface="Courier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3056" y="6516216"/>
            <a:ext cx="2583904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580" name="Picture 4" descr="http://www.stevelarkins.freeuk.com/images/grey_scale.gif"/>
          <p:cNvPicPr>
            <a:picLocks noChangeAspect="1" noChangeArrowheads="1"/>
          </p:cNvPicPr>
          <p:nvPr/>
        </p:nvPicPr>
        <p:blipFill>
          <a:blip r:embed="rId3" cstate="print"/>
          <a:srcRect t="84259"/>
          <a:stretch>
            <a:fillRect/>
          </a:stretch>
        </p:blipFill>
        <p:spPr bwMode="auto">
          <a:xfrm>
            <a:off x="188640" y="8460432"/>
            <a:ext cx="3744416" cy="442102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260648" y="8100392"/>
            <a:ext cx="3672408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csc.edu/library/ILI/Classes/j0309617.jpg"/>
          <p:cNvPicPr>
            <a:picLocks noChangeAspect="1" noChangeArrowheads="1"/>
          </p:cNvPicPr>
          <p:nvPr/>
        </p:nvPicPr>
        <p:blipFill>
          <a:blip r:embed="rId2" cstate="print"/>
          <a:srcRect r="1134" b="14761"/>
          <a:stretch>
            <a:fillRect/>
          </a:stretch>
        </p:blipFill>
        <p:spPr bwMode="auto">
          <a:xfrm rot="16200000">
            <a:off x="-1143001" y="1143003"/>
            <a:ext cx="9144002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2696" y="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GLOSSARY</a:t>
            </a:r>
          </a:p>
          <a:p>
            <a:r>
              <a:rPr lang="en-GB" sz="1400" dirty="0" smtClean="0">
                <a:latin typeface="Courier" pitchFamily="49" charset="0"/>
              </a:rPr>
              <a:t>Task 6a: Complete the definitions of the </a:t>
            </a:r>
            <a:r>
              <a:rPr lang="en-GB" sz="1400" b="1" dirty="0" smtClean="0">
                <a:latin typeface="Courier" pitchFamily="49" charset="0"/>
              </a:rPr>
              <a:t>following words.</a:t>
            </a:r>
          </a:p>
          <a:p>
            <a:r>
              <a:rPr lang="en-GB" sz="1400" b="1" dirty="0" smtClean="0">
                <a:latin typeface="Courier" pitchFamily="49" charset="0"/>
              </a:rPr>
              <a:t>Extension Challenge: There are 5 spaces for you to add in some of your own key words .</a:t>
            </a:r>
            <a:endParaRPr lang="en-GB" sz="1400" b="1" dirty="0">
              <a:latin typeface="Courier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0688" y="1259632"/>
          <a:ext cx="5472609" cy="767563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82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6519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Risk</a:t>
                      </a: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Intentional</a:t>
                      </a:r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Unintentional</a:t>
                      </a:r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519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Motion</a:t>
                      </a: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Frantic</a:t>
                      </a:r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Smooth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519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Rough</a:t>
                      </a: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Sporadic</a:t>
                      </a:r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Expressive</a:t>
                      </a:r>
                    </a:p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519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Abstract</a:t>
                      </a: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Gestural</a:t>
                      </a:r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6519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Texture</a:t>
                      </a: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Collage</a:t>
                      </a:r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Layers</a:t>
                      </a:r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6519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dirty="0" smtClean="0">
                          <a:solidFill>
                            <a:schemeClr val="tx1"/>
                          </a:solidFill>
                        </a:rPr>
                        <a:t>Repeat Pattern</a:t>
                      </a: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u="none" smtClean="0">
                          <a:solidFill>
                            <a:schemeClr val="tx1"/>
                          </a:solidFill>
                        </a:rPr>
                        <a:t>Typography</a:t>
                      </a:r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519">
                <a:tc>
                  <a:txBody>
                    <a:bodyPr/>
                    <a:lstStyle/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mgspark.com/icache/0094/6db9aa04c47c5b4be3ac69c6d9257b3f_l.jpg"/>
          <p:cNvPicPr>
            <a:picLocks noChangeAspect="1" noChangeArrowheads="1"/>
          </p:cNvPicPr>
          <p:nvPr/>
        </p:nvPicPr>
        <p:blipFill>
          <a:blip r:embed="rId2" cstate="print">
            <a:lum bright="54000" contrast="29000"/>
          </a:blip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04664" y="2555776"/>
            <a:ext cx="6048672" cy="6336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8072" y="106012"/>
            <a:ext cx="4032448" cy="2128484"/>
          </a:xfrm>
          <a:prstGeom prst="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7260" y="142832"/>
            <a:ext cx="39964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Task 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6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Look at the typography work of Alan Fletcher.  Using the key words from the Glossary (Task 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6), 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create your own unique piece of word art.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HINT: 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Think about different shape letters, maybe look at fonts on the 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computer/phone/books 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to inspire you.</a:t>
            </a:r>
            <a:endParaRPr lang="en-GB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8" name="Picture 4" descr="wallpaper">
            <a:hlinkClick r:id="rId3" tooltip="wallpape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2727325"/>
            <a:ext cx="4286250" cy="5686425"/>
          </a:xfrm>
          <a:prstGeom prst="rect">
            <a:avLst/>
          </a:prstGeom>
          <a:noFill/>
        </p:spPr>
      </p:pic>
      <p:pic>
        <p:nvPicPr>
          <p:cNvPr id="1030" name="Picture 6" descr="wallpaper">
            <a:hlinkClick r:id="rId3" tooltip="wallpape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2727325"/>
            <a:ext cx="4286250" cy="5686425"/>
          </a:xfrm>
          <a:prstGeom prst="rect">
            <a:avLst/>
          </a:prstGeom>
          <a:noFill/>
        </p:spPr>
      </p:pic>
      <p:pic>
        <p:nvPicPr>
          <p:cNvPr id="1032" name="Picture 8" descr="wallpaper">
            <a:hlinkClick r:id="rId3" tooltip="wallpape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2727325"/>
            <a:ext cx="4286250" cy="56864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7638" r="17601" b="7638"/>
          <a:stretch/>
        </p:blipFill>
        <p:spPr>
          <a:xfrm>
            <a:off x="4524808" y="115887"/>
            <a:ext cx="1812371" cy="165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4" y="1839887"/>
            <a:ext cx="2343334" cy="14317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455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Monks Dyke Technology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sbe</dc:creator>
  <cp:lastModifiedBy>Rachel ONeill</cp:lastModifiedBy>
  <cp:revision>38</cp:revision>
  <cp:lastPrinted>2020-03-17T10:20:03Z</cp:lastPrinted>
  <dcterms:created xsi:type="dcterms:W3CDTF">2011-07-08T10:49:25Z</dcterms:created>
  <dcterms:modified xsi:type="dcterms:W3CDTF">2020-03-17T11:04:55Z</dcterms:modified>
</cp:coreProperties>
</file>