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9" r:id="rId3"/>
    <p:sldId id="290" r:id="rId4"/>
    <p:sldId id="285" r:id="rId5"/>
    <p:sldId id="294" r:id="rId6"/>
    <p:sldId id="291" r:id="rId7"/>
    <p:sldId id="257" r:id="rId8"/>
    <p:sldId id="303" r:id="rId9"/>
    <p:sldId id="304" r:id="rId10"/>
    <p:sldId id="305" r:id="rId11"/>
    <p:sldId id="258" r:id="rId12"/>
    <p:sldId id="260" r:id="rId13"/>
    <p:sldId id="295" r:id="rId14"/>
    <p:sldId id="296" r:id="rId15"/>
    <p:sldId id="270" r:id="rId16"/>
    <p:sldId id="282" r:id="rId17"/>
    <p:sldId id="289" r:id="rId18"/>
    <p:sldId id="265" r:id="rId19"/>
    <p:sldId id="297" r:id="rId20"/>
    <p:sldId id="298" r:id="rId21"/>
    <p:sldId id="299" r:id="rId22"/>
    <p:sldId id="301" r:id="rId23"/>
    <p:sldId id="300" r:id="rId24"/>
    <p:sldId id="306" r:id="rId25"/>
  </p:sldIdLst>
  <p:sldSz cx="12192000" cy="6858000"/>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933" autoAdjust="0"/>
  </p:normalViewPr>
  <p:slideViewPr>
    <p:cSldViewPr snapToGrid="0">
      <p:cViewPr varScale="1">
        <p:scale>
          <a:sx n="65" d="100"/>
          <a:sy n="65" d="100"/>
        </p:scale>
        <p:origin x="936" y="60"/>
      </p:cViewPr>
      <p:guideLst/>
    </p:cSldViewPr>
  </p:slideViewPr>
  <p:notesTextViewPr>
    <p:cViewPr>
      <p:scale>
        <a:sx n="1" d="1"/>
        <a:sy n="1" d="1"/>
      </p:scale>
      <p:origin x="0" y="0"/>
    </p:cViewPr>
  </p:notesTextViewPr>
  <p:notesViewPr>
    <p:cSldViewPr snapToGrid="0">
      <p:cViewPr varScale="1">
        <p:scale>
          <a:sx n="72" d="100"/>
          <a:sy n="72" d="100"/>
        </p:scale>
        <p:origin x="2940" y="2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hss.datastore.ed.ac.uk\chss\sps\users\mtreanor\12.%20Knowledge%20Exchange\Edinburgh%20City%20Council\For%20John%20Heywoo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GB" sz="1600" b="1" i="0" baseline="0"/>
              <a:t>Longitudinal poverty status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'povertystat2 table'!$A$13:$A$16</c:f>
              <c:strCache>
                <c:ptCount val="4"/>
                <c:pt idx="0">
                  <c:v>Non-poor</c:v>
                </c:pt>
                <c:pt idx="1">
                  <c:v>Transient poverty</c:v>
                </c:pt>
                <c:pt idx="2">
                  <c:v>Recurrent poverty</c:v>
                </c:pt>
                <c:pt idx="3">
                  <c:v>Persistent poverty</c:v>
                </c:pt>
              </c:strCache>
            </c:strRef>
          </c:cat>
          <c:val>
            <c:numRef>
              <c:f>'povertystat2 table'!$B$13:$B$16</c:f>
              <c:numCache>
                <c:formatCode>0.0</c:formatCode>
                <c:ptCount val="4"/>
                <c:pt idx="0">
                  <c:v>45.34</c:v>
                </c:pt>
                <c:pt idx="1">
                  <c:v>14.07</c:v>
                </c:pt>
                <c:pt idx="2">
                  <c:v>14.77</c:v>
                </c:pt>
                <c:pt idx="3">
                  <c:v>25.82</c:v>
                </c:pt>
              </c:numCache>
            </c:numRef>
          </c:val>
          <c:extLst xmlns:c16r2="http://schemas.microsoft.com/office/drawing/2015/06/chart">
            <c:ext xmlns:c16="http://schemas.microsoft.com/office/drawing/2014/chart" uri="{C3380CC4-5D6E-409C-BE32-E72D297353CC}">
              <c16:uniqueId val="{00000000-8EDB-44E8-866A-C04656265A41}"/>
            </c:ext>
          </c:extLst>
        </c:ser>
        <c:dLbls>
          <c:showLegendKey val="0"/>
          <c:showVal val="0"/>
          <c:showCatName val="0"/>
          <c:showSerName val="0"/>
          <c:showPercent val="0"/>
          <c:showBubbleSize val="0"/>
        </c:dLbls>
        <c:gapWidth val="182"/>
        <c:axId val="170925296"/>
        <c:axId val="170927256"/>
      </c:barChart>
      <c:catAx>
        <c:axId val="17092529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GB" sz="1400" b="1" i="0" baseline="0"/>
                  <a:t>Poverty status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0927256"/>
        <c:crosses val="autoZero"/>
        <c:auto val="1"/>
        <c:lblAlgn val="ctr"/>
        <c:lblOffset val="100"/>
        <c:noMultiLvlLbl val="0"/>
      </c:catAx>
      <c:valAx>
        <c:axId val="1709272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GB" sz="1400" b="1" i="0" baseline="0"/>
                  <a:t>Percentage of children</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9252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0" y="0"/>
            <a:ext cx="2887186" cy="498056"/>
          </a:xfrm>
          <a:prstGeom prst="rect">
            <a:avLst/>
          </a:prstGeom>
        </p:spPr>
        <p:txBody>
          <a:bodyPr vert="horz" lIns="91440" tIns="45720" rIns="91440" bIns="45720" rtlCol="0"/>
          <a:lstStyle>
            <a:lvl1pPr algn="r">
              <a:defRPr sz="1200"/>
            </a:lvl1pPr>
          </a:lstStyle>
          <a:p>
            <a:fld id="{99B11362-943C-494A-8ED0-E1F8CD2C5CE9}" type="datetimeFigureOut">
              <a:rPr lang="en-GB" smtClean="0"/>
              <a:t>30/11/2018</a:t>
            </a:fld>
            <a:endParaRPr lang="en-GB"/>
          </a:p>
        </p:txBody>
      </p:sp>
      <p:sp>
        <p:nvSpPr>
          <p:cNvPr id="4" name="Slide Image Placeholder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887186"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0" y="9428584"/>
            <a:ext cx="2887186" cy="498055"/>
          </a:xfrm>
          <a:prstGeom prst="rect">
            <a:avLst/>
          </a:prstGeom>
        </p:spPr>
        <p:txBody>
          <a:bodyPr vert="horz" lIns="91440" tIns="45720" rIns="91440" bIns="45720" rtlCol="0" anchor="b"/>
          <a:lstStyle>
            <a:lvl1pPr algn="r">
              <a:defRPr sz="1200"/>
            </a:lvl1pPr>
          </a:lstStyle>
          <a:p>
            <a:fld id="{11963721-0E05-46FF-B4F1-7E7870A784B6}" type="slidenum">
              <a:rPr lang="en-GB" smtClean="0"/>
              <a:t>‹#›</a:t>
            </a:fld>
            <a:endParaRPr lang="en-GB"/>
          </a:p>
        </p:txBody>
      </p:sp>
    </p:spTree>
    <p:extLst>
      <p:ext uri="{BB962C8B-B14F-4D97-AF65-F5344CB8AC3E}">
        <p14:creationId xmlns:p14="http://schemas.microsoft.com/office/powerpoint/2010/main" val="2762331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1</a:t>
            </a:fld>
            <a:endParaRPr lang="en-GB"/>
          </a:p>
        </p:txBody>
      </p:sp>
    </p:spTree>
    <p:extLst>
      <p:ext uri="{BB962C8B-B14F-4D97-AF65-F5344CB8AC3E}">
        <p14:creationId xmlns:p14="http://schemas.microsoft.com/office/powerpoint/2010/main" val="2859387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t>66% / 65% of children in poverty are in in-work poverty</a:t>
            </a:r>
          </a:p>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10</a:t>
            </a:fld>
            <a:endParaRPr lang="en-GB"/>
          </a:p>
        </p:txBody>
      </p:sp>
    </p:spTree>
    <p:extLst>
      <p:ext uri="{BB962C8B-B14F-4D97-AF65-F5344CB8AC3E}">
        <p14:creationId xmlns:p14="http://schemas.microsoft.com/office/powerpoint/2010/main" val="1037338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11</a:t>
            </a:fld>
            <a:endParaRPr lang="en-GB"/>
          </a:p>
        </p:txBody>
      </p:sp>
    </p:spTree>
    <p:extLst>
      <p:ext uri="{BB962C8B-B14F-4D97-AF65-F5344CB8AC3E}">
        <p14:creationId xmlns:p14="http://schemas.microsoft.com/office/powerpoint/2010/main" val="2456054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12</a:t>
            </a:fld>
            <a:endParaRPr lang="en-GB"/>
          </a:p>
        </p:txBody>
      </p:sp>
    </p:spTree>
    <p:extLst>
      <p:ext uri="{BB962C8B-B14F-4D97-AF65-F5344CB8AC3E}">
        <p14:creationId xmlns:p14="http://schemas.microsoft.com/office/powerpoint/2010/main" val="260646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347" y="429971"/>
            <a:ext cx="5954712" cy="3349625"/>
          </a:xfrm>
        </p:spPr>
      </p:sp>
      <p:sp>
        <p:nvSpPr>
          <p:cNvPr id="3" name="Notes Placeholder 2"/>
          <p:cNvSpPr>
            <a:spLocks noGrp="1"/>
          </p:cNvSpPr>
          <p:nvPr>
            <p:ph type="body" idx="1"/>
          </p:nvPr>
        </p:nvSpPr>
        <p:spPr>
          <a:xfrm>
            <a:off x="666274" y="4117828"/>
            <a:ext cx="5330190" cy="5310756"/>
          </a:xfrm>
        </p:spPr>
        <p:txBody>
          <a:bodyPr/>
          <a:lstStyle/>
          <a:p>
            <a:pPr marL="285750" indent="-285750">
              <a:buFont typeface="Arial" panose="020B0604020202020204" pitchFamily="34" charset="0"/>
              <a:buChar char="•"/>
            </a:pPr>
            <a:r>
              <a:rPr lang="en-GB" sz="1800" dirty="0" smtClean="0"/>
              <a:t>Of the four statements that children responded to there were </a:t>
            </a:r>
            <a:r>
              <a:rPr lang="en-GB" sz="1800" b="1" dirty="0" smtClean="0"/>
              <a:t>no differences by the four categories of poverty over time</a:t>
            </a:r>
            <a:r>
              <a:rPr lang="en-GB" sz="1800" dirty="0" smtClean="0"/>
              <a:t>. </a:t>
            </a:r>
          </a:p>
          <a:p>
            <a:pPr marL="285750" indent="-285750">
              <a:buFont typeface="Arial" panose="020B0604020202020204" pitchFamily="34" charset="0"/>
              <a:buChar char="•"/>
            </a:pPr>
            <a:endParaRPr lang="en-GB" sz="1800" dirty="0" smtClean="0"/>
          </a:p>
          <a:p>
            <a:pPr marL="285750" indent="-285750">
              <a:buFont typeface="Arial" panose="020B0604020202020204" pitchFamily="34" charset="0"/>
              <a:buChar char="•"/>
            </a:pPr>
            <a:r>
              <a:rPr lang="en-GB" sz="1800" dirty="0" smtClean="0"/>
              <a:t>This means that children at this age (7/8 years old) do not experience different enjoyment of school based on their socioeconomic background. </a:t>
            </a:r>
          </a:p>
          <a:p>
            <a:pPr marL="285750" indent="-285750">
              <a:buFont typeface="Arial" panose="020B0604020202020204" pitchFamily="34" charset="0"/>
              <a:buChar char="•"/>
            </a:pPr>
            <a:endParaRPr lang="en-GB" sz="1800" dirty="0" smtClean="0"/>
          </a:p>
          <a:p>
            <a:pPr marL="285750" indent="-285750">
              <a:buFont typeface="Arial" panose="020B0604020202020204" pitchFamily="34" charset="0"/>
              <a:buChar char="•"/>
            </a:pPr>
            <a:r>
              <a:rPr lang="en-GB" sz="1800" dirty="0" smtClean="0"/>
              <a:t>That is not to say that their ability to participate fully in school, or their ability to make equal use of what is available to them, or indeed their response to or conduct in school will be the same. </a:t>
            </a:r>
          </a:p>
          <a:p>
            <a:pPr marL="285750" indent="-285750">
              <a:buFont typeface="Arial" panose="020B0604020202020204" pitchFamily="34" charset="0"/>
              <a:buChar char="•"/>
            </a:pPr>
            <a:endParaRPr lang="en-GB" sz="1800" dirty="0" smtClean="0"/>
          </a:p>
          <a:p>
            <a:pPr marL="285750" indent="-285750">
              <a:buFont typeface="Arial" panose="020B0604020202020204" pitchFamily="34" charset="0"/>
              <a:buChar char="•"/>
            </a:pPr>
            <a:r>
              <a:rPr lang="en-GB" sz="1800" dirty="0" smtClean="0"/>
              <a:t>Rather it shows that in spite of differences perceived by teachers or felt by children in the classroom, children in poverty value school as much as their better off peers.</a:t>
            </a:r>
          </a:p>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13</a:t>
            </a:fld>
            <a:endParaRPr lang="en-GB"/>
          </a:p>
        </p:txBody>
      </p:sp>
    </p:spTree>
    <p:extLst>
      <p:ext uri="{BB962C8B-B14F-4D97-AF65-F5344CB8AC3E}">
        <p14:creationId xmlns:p14="http://schemas.microsoft.com/office/powerpoint/2010/main" val="420893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9621" y="187746"/>
            <a:ext cx="5030987" cy="2830014"/>
          </a:xfrm>
        </p:spPr>
      </p:sp>
      <p:sp>
        <p:nvSpPr>
          <p:cNvPr id="3" name="Notes Placeholder 2"/>
          <p:cNvSpPr>
            <a:spLocks noGrp="1"/>
          </p:cNvSpPr>
          <p:nvPr>
            <p:ph type="body" idx="1"/>
          </p:nvPr>
        </p:nvSpPr>
        <p:spPr>
          <a:xfrm>
            <a:off x="678386" y="3130760"/>
            <a:ext cx="5330190" cy="6630913"/>
          </a:xfrm>
        </p:spPr>
        <p:txBody>
          <a:bodyPr/>
          <a:lstStyle/>
          <a:p>
            <a:pPr marL="171450" indent="-171450">
              <a:buFont typeface="Arial" panose="020B0604020202020204" pitchFamily="34" charset="0"/>
              <a:buChar char="•"/>
            </a:pPr>
            <a:r>
              <a:rPr lang="en-GB" sz="1600" dirty="0" smtClean="0"/>
              <a:t>There are differences in the types of aspirations parents hold for their children according to their experience of poverty. </a:t>
            </a:r>
          </a:p>
          <a:p>
            <a:pPr marL="171450" indent="-171450">
              <a:buFont typeface="Arial" panose="020B0604020202020204" pitchFamily="34" charset="0"/>
              <a:buChar char="•"/>
            </a:pPr>
            <a:endParaRPr lang="en-GB" sz="1600" dirty="0" smtClean="0"/>
          </a:p>
          <a:p>
            <a:pPr marL="171450" indent="-171450">
              <a:buFont typeface="Arial" panose="020B0604020202020204" pitchFamily="34" charset="0"/>
              <a:buChar char="•"/>
            </a:pPr>
            <a:r>
              <a:rPr lang="en-GB" sz="1600" dirty="0" smtClean="0"/>
              <a:t>However, there is </a:t>
            </a:r>
            <a:r>
              <a:rPr lang="en-GB" sz="1600" b="1" dirty="0" smtClean="0"/>
              <a:t>no</a:t>
            </a:r>
            <a:r>
              <a:rPr lang="en-GB" sz="1600" dirty="0" smtClean="0"/>
              <a:t> ‘lack’ of aspiration per se. </a:t>
            </a:r>
          </a:p>
          <a:p>
            <a:pPr marL="171450" indent="-171450">
              <a:buFont typeface="Arial" panose="020B0604020202020204" pitchFamily="34" charset="0"/>
              <a:buChar char="•"/>
            </a:pPr>
            <a:endParaRPr lang="en-GB" sz="1600" dirty="0" smtClean="0"/>
          </a:p>
          <a:p>
            <a:pPr marL="171450" indent="-171450">
              <a:buFont typeface="Arial" panose="020B0604020202020204" pitchFamily="34" charset="0"/>
              <a:buChar char="•"/>
            </a:pPr>
            <a:r>
              <a:rPr lang="en-GB" sz="1600" dirty="0" smtClean="0"/>
              <a:t>Parents living in any type of poverty are 1.6 times more likely to want their child to start a training course or undertake an apprenticeship on leaving school.</a:t>
            </a:r>
          </a:p>
          <a:p>
            <a:pPr marL="171450" indent="-171450">
              <a:buFont typeface="Arial" panose="020B0604020202020204" pitchFamily="34" charset="0"/>
              <a:buChar char="•"/>
            </a:pPr>
            <a:endParaRPr lang="en-GB" sz="1600" dirty="0" smtClean="0"/>
          </a:p>
          <a:p>
            <a:pPr marL="171450" indent="-171450">
              <a:buFont typeface="Arial" panose="020B0604020202020204" pitchFamily="34" charset="0"/>
              <a:buChar char="•"/>
            </a:pPr>
            <a:r>
              <a:rPr lang="en-GB" sz="1600" dirty="0" smtClean="0"/>
              <a:t>Parents living in any type of poverty are more likely to want their child to leave school to go onto further education college.</a:t>
            </a:r>
          </a:p>
          <a:p>
            <a:pPr marL="171450" indent="-171450">
              <a:buFont typeface="Arial" panose="020B0604020202020204" pitchFamily="34" charset="0"/>
              <a:buChar char="•"/>
            </a:pPr>
            <a:endParaRPr lang="en-GB" sz="1600" dirty="0" smtClean="0"/>
          </a:p>
          <a:p>
            <a:pPr marL="171450" indent="-171450">
              <a:buFont typeface="Arial" panose="020B0604020202020204" pitchFamily="34" charset="0"/>
              <a:buChar char="•"/>
            </a:pPr>
            <a:r>
              <a:rPr lang="en-GB" sz="1600" dirty="0" smtClean="0"/>
              <a:t>Parents living in any type of poverty are approximately half as likely to want their child to stay on at school beyond age 16.</a:t>
            </a:r>
          </a:p>
          <a:p>
            <a:pPr marL="171450" indent="-171450">
              <a:buFont typeface="Arial" panose="020B0604020202020204" pitchFamily="34" charset="0"/>
              <a:buChar char="•"/>
            </a:pPr>
            <a:endParaRPr lang="en-GB" sz="1600" dirty="0"/>
          </a:p>
          <a:p>
            <a:pPr marL="171450" indent="-171450">
              <a:buFont typeface="Arial" panose="020B0604020202020204" pitchFamily="34" charset="0"/>
              <a:buChar char="•"/>
            </a:pPr>
            <a:r>
              <a:rPr lang="en-GB" sz="1600" dirty="0" smtClean="0"/>
              <a:t>This corresponds to the literature that poorer parents are more likely to aspire to apprenticeships/training/further education and less likely to aspire to higher education for their children. </a:t>
            </a:r>
          </a:p>
          <a:p>
            <a:pPr marL="171450" indent="-171450">
              <a:buFont typeface="Arial" panose="020B0604020202020204" pitchFamily="34" charset="0"/>
              <a:buChar char="•"/>
            </a:pPr>
            <a:endParaRPr lang="en-GB" sz="1600" dirty="0"/>
          </a:p>
          <a:p>
            <a:pPr marL="171450" indent="-171450">
              <a:buFont typeface="Arial" panose="020B0604020202020204" pitchFamily="34" charset="0"/>
              <a:buChar char="•"/>
            </a:pPr>
            <a:r>
              <a:rPr lang="en-GB" sz="1600" dirty="0" smtClean="0"/>
              <a:t>Parents’ aspirations differ by poverty experience, but they are still ‘high’ aspirations, and are a construct of parents’ own knowledge, understanding and experience. </a:t>
            </a:r>
          </a:p>
        </p:txBody>
      </p:sp>
      <p:sp>
        <p:nvSpPr>
          <p:cNvPr id="4" name="Slide Number Placeholder 3"/>
          <p:cNvSpPr>
            <a:spLocks noGrp="1"/>
          </p:cNvSpPr>
          <p:nvPr>
            <p:ph type="sldNum" sz="quarter" idx="10"/>
          </p:nvPr>
        </p:nvSpPr>
        <p:spPr/>
        <p:txBody>
          <a:bodyPr/>
          <a:lstStyle/>
          <a:p>
            <a:fld id="{11963721-0E05-46FF-B4F1-7E7870A784B6}" type="slidenum">
              <a:rPr lang="en-GB" smtClean="0"/>
              <a:t>14</a:t>
            </a:fld>
            <a:endParaRPr lang="en-GB"/>
          </a:p>
        </p:txBody>
      </p:sp>
    </p:spTree>
    <p:extLst>
      <p:ext uri="{BB962C8B-B14F-4D97-AF65-F5344CB8AC3E}">
        <p14:creationId xmlns:p14="http://schemas.microsoft.com/office/powerpoint/2010/main" val="2472926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15</a:t>
            </a:fld>
            <a:endParaRPr lang="en-GB"/>
          </a:p>
        </p:txBody>
      </p:sp>
    </p:spTree>
    <p:extLst>
      <p:ext uri="{BB962C8B-B14F-4D97-AF65-F5344CB8AC3E}">
        <p14:creationId xmlns:p14="http://schemas.microsoft.com/office/powerpoint/2010/main" val="1562618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16</a:t>
            </a:fld>
            <a:endParaRPr lang="en-GB"/>
          </a:p>
        </p:txBody>
      </p:sp>
    </p:spTree>
    <p:extLst>
      <p:ext uri="{BB962C8B-B14F-4D97-AF65-F5344CB8AC3E}">
        <p14:creationId xmlns:p14="http://schemas.microsoft.com/office/powerpoint/2010/main" val="1394190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17</a:t>
            </a:fld>
            <a:endParaRPr lang="en-GB"/>
          </a:p>
        </p:txBody>
      </p:sp>
    </p:spTree>
    <p:extLst>
      <p:ext uri="{BB962C8B-B14F-4D97-AF65-F5344CB8AC3E}">
        <p14:creationId xmlns:p14="http://schemas.microsoft.com/office/powerpoint/2010/main" val="3145071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18</a:t>
            </a:fld>
            <a:endParaRPr lang="en-GB"/>
          </a:p>
        </p:txBody>
      </p:sp>
    </p:spTree>
    <p:extLst>
      <p:ext uri="{BB962C8B-B14F-4D97-AF65-F5344CB8AC3E}">
        <p14:creationId xmlns:p14="http://schemas.microsoft.com/office/powerpoint/2010/main" val="3897266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19</a:t>
            </a:fld>
            <a:endParaRPr lang="en-GB"/>
          </a:p>
        </p:txBody>
      </p:sp>
    </p:spTree>
    <p:extLst>
      <p:ext uri="{BB962C8B-B14F-4D97-AF65-F5344CB8AC3E}">
        <p14:creationId xmlns:p14="http://schemas.microsoft.com/office/powerpoint/2010/main" val="347338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2</a:t>
            </a:fld>
            <a:endParaRPr lang="en-GB"/>
          </a:p>
        </p:txBody>
      </p:sp>
    </p:spTree>
    <p:extLst>
      <p:ext uri="{BB962C8B-B14F-4D97-AF65-F5344CB8AC3E}">
        <p14:creationId xmlns:p14="http://schemas.microsoft.com/office/powerpoint/2010/main" val="1199740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20</a:t>
            </a:fld>
            <a:endParaRPr lang="en-GB"/>
          </a:p>
        </p:txBody>
      </p:sp>
    </p:spTree>
    <p:extLst>
      <p:ext uri="{BB962C8B-B14F-4D97-AF65-F5344CB8AC3E}">
        <p14:creationId xmlns:p14="http://schemas.microsoft.com/office/powerpoint/2010/main" val="2388177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21</a:t>
            </a:fld>
            <a:endParaRPr lang="en-GB"/>
          </a:p>
        </p:txBody>
      </p:sp>
    </p:spTree>
    <p:extLst>
      <p:ext uri="{BB962C8B-B14F-4D97-AF65-F5344CB8AC3E}">
        <p14:creationId xmlns:p14="http://schemas.microsoft.com/office/powerpoint/2010/main" val="1504780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22</a:t>
            </a:fld>
            <a:endParaRPr lang="en-GB"/>
          </a:p>
        </p:txBody>
      </p:sp>
    </p:spTree>
    <p:extLst>
      <p:ext uri="{BB962C8B-B14F-4D97-AF65-F5344CB8AC3E}">
        <p14:creationId xmlns:p14="http://schemas.microsoft.com/office/powerpoint/2010/main" val="2484777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23</a:t>
            </a:fld>
            <a:endParaRPr lang="en-GB"/>
          </a:p>
        </p:txBody>
      </p:sp>
    </p:spTree>
    <p:extLst>
      <p:ext uri="{BB962C8B-B14F-4D97-AF65-F5344CB8AC3E}">
        <p14:creationId xmlns:p14="http://schemas.microsoft.com/office/powerpoint/2010/main" val="2394455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3</a:t>
            </a:fld>
            <a:endParaRPr lang="en-GB"/>
          </a:p>
        </p:txBody>
      </p:sp>
    </p:spTree>
    <p:extLst>
      <p:ext uri="{BB962C8B-B14F-4D97-AF65-F5344CB8AC3E}">
        <p14:creationId xmlns:p14="http://schemas.microsoft.com/office/powerpoint/2010/main" val="181326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4</a:t>
            </a:fld>
            <a:endParaRPr lang="en-GB"/>
          </a:p>
        </p:txBody>
      </p:sp>
    </p:spTree>
    <p:extLst>
      <p:ext uri="{BB962C8B-B14F-4D97-AF65-F5344CB8AC3E}">
        <p14:creationId xmlns:p14="http://schemas.microsoft.com/office/powerpoint/2010/main" val="362170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5</a:t>
            </a:fld>
            <a:endParaRPr lang="en-GB"/>
          </a:p>
        </p:txBody>
      </p:sp>
    </p:spTree>
    <p:extLst>
      <p:ext uri="{BB962C8B-B14F-4D97-AF65-F5344CB8AC3E}">
        <p14:creationId xmlns:p14="http://schemas.microsoft.com/office/powerpoint/2010/main" val="149067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6</a:t>
            </a:fld>
            <a:endParaRPr lang="en-GB"/>
          </a:p>
        </p:txBody>
      </p:sp>
    </p:spTree>
    <p:extLst>
      <p:ext uri="{BB962C8B-B14F-4D97-AF65-F5344CB8AC3E}">
        <p14:creationId xmlns:p14="http://schemas.microsoft.com/office/powerpoint/2010/main" val="468007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7</a:t>
            </a:fld>
            <a:endParaRPr lang="en-GB"/>
          </a:p>
        </p:txBody>
      </p:sp>
    </p:spTree>
    <p:extLst>
      <p:ext uri="{BB962C8B-B14F-4D97-AF65-F5344CB8AC3E}">
        <p14:creationId xmlns:p14="http://schemas.microsoft.com/office/powerpoint/2010/main" val="3082639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t>24% child poverty rate after housing </a:t>
            </a:r>
            <a:r>
              <a:rPr lang="en-GB" sz="2400" dirty="0"/>
              <a:t>costs (14/15 - 16/17) - </a:t>
            </a:r>
            <a:r>
              <a:rPr lang="en-GB" sz="2400" dirty="0" smtClean="0"/>
              <a:t>Up from 23% in the previous 3-year average 13/14 – 15/16</a:t>
            </a:r>
          </a:p>
          <a:p>
            <a:endParaRPr lang="en-GB" sz="2400" dirty="0" smtClean="0"/>
          </a:p>
          <a:p>
            <a:r>
              <a:rPr lang="en-GB" sz="2400" dirty="0" smtClean="0"/>
              <a:t>19% child poverty rate before housing costs (14/15 - 16/17) - Up from 17% in the previous 3-year average 13/14 – 15/16</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8</a:t>
            </a:fld>
            <a:endParaRPr lang="en-GB"/>
          </a:p>
        </p:txBody>
      </p:sp>
    </p:spTree>
    <p:extLst>
      <p:ext uri="{BB962C8B-B14F-4D97-AF65-F5344CB8AC3E}">
        <p14:creationId xmlns:p14="http://schemas.microsoft.com/office/powerpoint/2010/main" val="664728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t>10% / 12% of children in combined low income and material deprivation</a:t>
            </a:r>
          </a:p>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9</a:t>
            </a:fld>
            <a:endParaRPr lang="en-GB"/>
          </a:p>
        </p:txBody>
      </p:sp>
    </p:spTree>
    <p:extLst>
      <p:ext uri="{BB962C8B-B14F-4D97-AF65-F5344CB8AC3E}">
        <p14:creationId xmlns:p14="http://schemas.microsoft.com/office/powerpoint/2010/main" val="1868477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B4E9EBC-0966-42F0-B849-D2CB3AEBFE5F}" type="datetimeFigureOut">
              <a:rPr lang="en-GB" smtClean="0"/>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190411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4E9EBC-0966-42F0-B849-D2CB3AEBFE5F}" type="datetimeFigureOut">
              <a:rPr lang="en-GB" smtClean="0"/>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36298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4E9EBC-0966-42F0-B849-D2CB3AEBFE5F}" type="datetimeFigureOut">
              <a:rPr lang="en-GB" smtClean="0"/>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295469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4E9EBC-0966-42F0-B849-D2CB3AEBFE5F}" type="datetimeFigureOut">
              <a:rPr lang="en-GB" smtClean="0"/>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2888903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4E9EBC-0966-42F0-B849-D2CB3AEBFE5F}" type="datetimeFigureOut">
              <a:rPr lang="en-GB" smtClean="0"/>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390076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B4E9EBC-0966-42F0-B849-D2CB3AEBFE5F}" type="datetimeFigureOut">
              <a:rPr lang="en-GB" smtClean="0"/>
              <a:t>30/11/2018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3692163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B4E9EBC-0966-42F0-B849-D2CB3AEBFE5F}" type="datetimeFigureOut">
              <a:rPr lang="en-GB" smtClean="0"/>
              <a:t>30/11/2018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376470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B4E9EBC-0966-42F0-B849-D2CB3AEBFE5F}" type="datetimeFigureOut">
              <a:rPr lang="en-GB" smtClean="0"/>
              <a:t>30/11/2018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123289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E9EBC-0966-42F0-B849-D2CB3AEBFE5F}" type="datetimeFigureOut">
              <a:rPr lang="en-GB" smtClean="0"/>
              <a:t>30/11/2018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313525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4E9EBC-0966-42F0-B849-D2CB3AEBFE5F}" type="datetimeFigureOut">
              <a:rPr lang="en-GB" smtClean="0"/>
              <a:t>30/11/2018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4093571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4E9EBC-0966-42F0-B849-D2CB3AEBFE5F}" type="datetimeFigureOut">
              <a:rPr lang="en-GB" smtClean="0"/>
              <a:t>30/11/2018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ED30E1-2186-4EBE-AEC8-A6C7D468FBF2}" type="slidenum">
              <a:rPr lang="en-GB" smtClean="0"/>
              <a:t>‹#›</a:t>
            </a:fld>
            <a:endParaRPr lang="en-GB"/>
          </a:p>
        </p:txBody>
      </p:sp>
    </p:spTree>
    <p:extLst>
      <p:ext uri="{BB962C8B-B14F-4D97-AF65-F5344CB8AC3E}">
        <p14:creationId xmlns:p14="http://schemas.microsoft.com/office/powerpoint/2010/main" val="2095786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E9EBC-0966-42F0-B849-D2CB3AEBFE5F}" type="datetimeFigureOut">
              <a:rPr lang="en-GB" smtClean="0"/>
              <a:t>30/11/2018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D30E1-2186-4EBE-AEC8-A6C7D468FBF2}" type="slidenum">
              <a:rPr lang="en-GB" smtClean="0"/>
              <a:t>‹#›</a:t>
            </a:fld>
            <a:endParaRPr lang="en-GB"/>
          </a:p>
        </p:txBody>
      </p:sp>
    </p:spTree>
    <p:extLst>
      <p:ext uri="{BB962C8B-B14F-4D97-AF65-F5344CB8AC3E}">
        <p14:creationId xmlns:p14="http://schemas.microsoft.com/office/powerpoint/2010/main" val="2329657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parliament.scot/parliamentarybusiness/report.aspx?r=11177&amp;i=101890"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8206" y="223935"/>
            <a:ext cx="9979794" cy="1715796"/>
          </a:xfrm>
        </p:spPr>
        <p:txBody>
          <a:bodyPr>
            <a:normAutofit fontScale="90000"/>
          </a:bodyPr>
          <a:lstStyle/>
          <a:p>
            <a:r>
              <a:rPr lang="en-GB" dirty="0" smtClean="0"/>
              <a:t>Can we put the ‘poverty of aspiration’ myth to bed now?</a:t>
            </a:r>
            <a:endParaRPr lang="en-GB" dirty="0"/>
          </a:p>
        </p:txBody>
      </p:sp>
      <p:sp>
        <p:nvSpPr>
          <p:cNvPr id="3" name="Subtitle 2"/>
          <p:cNvSpPr>
            <a:spLocks noGrp="1"/>
          </p:cNvSpPr>
          <p:nvPr>
            <p:ph type="subTitle" idx="1"/>
          </p:nvPr>
        </p:nvSpPr>
        <p:spPr>
          <a:xfrm>
            <a:off x="1198345" y="2704699"/>
            <a:ext cx="5138660" cy="3048166"/>
          </a:xfrm>
        </p:spPr>
        <p:txBody>
          <a:bodyPr>
            <a:normAutofit/>
          </a:bodyPr>
          <a:lstStyle/>
          <a:p>
            <a:pPr algn="l"/>
            <a:r>
              <a:rPr lang="en-GB" dirty="0"/>
              <a:t>Dr Morag Treanor</a:t>
            </a:r>
          </a:p>
          <a:p>
            <a:pPr algn="l"/>
            <a:r>
              <a:rPr lang="en-GB" dirty="0"/>
              <a:t>University of Stirling</a:t>
            </a:r>
          </a:p>
          <a:p>
            <a:pPr algn="l"/>
            <a:r>
              <a:rPr lang="en-GB" dirty="0"/>
              <a:t>South East Improvement Collaborative</a:t>
            </a:r>
          </a:p>
          <a:p>
            <a:pPr algn="l"/>
            <a:r>
              <a:rPr lang="en-GB" dirty="0" err="1"/>
              <a:t>Murrayfield</a:t>
            </a:r>
            <a:r>
              <a:rPr lang="en-GB" dirty="0"/>
              <a:t>, Edinburgh </a:t>
            </a:r>
          </a:p>
          <a:p>
            <a:pPr algn="l"/>
            <a:r>
              <a:rPr lang="en-GB" dirty="0"/>
              <a:t>30 November 2018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185" y="2189899"/>
            <a:ext cx="3918858" cy="4334790"/>
          </a:xfrm>
          <a:prstGeom prst="rect">
            <a:avLst/>
          </a:prstGeom>
        </p:spPr>
      </p:pic>
    </p:spTree>
    <p:extLst>
      <p:ext uri="{BB962C8B-B14F-4D97-AF65-F5344CB8AC3E}">
        <p14:creationId xmlns:p14="http://schemas.microsoft.com/office/powerpoint/2010/main" val="3244661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852863" y="683395"/>
            <a:ext cx="8384972" cy="5558364"/>
          </a:xfrm>
          <a:prstGeom prst="rect">
            <a:avLst/>
          </a:prstGeom>
        </p:spPr>
      </p:pic>
      <p:sp>
        <p:nvSpPr>
          <p:cNvPr id="5" name="Rectangle 4"/>
          <p:cNvSpPr/>
          <p:nvPr/>
        </p:nvSpPr>
        <p:spPr>
          <a:xfrm>
            <a:off x="6598118" y="6376696"/>
            <a:ext cx="5505651" cy="461665"/>
          </a:xfrm>
          <a:prstGeom prst="rect">
            <a:avLst/>
          </a:prstGeom>
        </p:spPr>
        <p:txBody>
          <a:bodyPr wrap="square">
            <a:spAutoFit/>
          </a:bodyPr>
          <a:lstStyle/>
          <a:p>
            <a:r>
              <a:rPr lang="en-GB" sz="2400" dirty="0" smtClean="0"/>
              <a:t>What </a:t>
            </a:r>
            <a:r>
              <a:rPr lang="en-GB" sz="2400" dirty="0"/>
              <a:t>these statistics do not convey…</a:t>
            </a:r>
          </a:p>
        </p:txBody>
      </p:sp>
    </p:spTree>
    <p:extLst>
      <p:ext uri="{BB962C8B-B14F-4D97-AF65-F5344CB8AC3E}">
        <p14:creationId xmlns:p14="http://schemas.microsoft.com/office/powerpoint/2010/main" val="4102628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352" y="0"/>
            <a:ext cx="8229600" cy="835269"/>
          </a:xfrm>
        </p:spPr>
        <p:txBody>
          <a:bodyPr/>
          <a:lstStyle/>
          <a:p>
            <a:endParaRPr lang="en-GB" dirty="0"/>
          </a:p>
        </p:txBody>
      </p:sp>
      <p:graphicFrame>
        <p:nvGraphicFramePr>
          <p:cNvPr id="7" name="Content Placeholder 6"/>
          <p:cNvGraphicFramePr>
            <a:graphicFrameLocks noGrp="1"/>
          </p:cNvGraphicFramePr>
          <p:nvPr>
            <p:ph idx="1"/>
            <p:extLst/>
          </p:nvPr>
        </p:nvGraphicFramePr>
        <p:xfrm>
          <a:off x="1631504" y="980728"/>
          <a:ext cx="8579296"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989548" y="6309320"/>
            <a:ext cx="4572000" cy="454612"/>
          </a:xfrm>
          <a:prstGeom prst="rect">
            <a:avLst/>
          </a:prstGeom>
        </p:spPr>
        <p:txBody>
          <a:bodyPr>
            <a:spAutoFit/>
          </a:bodyPr>
          <a:lstStyle/>
          <a:p>
            <a:pPr>
              <a:lnSpc>
                <a:spcPct val="107000"/>
              </a:lnSpc>
            </a:pPr>
            <a:r>
              <a:rPr lang="en-GB" sz="1100" dirty="0">
                <a:latin typeface="Calibri" panose="020F0502020204030204" pitchFamily="34" charset="0"/>
                <a:ea typeface="Calibri" panose="020F0502020204030204" pitchFamily="34" charset="0"/>
                <a:cs typeface="Times New Roman" panose="02020603050405020304" pitchFamily="18" charset="0"/>
              </a:rPr>
              <a:t>Source: Growing Up in Scotland sweeps 1 – 7</a:t>
            </a:r>
          </a:p>
          <a:p>
            <a:pPr>
              <a:lnSpc>
                <a:spcPct val="107000"/>
              </a:lnSpc>
            </a:pPr>
            <a:r>
              <a:rPr lang="en-GB" sz="1100" dirty="0">
                <a:latin typeface="Calibri" panose="020F0502020204030204" pitchFamily="34" charset="0"/>
                <a:ea typeface="Calibri" panose="020F0502020204030204" pitchFamily="34" charset="0"/>
                <a:cs typeface="Times New Roman" panose="02020603050405020304" pitchFamily="18" charset="0"/>
              </a:rPr>
              <a:t>Weighted by longitudinal weight from sweep 7</a:t>
            </a:r>
          </a:p>
        </p:txBody>
      </p:sp>
    </p:spTree>
    <p:extLst>
      <p:ext uri="{BB962C8B-B14F-4D97-AF65-F5344CB8AC3E}">
        <p14:creationId xmlns:p14="http://schemas.microsoft.com/office/powerpoint/2010/main" val="101547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the message?</a:t>
            </a:r>
            <a:endParaRPr lang="en-GB" dirty="0"/>
          </a:p>
        </p:txBody>
      </p:sp>
      <p:sp>
        <p:nvSpPr>
          <p:cNvPr id="3" name="Content Placeholder 2"/>
          <p:cNvSpPr>
            <a:spLocks noGrp="1"/>
          </p:cNvSpPr>
          <p:nvPr>
            <p:ph idx="1"/>
          </p:nvPr>
        </p:nvSpPr>
        <p:spPr/>
        <p:txBody>
          <a:bodyPr>
            <a:normAutofit/>
          </a:bodyPr>
          <a:lstStyle/>
          <a:p>
            <a:r>
              <a:rPr lang="en-GB" dirty="0"/>
              <a:t>Note that only 45% of children in Scotland </a:t>
            </a:r>
            <a:r>
              <a:rPr lang="en-GB" b="1" dirty="0"/>
              <a:t>have not </a:t>
            </a:r>
            <a:r>
              <a:rPr lang="en-GB" dirty="0"/>
              <a:t>experienced at least one year of poverty in all seven </a:t>
            </a:r>
            <a:r>
              <a:rPr lang="en-GB" dirty="0" smtClean="0"/>
              <a:t>years of </a:t>
            </a:r>
            <a:r>
              <a:rPr lang="en-GB" dirty="0"/>
              <a:t>data</a:t>
            </a:r>
            <a:r>
              <a:rPr lang="en-GB" dirty="0" smtClean="0"/>
              <a:t>.</a:t>
            </a:r>
          </a:p>
          <a:p>
            <a:r>
              <a:rPr lang="en-GB" dirty="0" smtClean="0"/>
              <a:t>Poverty is </a:t>
            </a:r>
            <a:r>
              <a:rPr lang="en-GB" b="1" dirty="0" smtClean="0"/>
              <a:t>dynamic</a:t>
            </a:r>
          </a:p>
          <a:p>
            <a:r>
              <a:rPr lang="en-GB" dirty="0" smtClean="0"/>
              <a:t>There is not a fixed population of people living in poverty</a:t>
            </a:r>
          </a:p>
          <a:p>
            <a:r>
              <a:rPr lang="en-GB" dirty="0" smtClean="0"/>
              <a:t>Annual, cross-sectional snapshots can’t tell you that</a:t>
            </a:r>
          </a:p>
          <a:p>
            <a:r>
              <a:rPr lang="en-GB" dirty="0" smtClean="0"/>
              <a:t>But the new experimental statistics on persistent poverty that the Scottish Government are trialling are not cross-sectional so they could do more than they are.</a:t>
            </a:r>
          </a:p>
          <a:p>
            <a:pPr marL="0" indent="0">
              <a:buNone/>
            </a:pPr>
            <a:endParaRPr lang="en-GB" dirty="0" smtClean="0"/>
          </a:p>
          <a:p>
            <a:endParaRPr lang="en-GB" dirty="0"/>
          </a:p>
        </p:txBody>
      </p:sp>
    </p:spTree>
    <p:extLst>
      <p:ext uri="{BB962C8B-B14F-4D97-AF65-F5344CB8AC3E}">
        <p14:creationId xmlns:p14="http://schemas.microsoft.com/office/powerpoint/2010/main" val="174041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9120" y="112013"/>
            <a:ext cx="11094720" cy="6594352"/>
          </a:xfrm>
        </p:spPr>
      </p:pic>
    </p:spTree>
    <p:extLst>
      <p:ext uri="{BB962C8B-B14F-4D97-AF65-F5344CB8AC3E}">
        <p14:creationId xmlns:p14="http://schemas.microsoft.com/office/powerpoint/2010/main" val="3100107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3624" y="19117"/>
            <a:ext cx="10959256" cy="6716963"/>
          </a:xfrm>
        </p:spPr>
      </p:pic>
    </p:spTree>
    <p:extLst>
      <p:ext uri="{BB962C8B-B14F-4D97-AF65-F5344CB8AC3E}">
        <p14:creationId xmlns:p14="http://schemas.microsoft.com/office/powerpoint/2010/main" val="3649187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2402"/>
          </a:xfrm>
        </p:spPr>
        <p:txBody>
          <a:bodyPr>
            <a:normAutofit fontScale="90000"/>
          </a:bodyPr>
          <a:lstStyle/>
          <a:p>
            <a:r>
              <a:rPr lang="en-GB" b="1" dirty="0"/>
              <a:t>Parents’ experience of their children’s </a:t>
            </a:r>
            <a:r>
              <a:rPr lang="en-GB" b="1" dirty="0" smtClean="0"/>
              <a:t>education</a:t>
            </a:r>
            <a:endParaRPr lang="en-GB" dirty="0"/>
          </a:p>
        </p:txBody>
      </p:sp>
      <p:sp>
        <p:nvSpPr>
          <p:cNvPr id="3" name="Content Placeholder 2"/>
          <p:cNvSpPr>
            <a:spLocks noGrp="1"/>
          </p:cNvSpPr>
          <p:nvPr>
            <p:ph idx="1"/>
          </p:nvPr>
        </p:nvSpPr>
        <p:spPr>
          <a:xfrm>
            <a:off x="838200" y="1209963"/>
            <a:ext cx="10515600" cy="5219411"/>
          </a:xfrm>
        </p:spPr>
        <p:txBody>
          <a:bodyPr>
            <a:normAutofit/>
          </a:bodyPr>
          <a:lstStyle/>
          <a:p>
            <a:r>
              <a:rPr lang="en-GB" dirty="0" smtClean="0"/>
              <a:t>For </a:t>
            </a:r>
            <a:r>
              <a:rPr lang="en-GB" dirty="0"/>
              <a:t>every type of poverty, parents are </a:t>
            </a:r>
            <a:r>
              <a:rPr lang="en-GB" b="1" dirty="0" smtClean="0"/>
              <a:t>less</a:t>
            </a:r>
            <a:r>
              <a:rPr lang="en-GB" dirty="0" smtClean="0"/>
              <a:t> </a:t>
            </a:r>
            <a:r>
              <a:rPr lang="en-GB" dirty="0"/>
              <a:t>likely to believe that they can positively influence their child’s achievement at school compared to parents with no experience of poverty. </a:t>
            </a:r>
            <a:endParaRPr lang="en-GB" dirty="0" smtClean="0"/>
          </a:p>
          <a:p>
            <a:r>
              <a:rPr lang="en-GB" dirty="0" smtClean="0"/>
              <a:t>That </a:t>
            </a:r>
            <a:r>
              <a:rPr lang="en-GB" dirty="0"/>
              <a:t>is not to say that they believe they cannot, just that they are less likely to believe that they can. This corresponds to the literature that while poorer parents have aspirations for their children they are less confident in their ability to assist them. </a:t>
            </a:r>
          </a:p>
          <a:p>
            <a:r>
              <a:rPr lang="en-GB" dirty="0" smtClean="0"/>
              <a:t>All </a:t>
            </a:r>
            <a:r>
              <a:rPr lang="en-GB" dirty="0"/>
              <a:t>children are talking about </a:t>
            </a:r>
            <a:r>
              <a:rPr lang="en-GB" dirty="0" smtClean="0"/>
              <a:t>the things </a:t>
            </a:r>
            <a:r>
              <a:rPr lang="en-GB" dirty="0"/>
              <a:t>they have learned at school with parents irrespective of their experience of poverty</a:t>
            </a:r>
            <a:r>
              <a:rPr lang="en-GB" dirty="0" smtClean="0"/>
              <a:t>.</a:t>
            </a:r>
            <a:endParaRPr lang="en-GB" dirty="0"/>
          </a:p>
          <a:p>
            <a:endParaRPr lang="en-GB" dirty="0"/>
          </a:p>
        </p:txBody>
      </p:sp>
    </p:spTree>
    <p:extLst>
      <p:ext uri="{BB962C8B-B14F-4D97-AF65-F5344CB8AC3E}">
        <p14:creationId xmlns:p14="http://schemas.microsoft.com/office/powerpoint/2010/main" val="183856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3100"/>
          </a:xfrm>
        </p:spPr>
        <p:txBody>
          <a:bodyPr>
            <a:normAutofit fontScale="90000"/>
          </a:bodyPr>
          <a:lstStyle/>
          <a:p>
            <a:r>
              <a:rPr lang="en-GB" dirty="0" smtClean="0"/>
              <a:t>Poverty of aspirations</a:t>
            </a:r>
            <a:endParaRPr lang="en-GB" dirty="0"/>
          </a:p>
        </p:txBody>
      </p:sp>
      <p:sp>
        <p:nvSpPr>
          <p:cNvPr id="3" name="Content Placeholder 2"/>
          <p:cNvSpPr>
            <a:spLocks noGrp="1"/>
          </p:cNvSpPr>
          <p:nvPr>
            <p:ph idx="1"/>
          </p:nvPr>
        </p:nvSpPr>
        <p:spPr>
          <a:xfrm>
            <a:off x="838200" y="1314450"/>
            <a:ext cx="10515600" cy="5162550"/>
          </a:xfrm>
        </p:spPr>
        <p:txBody>
          <a:bodyPr>
            <a:normAutofit/>
          </a:bodyPr>
          <a:lstStyle/>
          <a:p>
            <a:r>
              <a:rPr lang="en-GB" dirty="0"/>
              <a:t>The problem with the ‘poverty of aspiration’ as a concept is not only that the research evidence does not support it, but also that it passes the responsibility for a presumed lack of aspirations onto parents and children. </a:t>
            </a:r>
            <a:endParaRPr lang="en-GB" dirty="0" smtClean="0"/>
          </a:p>
          <a:p>
            <a:r>
              <a:rPr lang="en-GB" dirty="0" smtClean="0"/>
              <a:t>In </a:t>
            </a:r>
            <a:r>
              <a:rPr lang="en-GB" dirty="0"/>
              <a:t>so doing it shifts responsibility away from local and central government, and </a:t>
            </a:r>
            <a:r>
              <a:rPr lang="en-GB" dirty="0" smtClean="0"/>
              <a:t>schools, </a:t>
            </a:r>
            <a:r>
              <a:rPr lang="en-GB" dirty="0"/>
              <a:t>to children </a:t>
            </a:r>
            <a:r>
              <a:rPr lang="en-GB" dirty="0" smtClean="0"/>
              <a:t>and parents from </a:t>
            </a:r>
            <a:r>
              <a:rPr lang="en-GB" dirty="0"/>
              <a:t>low socioeconomic backgrounds. </a:t>
            </a:r>
            <a:endParaRPr lang="en-GB" dirty="0" smtClean="0"/>
          </a:p>
          <a:p>
            <a:r>
              <a:rPr lang="en-GB" dirty="0" smtClean="0"/>
              <a:t>However, teachers are also disadvantaged by not understanding the causes of poverty, its effects on children and on their education, and by believing that the poverty of aspirations is a fact.</a:t>
            </a:r>
          </a:p>
          <a:p>
            <a:r>
              <a:rPr lang="en-GB" dirty="0" smtClean="0"/>
              <a:t>Teachers perpetuate the myth but are tasked with solving the problem as it is (wrongly) understood.</a:t>
            </a:r>
          </a:p>
        </p:txBody>
      </p:sp>
    </p:spTree>
    <p:extLst>
      <p:ext uri="{BB962C8B-B14F-4D97-AF65-F5344CB8AC3E}">
        <p14:creationId xmlns:p14="http://schemas.microsoft.com/office/powerpoint/2010/main" val="77195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172994"/>
            <a:ext cx="10220325" cy="941431"/>
          </a:xfrm>
        </p:spPr>
        <p:txBody>
          <a:bodyPr>
            <a:normAutofit fontScale="90000"/>
          </a:bodyPr>
          <a:lstStyle/>
          <a:p>
            <a:r>
              <a:rPr lang="en-GB" dirty="0" smtClean="0"/>
              <a:t>Coming at the problem from the wrong angle</a:t>
            </a:r>
            <a:endParaRPr lang="en-GB" dirty="0"/>
          </a:p>
        </p:txBody>
      </p:sp>
      <p:sp>
        <p:nvSpPr>
          <p:cNvPr id="3" name="Content Placeholder 2"/>
          <p:cNvSpPr>
            <a:spLocks noGrp="1"/>
          </p:cNvSpPr>
          <p:nvPr>
            <p:ph idx="1"/>
          </p:nvPr>
        </p:nvSpPr>
        <p:spPr>
          <a:xfrm>
            <a:off x="647700" y="1391423"/>
            <a:ext cx="10706100" cy="5218927"/>
          </a:xfrm>
        </p:spPr>
        <p:txBody>
          <a:bodyPr>
            <a:normAutofit fontScale="92500"/>
          </a:bodyPr>
          <a:lstStyle/>
          <a:p>
            <a:r>
              <a:rPr lang="en-GB" dirty="0" smtClean="0"/>
              <a:t>Schools and policy-makers are putting effort into ‘raising aspirations’ to increase achievement among disadvantaged pupils. </a:t>
            </a:r>
          </a:p>
          <a:p>
            <a:r>
              <a:rPr lang="en-GB" dirty="0" smtClean="0"/>
              <a:t>Focusing on ‘raising’ </a:t>
            </a:r>
            <a:r>
              <a:rPr lang="en-GB" dirty="0"/>
              <a:t>aspirations unlikely to narrow the educational attainment gap</a:t>
            </a:r>
          </a:p>
          <a:p>
            <a:r>
              <a:rPr lang="en-GB" dirty="0" smtClean="0"/>
              <a:t>It is </a:t>
            </a:r>
            <a:r>
              <a:rPr lang="en-GB" dirty="0"/>
              <a:t>based on false assumptions about low </a:t>
            </a:r>
            <a:r>
              <a:rPr lang="en-GB" dirty="0" smtClean="0"/>
              <a:t>aspirations.</a:t>
            </a:r>
          </a:p>
          <a:p>
            <a:r>
              <a:rPr lang="en-GB" dirty="0" smtClean="0"/>
              <a:t>The </a:t>
            </a:r>
            <a:r>
              <a:rPr lang="en-GB" dirty="0"/>
              <a:t>real challenge for disadvantaged young people is </a:t>
            </a:r>
            <a:r>
              <a:rPr lang="en-GB" dirty="0" smtClean="0"/>
              <a:t>sustaining and achieving </a:t>
            </a:r>
            <a:r>
              <a:rPr lang="en-GB" dirty="0"/>
              <a:t>their aspirations</a:t>
            </a:r>
            <a:r>
              <a:rPr lang="en-GB" dirty="0" smtClean="0"/>
              <a:t>.</a:t>
            </a:r>
          </a:p>
          <a:p>
            <a:r>
              <a:rPr lang="en-GB" dirty="0" smtClean="0"/>
              <a:t>The challenge for parents is how to understand and support their children’s aspirations.</a:t>
            </a:r>
          </a:p>
          <a:p>
            <a:r>
              <a:rPr lang="en-GB" dirty="0" smtClean="0"/>
              <a:t>The challenge for teachers is how to understand the causes and consequences of poverty, and then how to support and sustain aspirations.</a:t>
            </a:r>
          </a:p>
          <a:p>
            <a:r>
              <a:rPr lang="en-GB" dirty="0" smtClean="0"/>
              <a:t>It’s about knowledge, experiences, support and relationships.</a:t>
            </a:r>
            <a:endParaRPr lang="en-GB" dirty="0"/>
          </a:p>
        </p:txBody>
      </p:sp>
    </p:spTree>
    <p:extLst>
      <p:ext uri="{BB962C8B-B14F-4D97-AF65-F5344CB8AC3E}">
        <p14:creationId xmlns:p14="http://schemas.microsoft.com/office/powerpoint/2010/main" val="281116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522288"/>
            <a:ext cx="9391650" cy="778098"/>
          </a:xfrm>
        </p:spPr>
        <p:txBody>
          <a:bodyPr>
            <a:normAutofit/>
          </a:bodyPr>
          <a:lstStyle/>
          <a:p>
            <a:r>
              <a:rPr lang="en-GB" dirty="0" smtClean="0"/>
              <a:t>Key messages</a:t>
            </a:r>
            <a:endParaRPr lang="en-GB" dirty="0"/>
          </a:p>
        </p:txBody>
      </p:sp>
      <p:sp>
        <p:nvSpPr>
          <p:cNvPr id="3" name="Content Placeholder 2"/>
          <p:cNvSpPr>
            <a:spLocks noGrp="1"/>
          </p:cNvSpPr>
          <p:nvPr>
            <p:ph idx="1"/>
          </p:nvPr>
        </p:nvSpPr>
        <p:spPr>
          <a:xfrm>
            <a:off x="819150" y="1556793"/>
            <a:ext cx="9729580" cy="5001419"/>
          </a:xfrm>
        </p:spPr>
        <p:txBody>
          <a:bodyPr>
            <a:normAutofit lnSpcReduction="10000"/>
          </a:bodyPr>
          <a:lstStyle/>
          <a:p>
            <a:r>
              <a:rPr lang="en-GB" dirty="0" smtClean="0"/>
              <a:t>School is important to, and for, children living in poverty</a:t>
            </a:r>
          </a:p>
          <a:p>
            <a:r>
              <a:rPr lang="en-GB" dirty="0" smtClean="0"/>
              <a:t>Parents living in poverty value school and want to help</a:t>
            </a:r>
          </a:p>
          <a:p>
            <a:r>
              <a:rPr lang="en-GB" dirty="0" smtClean="0"/>
              <a:t>The ‘Poverty of Aspiration’ is a myth</a:t>
            </a:r>
          </a:p>
          <a:p>
            <a:r>
              <a:rPr lang="en-GB" dirty="0" smtClean="0"/>
              <a:t>Parents all want the best for their child</a:t>
            </a:r>
          </a:p>
          <a:p>
            <a:r>
              <a:rPr lang="en-GB" dirty="0" smtClean="0"/>
              <a:t>Parents living in poverty less likely to know what that looks like or how to achieve it</a:t>
            </a:r>
          </a:p>
          <a:p>
            <a:r>
              <a:rPr lang="en-GB" dirty="0" smtClean="0"/>
              <a:t>Parents living in poverty less likely to know how to help their child</a:t>
            </a:r>
          </a:p>
          <a:p>
            <a:r>
              <a:rPr lang="en-GB" dirty="0" smtClean="0"/>
              <a:t>Teachers on the whole would like to help but are trying to change the wrong thing, often through misunderstandings of poverty itself.</a:t>
            </a:r>
            <a:endParaRPr lang="en-GB" dirty="0"/>
          </a:p>
        </p:txBody>
      </p:sp>
    </p:spTree>
    <p:extLst>
      <p:ext uri="{BB962C8B-B14F-4D97-AF65-F5344CB8AC3E}">
        <p14:creationId xmlns:p14="http://schemas.microsoft.com/office/powerpoint/2010/main" val="194476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marL="0" indent="0" algn="ctr">
              <a:buNone/>
            </a:pPr>
            <a:r>
              <a:rPr lang="en-GB" sz="3200" i="1" dirty="0" smtClean="0"/>
              <a:t>“Those </a:t>
            </a:r>
            <a:r>
              <a:rPr lang="en-GB" sz="3200" i="1" dirty="0"/>
              <a:t>of us with no experience of sailing in the Mediterranean do not aspire to yacht ownership on the Côte d’Azur. That does not make us deficient in aspiration; rather, we aspire to what we have experience of, what we know we can influence, and what we believe we can achieve. </a:t>
            </a:r>
            <a:r>
              <a:rPr lang="en-GB" sz="3200" i="1" dirty="0" smtClean="0"/>
              <a:t>“</a:t>
            </a:r>
            <a:endParaRPr lang="en-GB" sz="3200" i="1" dirty="0"/>
          </a:p>
        </p:txBody>
      </p:sp>
    </p:spTree>
    <p:extLst>
      <p:ext uri="{BB962C8B-B14F-4D97-AF65-F5344CB8AC3E}">
        <p14:creationId xmlns:p14="http://schemas.microsoft.com/office/powerpoint/2010/main" val="4048421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stretch>
            <a:fillRect/>
          </a:stretch>
        </p:blipFill>
        <p:spPr>
          <a:xfrm>
            <a:off x="-1" y="0"/>
            <a:ext cx="12893905" cy="6858000"/>
          </a:xfrm>
          <a:prstGeom prst="rect">
            <a:avLst/>
          </a:prstGeom>
        </p:spPr>
      </p:pic>
    </p:spTree>
    <p:extLst>
      <p:ext uri="{BB962C8B-B14F-4D97-AF65-F5344CB8AC3E}">
        <p14:creationId xmlns:p14="http://schemas.microsoft.com/office/powerpoint/2010/main" val="1497047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9315"/>
          </a:xfrm>
        </p:spPr>
        <p:txBody>
          <a:bodyPr/>
          <a:lstStyle/>
          <a:p>
            <a:r>
              <a:rPr lang="en-GB" dirty="0" smtClean="0"/>
              <a:t>Recommendations</a:t>
            </a:r>
            <a:endParaRPr lang="en-GB" dirty="0"/>
          </a:p>
        </p:txBody>
      </p:sp>
      <p:sp>
        <p:nvSpPr>
          <p:cNvPr id="3" name="Content Placeholder 2"/>
          <p:cNvSpPr>
            <a:spLocks noGrp="1"/>
          </p:cNvSpPr>
          <p:nvPr>
            <p:ph idx="1"/>
          </p:nvPr>
        </p:nvSpPr>
        <p:spPr>
          <a:xfrm>
            <a:off x="838200" y="1234440"/>
            <a:ext cx="11049000" cy="5143500"/>
          </a:xfrm>
        </p:spPr>
        <p:txBody>
          <a:bodyPr>
            <a:normAutofit fontScale="85000" lnSpcReduction="20000"/>
          </a:bodyPr>
          <a:lstStyle/>
          <a:p>
            <a:r>
              <a:rPr lang="en-GB" sz="3100" dirty="0" smtClean="0"/>
              <a:t>Policymakers having a </a:t>
            </a:r>
            <a:r>
              <a:rPr lang="en-GB" sz="3100" dirty="0"/>
              <a:t>more sophisticated understanding of how their own views of aspirations and those of others are shaped by their socio-economic circumstances.</a:t>
            </a:r>
          </a:p>
          <a:p>
            <a:r>
              <a:rPr lang="en-GB" sz="3100" dirty="0" smtClean="0"/>
              <a:t>It </a:t>
            </a:r>
            <a:r>
              <a:rPr lang="en-GB" sz="3100" dirty="0"/>
              <a:t>is important to promote policies which open up knowledge of the whole range of opportunities available to parents and children in poverty including routes into higher education. </a:t>
            </a:r>
            <a:r>
              <a:rPr lang="en-GB" sz="3100" dirty="0" smtClean="0"/>
              <a:t> </a:t>
            </a:r>
          </a:p>
          <a:p>
            <a:r>
              <a:rPr lang="en-GB" sz="3100" dirty="0" smtClean="0"/>
              <a:t>Parents </a:t>
            </a:r>
            <a:r>
              <a:rPr lang="en-GB" sz="3100" dirty="0"/>
              <a:t>and children need knowledge of both the opportunities and the route to achieving their aspirations</a:t>
            </a:r>
            <a:r>
              <a:rPr lang="en-GB" sz="3100" dirty="0" smtClean="0"/>
              <a:t>.</a:t>
            </a:r>
          </a:p>
          <a:p>
            <a:r>
              <a:rPr lang="en-GB" sz="3100" dirty="0" smtClean="0"/>
              <a:t>Support </a:t>
            </a:r>
            <a:r>
              <a:rPr lang="en-GB" sz="3100" dirty="0"/>
              <a:t>parents and children to understand the opportunities available to them and give them the knowledge necessary to achieve </a:t>
            </a:r>
            <a:r>
              <a:rPr lang="en-GB" sz="3100" dirty="0" smtClean="0"/>
              <a:t>them</a:t>
            </a:r>
          </a:p>
          <a:p>
            <a:r>
              <a:rPr lang="en-GB" sz="3100" dirty="0" smtClean="0"/>
              <a:t>Focus </a:t>
            </a:r>
            <a:r>
              <a:rPr lang="en-GB" sz="3100" dirty="0"/>
              <a:t>on the mechanisms by which aspirations can diminish over time for young </a:t>
            </a:r>
            <a:r>
              <a:rPr lang="en-GB" sz="3100" dirty="0" smtClean="0"/>
              <a:t>people</a:t>
            </a:r>
          </a:p>
          <a:p>
            <a:r>
              <a:rPr lang="en-GB" sz="3100" dirty="0" smtClean="0"/>
              <a:t>Focus </a:t>
            </a:r>
            <a:r>
              <a:rPr lang="en-GB" sz="3100" dirty="0"/>
              <a:t>on keeping young people’s aspirations on track rather than just ‘inspiring’ </a:t>
            </a:r>
            <a:r>
              <a:rPr lang="en-GB" sz="3100" dirty="0" smtClean="0"/>
              <a:t>them</a:t>
            </a:r>
          </a:p>
          <a:p>
            <a:r>
              <a:rPr lang="en-GB" sz="3100" dirty="0" smtClean="0"/>
              <a:t>Dismantle </a:t>
            </a:r>
            <a:r>
              <a:rPr lang="en-GB" sz="3100" dirty="0"/>
              <a:t>the local and structural barriers to high aspirations</a:t>
            </a:r>
            <a:r>
              <a:rPr lang="en-GB" dirty="0"/>
              <a:t>.</a:t>
            </a:r>
          </a:p>
        </p:txBody>
      </p:sp>
    </p:spTree>
    <p:extLst>
      <p:ext uri="{BB962C8B-B14F-4D97-AF65-F5344CB8AC3E}">
        <p14:creationId xmlns:p14="http://schemas.microsoft.com/office/powerpoint/2010/main" val="117304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4805"/>
          </a:xfrm>
        </p:spPr>
        <p:txBody>
          <a:bodyPr/>
          <a:lstStyle/>
          <a:p>
            <a:pPr algn="ctr"/>
            <a:r>
              <a:rPr lang="en-GB" dirty="0" smtClean="0">
                <a:solidFill>
                  <a:schemeClr val="accent6">
                    <a:lumMod val="75000"/>
                  </a:schemeClr>
                </a:solidFill>
              </a:rPr>
              <a:t>‘Flipping the thinking’ JFK-style</a:t>
            </a:r>
            <a:endParaRPr lang="en-GB" dirty="0">
              <a:solidFill>
                <a:schemeClr val="accent6">
                  <a:lumMod val="75000"/>
                </a:schemeClr>
              </a:solidFill>
            </a:endParaRPr>
          </a:p>
        </p:txBody>
      </p:sp>
      <p:sp>
        <p:nvSpPr>
          <p:cNvPr id="3" name="Content Placeholder 2"/>
          <p:cNvSpPr>
            <a:spLocks noGrp="1"/>
          </p:cNvSpPr>
          <p:nvPr>
            <p:ph idx="1"/>
          </p:nvPr>
        </p:nvSpPr>
        <p:spPr>
          <a:xfrm>
            <a:off x="1098958" y="1304489"/>
            <a:ext cx="10091956" cy="5356372"/>
          </a:xfrm>
        </p:spPr>
        <p:txBody>
          <a:bodyPr>
            <a:normAutofit/>
          </a:bodyPr>
          <a:lstStyle/>
          <a:p>
            <a:pPr marL="0" indent="0">
              <a:buNone/>
            </a:pPr>
            <a:r>
              <a:rPr lang="en-GB" dirty="0"/>
              <a:t> </a:t>
            </a: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solidFill>
                <a:schemeClr val="accent6">
                  <a:lumMod val="75000"/>
                </a:schemeClr>
              </a:solidFill>
            </a:endParaRPr>
          </a:p>
          <a:p>
            <a:pPr marL="0" indent="0" algn="ctr">
              <a:buNone/>
            </a:pPr>
            <a:r>
              <a:rPr lang="en-GB" sz="3600" dirty="0" smtClean="0">
                <a:solidFill>
                  <a:schemeClr val="accent6">
                    <a:lumMod val="75000"/>
                  </a:schemeClr>
                </a:solidFill>
              </a:rPr>
              <a:t>“</a:t>
            </a:r>
            <a:r>
              <a:rPr lang="en-GB" sz="3600" dirty="0">
                <a:solidFill>
                  <a:schemeClr val="accent6">
                    <a:lumMod val="75000"/>
                  </a:schemeClr>
                </a:solidFill>
              </a:rPr>
              <a:t>And so, my fellow Americans: ask not what your country can do for you—ask what you can do for your country</a:t>
            </a:r>
            <a:r>
              <a:rPr lang="en-GB" sz="3600" dirty="0" smtClean="0">
                <a:solidFill>
                  <a:schemeClr val="accent6">
                    <a:lumMod val="75000"/>
                  </a:schemeClr>
                </a:solidFill>
              </a:rPr>
              <a:t>.” </a:t>
            </a:r>
          </a:p>
          <a:p>
            <a:pPr marL="0" indent="0" algn="ctr">
              <a:buNone/>
            </a:pPr>
            <a:r>
              <a:rPr lang="en-GB" sz="2000" dirty="0" smtClean="0">
                <a:solidFill>
                  <a:schemeClr val="accent6">
                    <a:lumMod val="75000"/>
                  </a:schemeClr>
                </a:solidFill>
              </a:rPr>
              <a:t>John F. Kennedy Inauguration speech, 20 January 1961</a:t>
            </a:r>
            <a:endParaRPr lang="en-GB" sz="2000" dirty="0">
              <a:solidFill>
                <a:schemeClr val="accent6">
                  <a:lumMod val="75000"/>
                </a:schemeClr>
              </a:solidFill>
            </a:endParaRPr>
          </a:p>
        </p:txBody>
      </p:sp>
      <p:pic>
        <p:nvPicPr>
          <p:cNvPr id="4" name="Picture 3"/>
          <p:cNvPicPr>
            <a:picLocks noChangeAspect="1"/>
          </p:cNvPicPr>
          <p:nvPr/>
        </p:nvPicPr>
        <p:blipFill>
          <a:blip r:embed="rId3"/>
          <a:stretch>
            <a:fillRect/>
          </a:stretch>
        </p:blipFill>
        <p:spPr>
          <a:xfrm>
            <a:off x="1718327" y="1456509"/>
            <a:ext cx="8755346" cy="2381454"/>
          </a:xfrm>
          <a:prstGeom prst="rect">
            <a:avLst/>
          </a:prstGeom>
        </p:spPr>
      </p:pic>
    </p:spTree>
    <p:extLst>
      <p:ext uri="{BB962C8B-B14F-4D97-AF65-F5344CB8AC3E}">
        <p14:creationId xmlns:p14="http://schemas.microsoft.com/office/powerpoint/2010/main" val="1465971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5642"/>
            <a:ext cx="10515600" cy="5865535"/>
          </a:xfrm>
        </p:spPr>
        <p:txBody>
          <a:bodyPr>
            <a:normAutofit lnSpcReduction="10000"/>
          </a:bodyPr>
          <a:lstStyle/>
          <a:p>
            <a:pPr marL="0" indent="0">
              <a:buNone/>
            </a:pPr>
            <a:r>
              <a:rPr lang="en-GB" dirty="0"/>
              <a:t>A teacher once asked </a:t>
            </a:r>
            <a:r>
              <a:rPr lang="en-GB" dirty="0" smtClean="0"/>
              <a:t>me:</a:t>
            </a:r>
          </a:p>
          <a:p>
            <a:pPr marL="0" indent="0" algn="ctr">
              <a:buNone/>
            </a:pPr>
            <a:r>
              <a:rPr lang="en-GB" i="1" dirty="0" smtClean="0"/>
              <a:t>“</a:t>
            </a:r>
            <a:r>
              <a:rPr lang="en-GB" i="1" dirty="0"/>
              <a:t>how do I teach those children (living in poverty) to value their education?” </a:t>
            </a:r>
            <a:endParaRPr lang="en-GB" i="1" dirty="0" smtClean="0"/>
          </a:p>
          <a:p>
            <a:pPr marL="0" indent="0">
              <a:buNone/>
            </a:pPr>
            <a:r>
              <a:rPr lang="en-GB" dirty="0" smtClean="0"/>
              <a:t>and </a:t>
            </a:r>
            <a:r>
              <a:rPr lang="en-GB" dirty="0"/>
              <a:t>I asked </a:t>
            </a:r>
            <a:r>
              <a:rPr lang="en-GB" dirty="0" smtClean="0"/>
              <a:t>her</a:t>
            </a:r>
            <a:r>
              <a:rPr lang="en-GB" dirty="0"/>
              <a:t>:</a:t>
            </a:r>
            <a:endParaRPr lang="en-GB" dirty="0" smtClean="0"/>
          </a:p>
          <a:p>
            <a:pPr marL="0" indent="0" algn="ctr">
              <a:buNone/>
            </a:pPr>
            <a:r>
              <a:rPr lang="en-GB" i="1" dirty="0" smtClean="0"/>
              <a:t>“</a:t>
            </a:r>
            <a:r>
              <a:rPr lang="en-GB" i="1" dirty="0"/>
              <a:t>what do you do to show those children you value them so that they want to take up your offer of an education?” </a:t>
            </a:r>
            <a:endParaRPr lang="en-GB" i="1" dirty="0" smtClean="0"/>
          </a:p>
          <a:p>
            <a:pPr marL="0" indent="0" algn="ctr">
              <a:buNone/>
            </a:pPr>
            <a:endParaRPr lang="en-GB" i="1" dirty="0" smtClean="0"/>
          </a:p>
          <a:p>
            <a:pPr marL="0" indent="0">
              <a:buNone/>
            </a:pPr>
            <a:r>
              <a:rPr lang="en-GB" dirty="0" smtClean="0"/>
              <a:t>Instead </a:t>
            </a:r>
            <a:r>
              <a:rPr lang="en-GB" dirty="0"/>
              <a:t>of expecting stressed children to understand the long-term value of education how do we flip the thinking so that educators understand and value all children in their classroom </a:t>
            </a:r>
            <a:r>
              <a:rPr lang="en-GB" dirty="0" smtClean="0"/>
              <a:t>irrespective…?</a:t>
            </a:r>
            <a:endParaRPr lang="en-GB" dirty="0"/>
          </a:p>
          <a:p>
            <a:endParaRPr lang="en-GB" dirty="0"/>
          </a:p>
          <a:p>
            <a:r>
              <a:rPr lang="en-GB" b="1" dirty="0" smtClean="0"/>
              <a:t>Question 1 </a:t>
            </a:r>
            <a:r>
              <a:rPr lang="en-GB" b="1" dirty="0"/>
              <a:t>- what do you do to show those children you value them so that they want to take up your offer of an education (or other service)?</a:t>
            </a:r>
            <a:endParaRPr lang="en-GB" dirty="0"/>
          </a:p>
          <a:p>
            <a:endParaRPr lang="en-GB" dirty="0"/>
          </a:p>
        </p:txBody>
      </p:sp>
    </p:spTree>
    <p:extLst>
      <p:ext uri="{BB962C8B-B14F-4D97-AF65-F5344CB8AC3E}">
        <p14:creationId xmlns:p14="http://schemas.microsoft.com/office/powerpoint/2010/main" val="17067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8266"/>
            <a:ext cx="10515600" cy="5736656"/>
          </a:xfrm>
        </p:spPr>
        <p:txBody>
          <a:bodyPr>
            <a:normAutofit/>
          </a:bodyPr>
          <a:lstStyle/>
          <a:p>
            <a:pPr marL="0" indent="0">
              <a:buNone/>
            </a:pPr>
            <a:r>
              <a:rPr lang="en-GB" dirty="0"/>
              <a:t>Work is being done in schools (and elsewhere) to reduce and eliminate poverty-related stigma and shame. I think of this as the cessation of a negative behaviour; in other words, it’s a neutral act. </a:t>
            </a:r>
            <a:endParaRPr lang="en-GB" dirty="0" smtClean="0"/>
          </a:p>
          <a:p>
            <a:pPr marL="0" indent="0">
              <a:buNone/>
            </a:pPr>
            <a:r>
              <a:rPr lang="en-GB" dirty="0" smtClean="0"/>
              <a:t>How </a:t>
            </a:r>
            <a:r>
              <a:rPr lang="en-GB" dirty="0"/>
              <a:t>do we flip this to turn it into the presence of a positive; in other words, a positive act? </a:t>
            </a:r>
            <a:endParaRPr lang="en-GB" dirty="0" smtClean="0"/>
          </a:p>
          <a:p>
            <a:pPr marL="0" indent="0">
              <a:buNone/>
            </a:pPr>
            <a:r>
              <a:rPr lang="en-GB" dirty="0" smtClean="0"/>
              <a:t>Rather </a:t>
            </a:r>
            <a:r>
              <a:rPr lang="en-GB" dirty="0"/>
              <a:t>than reduce or eliminate stigma, how do we actively promote dignity and respect for those who manage to come to school each day despite the barriers that poverty puts in their way? </a:t>
            </a:r>
          </a:p>
          <a:p>
            <a:endParaRPr lang="en-GB" dirty="0"/>
          </a:p>
          <a:p>
            <a:r>
              <a:rPr lang="en-GB" b="1" dirty="0"/>
              <a:t>Question </a:t>
            </a:r>
            <a:r>
              <a:rPr lang="en-GB" b="1" dirty="0" smtClean="0"/>
              <a:t>2 </a:t>
            </a:r>
            <a:r>
              <a:rPr lang="en-GB" b="1" dirty="0"/>
              <a:t>- How can</a:t>
            </a:r>
            <a:r>
              <a:rPr lang="en-GB" b="1" i="1" dirty="0"/>
              <a:t> you</a:t>
            </a:r>
            <a:r>
              <a:rPr lang="en-GB" b="1" dirty="0"/>
              <a:t> promote dignity and respect for those who manage to come to school each day despite the barriers that poverty puts in their way?</a:t>
            </a:r>
            <a:endParaRPr lang="en-GB" dirty="0"/>
          </a:p>
          <a:p>
            <a:endParaRPr lang="en-GB" dirty="0"/>
          </a:p>
        </p:txBody>
      </p:sp>
    </p:spTree>
    <p:extLst>
      <p:ext uri="{BB962C8B-B14F-4D97-AF65-F5344CB8AC3E}">
        <p14:creationId xmlns:p14="http://schemas.microsoft.com/office/powerpoint/2010/main" val="54560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feedback from event in March…</a:t>
            </a:r>
            <a:endParaRPr lang="en-GB" dirty="0"/>
          </a:p>
        </p:txBody>
      </p:sp>
      <p:sp>
        <p:nvSpPr>
          <p:cNvPr id="3" name="Content Placeholder 2"/>
          <p:cNvSpPr>
            <a:spLocks noGrp="1"/>
          </p:cNvSpPr>
          <p:nvPr>
            <p:ph idx="1"/>
          </p:nvPr>
        </p:nvSpPr>
        <p:spPr/>
        <p:txBody>
          <a:bodyPr/>
          <a:lstStyle/>
          <a:p>
            <a:r>
              <a:rPr lang="en-GB" dirty="0"/>
              <a:t>Morag </a:t>
            </a:r>
            <a:r>
              <a:rPr lang="en-GB" dirty="0" smtClean="0"/>
              <a:t>Treanor - </a:t>
            </a:r>
            <a:r>
              <a:rPr lang="en-GB" dirty="0"/>
              <a:t>well received although group discussion went on tangent from presentation and questions </a:t>
            </a:r>
            <a:r>
              <a:rPr lang="en-GB" dirty="0" smtClean="0"/>
              <a:t>posed… the </a:t>
            </a:r>
            <a:r>
              <a:rPr lang="en-GB" dirty="0"/>
              <a:t>focus of the </a:t>
            </a:r>
            <a:r>
              <a:rPr lang="en-GB" dirty="0" smtClean="0"/>
              <a:t>conversation was </a:t>
            </a:r>
            <a:r>
              <a:rPr lang="en-GB" dirty="0" smtClean="0">
                <a:solidFill>
                  <a:schemeClr val="accent6">
                    <a:lumMod val="75000"/>
                  </a:schemeClr>
                </a:solidFill>
              </a:rPr>
              <a:t>parental </a:t>
            </a:r>
            <a:r>
              <a:rPr lang="en-GB" dirty="0">
                <a:solidFill>
                  <a:schemeClr val="accent6">
                    <a:lumMod val="75000"/>
                  </a:schemeClr>
                </a:solidFill>
              </a:rPr>
              <a:t>controls, </a:t>
            </a:r>
            <a:r>
              <a:rPr lang="en-GB" dirty="0" smtClean="0">
                <a:solidFill>
                  <a:schemeClr val="accent6">
                    <a:lumMod val="75000"/>
                  </a:schemeClr>
                </a:solidFill>
              </a:rPr>
              <a:t>parental values </a:t>
            </a:r>
            <a:r>
              <a:rPr lang="en-GB" dirty="0">
                <a:solidFill>
                  <a:schemeClr val="accent6">
                    <a:lumMod val="75000"/>
                  </a:schemeClr>
                </a:solidFill>
              </a:rPr>
              <a:t>etc.</a:t>
            </a:r>
          </a:p>
          <a:p>
            <a:endParaRPr lang="en-GB" dirty="0"/>
          </a:p>
        </p:txBody>
      </p:sp>
    </p:spTree>
    <p:extLst>
      <p:ext uri="{BB962C8B-B14F-4D97-AF65-F5344CB8AC3E}">
        <p14:creationId xmlns:p14="http://schemas.microsoft.com/office/powerpoint/2010/main" val="2514375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5975"/>
          </a:xfrm>
        </p:spPr>
        <p:txBody>
          <a:bodyPr/>
          <a:lstStyle/>
          <a:p>
            <a:r>
              <a:rPr lang="en-GB" dirty="0" smtClean="0"/>
              <a:t>Background</a:t>
            </a:r>
            <a:endParaRPr lang="en-GB" dirty="0"/>
          </a:p>
        </p:txBody>
      </p:sp>
      <p:sp>
        <p:nvSpPr>
          <p:cNvPr id="3" name="Content Placeholder 2"/>
          <p:cNvSpPr>
            <a:spLocks noGrp="1"/>
          </p:cNvSpPr>
          <p:nvPr>
            <p:ph idx="1"/>
          </p:nvPr>
        </p:nvSpPr>
        <p:spPr>
          <a:xfrm>
            <a:off x="838200" y="1343025"/>
            <a:ext cx="10515600" cy="4833938"/>
          </a:xfrm>
        </p:spPr>
        <p:txBody>
          <a:bodyPr>
            <a:normAutofit/>
          </a:bodyPr>
          <a:lstStyle/>
          <a:p>
            <a:r>
              <a:rPr lang="en-GB" dirty="0"/>
              <a:t>Aspirations have become a key educational policy driver in the UK and are seen </a:t>
            </a:r>
            <a:r>
              <a:rPr lang="en-GB" dirty="0" smtClean="0"/>
              <a:t>as one </a:t>
            </a:r>
            <a:r>
              <a:rPr lang="en-GB" dirty="0"/>
              <a:t>of the critical levers for improving educational attainment and raising skills</a:t>
            </a:r>
            <a:r>
              <a:rPr lang="en-GB" dirty="0" smtClean="0"/>
              <a:t>.</a:t>
            </a:r>
          </a:p>
          <a:p>
            <a:r>
              <a:rPr lang="en-GB" dirty="0"/>
              <a:t>children </a:t>
            </a:r>
            <a:r>
              <a:rPr lang="en-GB" dirty="0" smtClean="0"/>
              <a:t>and their parents are </a:t>
            </a:r>
            <a:r>
              <a:rPr lang="en-GB" dirty="0"/>
              <a:t>seen as lacking ambition </a:t>
            </a:r>
            <a:endParaRPr lang="en-GB" dirty="0" smtClean="0"/>
          </a:p>
          <a:p>
            <a:r>
              <a:rPr lang="en-GB" dirty="0" smtClean="0"/>
              <a:t>leads </a:t>
            </a:r>
            <a:r>
              <a:rPr lang="en-GB" dirty="0"/>
              <a:t>to a deficit view of aspirations, holding young people </a:t>
            </a:r>
            <a:r>
              <a:rPr lang="en-GB" dirty="0" smtClean="0"/>
              <a:t>and their parents ‘responsible</a:t>
            </a:r>
            <a:r>
              <a:rPr lang="en-GB" dirty="0"/>
              <a:t>’ for </a:t>
            </a:r>
            <a:r>
              <a:rPr lang="en-GB" dirty="0" smtClean="0"/>
              <a:t>their ‘lack of’ ambition.</a:t>
            </a:r>
          </a:p>
          <a:p>
            <a:r>
              <a:rPr lang="en-GB" dirty="0" smtClean="0"/>
              <a:t>but </a:t>
            </a:r>
            <a:r>
              <a:rPr lang="en-GB" dirty="0"/>
              <a:t>aspirations expressed </a:t>
            </a:r>
            <a:r>
              <a:rPr lang="en-GB" dirty="0" smtClean="0"/>
              <a:t>by young </a:t>
            </a:r>
            <a:r>
              <a:rPr lang="en-GB" dirty="0"/>
              <a:t>people </a:t>
            </a:r>
            <a:r>
              <a:rPr lang="en-GB" dirty="0" smtClean="0"/>
              <a:t>and their parents reflect </a:t>
            </a:r>
            <a:r>
              <a:rPr lang="en-GB" dirty="0"/>
              <a:t>the expectations and constraints inherent within their setting</a:t>
            </a:r>
            <a:r>
              <a:rPr lang="en-GB" dirty="0" smtClean="0"/>
              <a:t>, rather </a:t>
            </a:r>
            <a:r>
              <a:rPr lang="en-GB" dirty="0"/>
              <a:t>than a free choice of desired </a:t>
            </a:r>
            <a:r>
              <a:rPr lang="en-GB" dirty="0" smtClean="0"/>
              <a:t>outcome.</a:t>
            </a:r>
            <a:endParaRPr lang="en-GB" dirty="0"/>
          </a:p>
        </p:txBody>
      </p:sp>
      <p:sp>
        <p:nvSpPr>
          <p:cNvPr id="4" name="Rectangle 3"/>
          <p:cNvSpPr/>
          <p:nvPr/>
        </p:nvSpPr>
        <p:spPr>
          <a:xfrm>
            <a:off x="1642188" y="6176963"/>
            <a:ext cx="8738288" cy="430887"/>
          </a:xfrm>
          <a:prstGeom prst="rect">
            <a:avLst/>
          </a:prstGeom>
        </p:spPr>
        <p:txBody>
          <a:bodyPr wrap="square">
            <a:spAutoFit/>
          </a:bodyPr>
          <a:lstStyle/>
          <a:p>
            <a:r>
              <a:rPr lang="en-GB" sz="1100" dirty="0">
                <a:latin typeface="OpenSans"/>
              </a:rPr>
              <a:t>Ralf St Clair &amp; Amanda Benjamin (2011) Performing desires: the dilemma of aspirations and educational attainment, British Educational Research Journal, 37:3, 501-517</a:t>
            </a:r>
            <a:endParaRPr lang="en-GB" sz="1100" dirty="0"/>
          </a:p>
        </p:txBody>
      </p:sp>
    </p:spTree>
    <p:extLst>
      <p:ext uri="{BB962C8B-B14F-4D97-AF65-F5344CB8AC3E}">
        <p14:creationId xmlns:p14="http://schemas.microsoft.com/office/powerpoint/2010/main" val="116481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8762" y="790575"/>
            <a:ext cx="8963025" cy="3752850"/>
          </a:xfrm>
          <a:prstGeom prst="rect">
            <a:avLst/>
          </a:prstGeom>
        </p:spPr>
      </p:pic>
      <p:pic>
        <p:nvPicPr>
          <p:cNvPr id="6" name="Picture 5"/>
          <p:cNvPicPr>
            <a:picLocks noChangeAspect="1"/>
          </p:cNvPicPr>
          <p:nvPr/>
        </p:nvPicPr>
        <p:blipFill>
          <a:blip r:embed="rId4"/>
          <a:stretch>
            <a:fillRect/>
          </a:stretch>
        </p:blipFill>
        <p:spPr>
          <a:xfrm>
            <a:off x="53363" y="5099148"/>
            <a:ext cx="12085271" cy="1709738"/>
          </a:xfrm>
          <a:prstGeom prst="rect">
            <a:avLst/>
          </a:prstGeom>
        </p:spPr>
      </p:pic>
      <p:grpSp>
        <p:nvGrpSpPr>
          <p:cNvPr id="18" name="Group 17"/>
          <p:cNvGrpSpPr/>
          <p:nvPr/>
        </p:nvGrpSpPr>
        <p:grpSpPr>
          <a:xfrm>
            <a:off x="175720" y="1152525"/>
            <a:ext cx="11840558" cy="2876249"/>
            <a:chOff x="175720" y="1152525"/>
            <a:chExt cx="11840558" cy="2876249"/>
          </a:xfrm>
        </p:grpSpPr>
        <p:pic>
          <p:nvPicPr>
            <p:cNvPr id="19" name="Picture 18"/>
            <p:cNvPicPr>
              <a:picLocks noChangeAspect="1"/>
            </p:cNvPicPr>
            <p:nvPr/>
          </p:nvPicPr>
          <p:blipFill>
            <a:blip r:embed="rId5"/>
            <a:stretch>
              <a:fillRect/>
            </a:stretch>
          </p:blipFill>
          <p:spPr>
            <a:xfrm>
              <a:off x="175720" y="1152525"/>
              <a:ext cx="11840558" cy="2876249"/>
            </a:xfrm>
            <a:prstGeom prst="rect">
              <a:avLst/>
            </a:prstGeom>
          </p:spPr>
        </p:pic>
        <p:sp>
          <p:nvSpPr>
            <p:cNvPr id="20" name="TextBox 19"/>
            <p:cNvSpPr txBox="1"/>
            <p:nvPr/>
          </p:nvSpPr>
          <p:spPr>
            <a:xfrm>
              <a:off x="3971925" y="1971499"/>
              <a:ext cx="4057650" cy="769441"/>
            </a:xfrm>
            <a:prstGeom prst="rect">
              <a:avLst/>
            </a:prstGeom>
            <a:noFill/>
          </p:spPr>
          <p:txBody>
            <a:bodyPr wrap="square" rtlCol="0">
              <a:spAutoFit/>
            </a:bodyPr>
            <a:lstStyle/>
            <a:p>
              <a:r>
                <a:rPr lang="en-GB" sz="4400" dirty="0" smtClean="0">
                  <a:solidFill>
                    <a:srgbClr val="C00000"/>
                  </a:solidFill>
                </a:rPr>
                <a:t>THERESA MAY</a:t>
              </a:r>
              <a:endParaRPr lang="en-GB" sz="4400" dirty="0">
                <a:solidFill>
                  <a:srgbClr val="C00000"/>
                </a:solidFill>
              </a:endParaRPr>
            </a:p>
          </p:txBody>
        </p:sp>
      </p:grpSp>
      <p:pic>
        <p:nvPicPr>
          <p:cNvPr id="21" name="Picture 20"/>
          <p:cNvPicPr>
            <a:picLocks noChangeAspect="1"/>
          </p:cNvPicPr>
          <p:nvPr/>
        </p:nvPicPr>
        <p:blipFill>
          <a:blip r:embed="rId6"/>
          <a:stretch>
            <a:fillRect/>
          </a:stretch>
        </p:blipFill>
        <p:spPr>
          <a:xfrm>
            <a:off x="1119375" y="1530550"/>
            <a:ext cx="10086787" cy="3548062"/>
          </a:xfrm>
          <a:prstGeom prst="rect">
            <a:avLst/>
          </a:prstGeom>
        </p:spPr>
      </p:pic>
      <p:pic>
        <p:nvPicPr>
          <p:cNvPr id="25" name="Picture 24"/>
          <p:cNvPicPr>
            <a:picLocks noChangeAspect="1"/>
          </p:cNvPicPr>
          <p:nvPr/>
        </p:nvPicPr>
        <p:blipFill>
          <a:blip r:embed="rId7"/>
          <a:stretch>
            <a:fillRect/>
          </a:stretch>
        </p:blipFill>
        <p:spPr>
          <a:xfrm>
            <a:off x="53363" y="558520"/>
            <a:ext cx="11439826" cy="5785659"/>
          </a:xfrm>
          <a:prstGeom prst="rect">
            <a:avLst/>
          </a:prstGeom>
        </p:spPr>
      </p:pic>
      <p:grpSp>
        <p:nvGrpSpPr>
          <p:cNvPr id="26" name="Group 25"/>
          <p:cNvGrpSpPr/>
          <p:nvPr/>
        </p:nvGrpSpPr>
        <p:grpSpPr>
          <a:xfrm>
            <a:off x="163277" y="4481910"/>
            <a:ext cx="11975357" cy="2303218"/>
            <a:chOff x="338997" y="1662214"/>
            <a:chExt cx="11975357" cy="2303218"/>
          </a:xfrm>
        </p:grpSpPr>
        <p:pic>
          <p:nvPicPr>
            <p:cNvPr id="27" name="Picture 26"/>
            <p:cNvPicPr>
              <a:picLocks noChangeAspect="1"/>
            </p:cNvPicPr>
            <p:nvPr/>
          </p:nvPicPr>
          <p:blipFill>
            <a:blip r:embed="rId8"/>
            <a:stretch>
              <a:fillRect/>
            </a:stretch>
          </p:blipFill>
          <p:spPr>
            <a:xfrm>
              <a:off x="338997" y="1832835"/>
              <a:ext cx="11975357" cy="2132597"/>
            </a:xfrm>
            <a:prstGeom prst="rect">
              <a:avLst/>
            </a:prstGeom>
          </p:spPr>
        </p:pic>
        <p:sp>
          <p:nvSpPr>
            <p:cNvPr id="28" name="TextBox 27"/>
            <p:cNvSpPr txBox="1"/>
            <p:nvPr/>
          </p:nvSpPr>
          <p:spPr>
            <a:xfrm>
              <a:off x="488818" y="1662214"/>
              <a:ext cx="3724276" cy="707886"/>
            </a:xfrm>
            <a:prstGeom prst="rect">
              <a:avLst/>
            </a:prstGeom>
            <a:noFill/>
          </p:spPr>
          <p:txBody>
            <a:bodyPr wrap="square" rtlCol="0">
              <a:spAutoFit/>
            </a:bodyPr>
            <a:lstStyle/>
            <a:p>
              <a:r>
                <a:rPr lang="en-GB" sz="4000" dirty="0" smtClean="0">
                  <a:solidFill>
                    <a:srgbClr val="C00000"/>
                  </a:solidFill>
                </a:rPr>
                <a:t>TONY BLAIR</a:t>
              </a:r>
              <a:endParaRPr lang="en-GB" sz="4000" dirty="0">
                <a:solidFill>
                  <a:srgbClr val="C00000"/>
                </a:solidFill>
              </a:endParaRPr>
            </a:p>
          </p:txBody>
        </p:sp>
      </p:grpSp>
      <p:grpSp>
        <p:nvGrpSpPr>
          <p:cNvPr id="31" name="Group 30"/>
          <p:cNvGrpSpPr/>
          <p:nvPr/>
        </p:nvGrpSpPr>
        <p:grpSpPr>
          <a:xfrm>
            <a:off x="220728" y="231668"/>
            <a:ext cx="11971272" cy="4238625"/>
            <a:chOff x="1687598" y="-2471826"/>
            <a:chExt cx="12138634" cy="4238625"/>
          </a:xfrm>
        </p:grpSpPr>
        <p:pic>
          <p:nvPicPr>
            <p:cNvPr id="23" name="Picture 22"/>
            <p:cNvPicPr>
              <a:picLocks noChangeAspect="1"/>
            </p:cNvPicPr>
            <p:nvPr/>
          </p:nvPicPr>
          <p:blipFill>
            <a:blip r:embed="rId9"/>
            <a:stretch>
              <a:fillRect/>
            </a:stretch>
          </p:blipFill>
          <p:spPr>
            <a:xfrm>
              <a:off x="1687598" y="-2471826"/>
              <a:ext cx="12138634" cy="4238625"/>
            </a:xfrm>
            <a:prstGeom prst="rect">
              <a:avLst/>
            </a:prstGeom>
          </p:spPr>
        </p:pic>
        <p:sp>
          <p:nvSpPr>
            <p:cNvPr id="30" name="TextBox 29"/>
            <p:cNvSpPr txBox="1"/>
            <p:nvPr/>
          </p:nvSpPr>
          <p:spPr>
            <a:xfrm>
              <a:off x="1944303" y="-2471826"/>
              <a:ext cx="4657973" cy="707886"/>
            </a:xfrm>
            <a:prstGeom prst="rect">
              <a:avLst/>
            </a:prstGeom>
            <a:noFill/>
          </p:spPr>
          <p:txBody>
            <a:bodyPr wrap="square" rtlCol="0">
              <a:spAutoFit/>
            </a:bodyPr>
            <a:lstStyle/>
            <a:p>
              <a:r>
                <a:rPr lang="en-GB" sz="4000" dirty="0" smtClean="0">
                  <a:solidFill>
                    <a:srgbClr val="C00000"/>
                  </a:solidFill>
                </a:rPr>
                <a:t>GORDON BROWN</a:t>
              </a:r>
              <a:endParaRPr lang="en-GB" sz="4000" dirty="0">
                <a:solidFill>
                  <a:srgbClr val="C00000"/>
                </a:solidFill>
              </a:endParaRPr>
            </a:p>
          </p:txBody>
        </p:sp>
      </p:grpSp>
    </p:spTree>
    <p:extLst>
      <p:ext uri="{BB962C8B-B14F-4D97-AF65-F5344CB8AC3E}">
        <p14:creationId xmlns:p14="http://schemas.microsoft.com/office/powerpoint/2010/main" val="277187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7" y="365125"/>
            <a:ext cx="11553827" cy="701675"/>
          </a:xfrm>
        </p:spPr>
        <p:txBody>
          <a:bodyPr>
            <a:noAutofit/>
          </a:bodyPr>
          <a:lstStyle/>
          <a:p>
            <a:r>
              <a:rPr lang="en-GB" sz="3200" dirty="0" smtClean="0"/>
              <a:t>Despite excellent work on child poverty by the Scottish Government, myths persist…</a:t>
            </a:r>
            <a:endParaRPr lang="en-GB" sz="3200" dirty="0"/>
          </a:p>
        </p:txBody>
      </p:sp>
      <p:pic>
        <p:nvPicPr>
          <p:cNvPr id="4" name="Content Placeholder 3"/>
          <p:cNvPicPr>
            <a:picLocks noGrp="1" noChangeAspect="1"/>
          </p:cNvPicPr>
          <p:nvPr>
            <p:ph idx="1"/>
          </p:nvPr>
        </p:nvPicPr>
        <p:blipFill>
          <a:blip r:embed="rId3"/>
          <a:stretch>
            <a:fillRect/>
          </a:stretch>
        </p:blipFill>
        <p:spPr>
          <a:xfrm>
            <a:off x="3368116" y="4676775"/>
            <a:ext cx="8823884" cy="1124744"/>
          </a:xfrm>
          <a:prstGeom prst="rect">
            <a:avLst/>
          </a:prstGeom>
        </p:spPr>
      </p:pic>
      <p:pic>
        <p:nvPicPr>
          <p:cNvPr id="5" name="Picture 4"/>
          <p:cNvPicPr>
            <a:picLocks noChangeAspect="1"/>
          </p:cNvPicPr>
          <p:nvPr/>
        </p:nvPicPr>
        <p:blipFill>
          <a:blip r:embed="rId4"/>
          <a:stretch>
            <a:fillRect/>
          </a:stretch>
        </p:blipFill>
        <p:spPr>
          <a:xfrm>
            <a:off x="3368117" y="3273682"/>
            <a:ext cx="8823884" cy="1243012"/>
          </a:xfrm>
          <a:prstGeom prst="rect">
            <a:avLst/>
          </a:prstGeom>
        </p:spPr>
      </p:pic>
      <p:pic>
        <p:nvPicPr>
          <p:cNvPr id="6" name="Picture 5"/>
          <p:cNvPicPr>
            <a:picLocks noChangeAspect="1"/>
          </p:cNvPicPr>
          <p:nvPr/>
        </p:nvPicPr>
        <p:blipFill>
          <a:blip r:embed="rId5"/>
          <a:stretch>
            <a:fillRect/>
          </a:stretch>
        </p:blipFill>
        <p:spPr>
          <a:xfrm>
            <a:off x="3368116" y="1226342"/>
            <a:ext cx="8834741" cy="2069307"/>
          </a:xfrm>
          <a:prstGeom prst="rect">
            <a:avLst/>
          </a:prstGeom>
        </p:spPr>
      </p:pic>
      <p:sp>
        <p:nvSpPr>
          <p:cNvPr id="7" name="TextBox 6"/>
          <p:cNvSpPr txBox="1"/>
          <p:nvPr/>
        </p:nvSpPr>
        <p:spPr>
          <a:xfrm>
            <a:off x="371473" y="1381125"/>
            <a:ext cx="2543175" cy="369332"/>
          </a:xfrm>
          <a:prstGeom prst="rect">
            <a:avLst/>
          </a:prstGeom>
          <a:noFill/>
        </p:spPr>
        <p:txBody>
          <a:bodyPr wrap="square" rtlCol="0">
            <a:spAutoFit/>
          </a:bodyPr>
          <a:lstStyle/>
          <a:p>
            <a:r>
              <a:rPr lang="en-GB" dirty="0" smtClean="0"/>
              <a:t>Alex Cole-Hamilton (LD)</a:t>
            </a:r>
            <a:endParaRPr lang="en-GB" dirty="0"/>
          </a:p>
        </p:txBody>
      </p:sp>
      <p:sp>
        <p:nvSpPr>
          <p:cNvPr id="8" name="TextBox 7"/>
          <p:cNvSpPr txBox="1"/>
          <p:nvPr/>
        </p:nvSpPr>
        <p:spPr>
          <a:xfrm>
            <a:off x="371473" y="3452812"/>
            <a:ext cx="2676527" cy="369332"/>
          </a:xfrm>
          <a:prstGeom prst="rect">
            <a:avLst/>
          </a:prstGeom>
          <a:noFill/>
        </p:spPr>
        <p:txBody>
          <a:bodyPr wrap="square" rtlCol="0">
            <a:spAutoFit/>
          </a:bodyPr>
          <a:lstStyle/>
          <a:p>
            <a:r>
              <a:rPr lang="en-GB" dirty="0" smtClean="0"/>
              <a:t>Michelle Ballantyne (C)</a:t>
            </a:r>
            <a:endParaRPr lang="en-GB" dirty="0"/>
          </a:p>
        </p:txBody>
      </p:sp>
      <p:sp>
        <p:nvSpPr>
          <p:cNvPr id="9" name="TextBox 8"/>
          <p:cNvSpPr txBox="1"/>
          <p:nvPr/>
        </p:nvSpPr>
        <p:spPr>
          <a:xfrm>
            <a:off x="371473" y="4676775"/>
            <a:ext cx="2543175" cy="369332"/>
          </a:xfrm>
          <a:prstGeom prst="rect">
            <a:avLst/>
          </a:prstGeom>
          <a:noFill/>
        </p:spPr>
        <p:txBody>
          <a:bodyPr wrap="square" rtlCol="0">
            <a:spAutoFit/>
          </a:bodyPr>
          <a:lstStyle/>
          <a:p>
            <a:r>
              <a:rPr lang="en-GB" dirty="0" smtClean="0"/>
              <a:t>Ruth Maguire (SNP)</a:t>
            </a:r>
            <a:endParaRPr lang="en-GB" dirty="0"/>
          </a:p>
        </p:txBody>
      </p:sp>
      <p:sp>
        <p:nvSpPr>
          <p:cNvPr id="10" name="Rectangle 9"/>
          <p:cNvSpPr/>
          <p:nvPr/>
        </p:nvSpPr>
        <p:spPr>
          <a:xfrm>
            <a:off x="304798" y="6208156"/>
            <a:ext cx="11709957" cy="523220"/>
          </a:xfrm>
          <a:prstGeom prst="rect">
            <a:avLst/>
          </a:prstGeom>
        </p:spPr>
        <p:txBody>
          <a:bodyPr wrap="square">
            <a:spAutoFit/>
          </a:bodyPr>
          <a:lstStyle/>
          <a:p>
            <a:r>
              <a:rPr lang="en-GB" sz="1400" dirty="0">
                <a:latin typeface="Segoe UI" panose="020B0502040204020203" pitchFamily="34" charset="0"/>
                <a:ea typeface="Calibri" panose="020F0502020204030204" pitchFamily="34" charset="0"/>
              </a:rPr>
              <a:t>Scottish Parliament </a:t>
            </a:r>
            <a:r>
              <a:rPr lang="en-GB" sz="1400" dirty="0" smtClean="0">
                <a:latin typeface="Segoe UI" panose="020B0502040204020203" pitchFamily="34" charset="0"/>
                <a:ea typeface="Calibri" panose="020F0502020204030204" pitchFamily="34" charset="0"/>
              </a:rPr>
              <a:t>8 November 2017. </a:t>
            </a:r>
            <a:r>
              <a:rPr lang="en-GB" sz="1400" i="1" dirty="0">
                <a:latin typeface="Segoe UI" panose="020B0502040204020203" pitchFamily="34" charset="0"/>
                <a:ea typeface="Calibri" panose="020F0502020204030204" pitchFamily="34" charset="0"/>
              </a:rPr>
              <a:t>Official report of the Stage 3 debate on the Child Poverty (Scotland) Bill </a:t>
            </a:r>
            <a:r>
              <a:rPr lang="en-GB" sz="1400" dirty="0">
                <a:latin typeface="Segoe UI" panose="020B0502040204020203" pitchFamily="34" charset="0"/>
                <a:ea typeface="Calibri" panose="020F0502020204030204" pitchFamily="34" charset="0"/>
              </a:rPr>
              <a:t>[Online]. Edinburgh: Scottish Parliament. Available: </a:t>
            </a:r>
            <a:r>
              <a:rPr lang="en-GB" sz="1400" u="sng" dirty="0" smtClean="0">
                <a:solidFill>
                  <a:srgbClr val="0563C1"/>
                </a:solidFill>
                <a:latin typeface="Segoe UI" panose="020B0502040204020203" pitchFamily="34" charset="0"/>
                <a:ea typeface="Calibri" panose="020F0502020204030204" pitchFamily="34" charset="0"/>
                <a:cs typeface="Times New Roman" panose="02020603050405020304" pitchFamily="18" charset="0"/>
                <a:hlinkClick r:id="rId6"/>
              </a:rPr>
              <a:t>http://www.parliament.scot/parliamentarybusiness/report.aspx?r=11177&amp;i=101890</a:t>
            </a:r>
            <a:r>
              <a:rPr lang="en-GB" sz="1400" dirty="0" smtClean="0">
                <a:latin typeface="Segoe UI" panose="020B0502040204020203" pitchFamily="34" charset="0"/>
                <a:ea typeface="Calibri" panose="020F0502020204030204" pitchFamily="34" charset="0"/>
              </a:rPr>
              <a:t> [</a:t>
            </a:r>
            <a:r>
              <a:rPr lang="en-GB" sz="1400" dirty="0">
                <a:latin typeface="Segoe UI" panose="020B0502040204020203" pitchFamily="34" charset="0"/>
                <a:ea typeface="Calibri" panose="020F0502020204030204" pitchFamily="34" charset="0"/>
              </a:rPr>
              <a:t>Accessed 6 December 2017].</a:t>
            </a:r>
            <a:endParaRPr lang="en-GB" sz="1400" dirty="0"/>
          </a:p>
        </p:txBody>
      </p:sp>
      <p:sp>
        <p:nvSpPr>
          <p:cNvPr id="11" name="Rectangle 10"/>
          <p:cNvSpPr/>
          <p:nvPr/>
        </p:nvSpPr>
        <p:spPr>
          <a:xfrm>
            <a:off x="3524252" y="2228849"/>
            <a:ext cx="8490504" cy="457201"/>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524251" y="3426080"/>
            <a:ext cx="8462960" cy="641096"/>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524252" y="5160422"/>
            <a:ext cx="8490504" cy="518321"/>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98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3100"/>
          </a:xfrm>
        </p:spPr>
        <p:txBody>
          <a:bodyPr>
            <a:normAutofit fontScale="90000"/>
          </a:bodyPr>
          <a:lstStyle/>
          <a:p>
            <a:r>
              <a:rPr lang="en-GB" dirty="0" smtClean="0"/>
              <a:t>Poverty of aspirations</a:t>
            </a:r>
            <a:endParaRPr lang="en-GB" dirty="0"/>
          </a:p>
        </p:txBody>
      </p:sp>
      <p:sp>
        <p:nvSpPr>
          <p:cNvPr id="3" name="Content Placeholder 2"/>
          <p:cNvSpPr>
            <a:spLocks noGrp="1"/>
          </p:cNvSpPr>
          <p:nvPr>
            <p:ph idx="1"/>
          </p:nvPr>
        </p:nvSpPr>
        <p:spPr>
          <a:xfrm>
            <a:off x="838200" y="1314450"/>
            <a:ext cx="10515600" cy="5076825"/>
          </a:xfrm>
        </p:spPr>
        <p:txBody>
          <a:bodyPr>
            <a:normAutofit fontScale="85000" lnSpcReduction="10000"/>
          </a:bodyPr>
          <a:lstStyle/>
          <a:p>
            <a:r>
              <a:rPr lang="en-GB" dirty="0" smtClean="0"/>
              <a:t>Children </a:t>
            </a:r>
            <a:r>
              <a:rPr lang="en-GB" dirty="0"/>
              <a:t>living in poverty </a:t>
            </a:r>
            <a:r>
              <a:rPr lang="en-GB" b="1" i="1" dirty="0"/>
              <a:t>do</a:t>
            </a:r>
            <a:r>
              <a:rPr lang="en-GB" dirty="0"/>
              <a:t> have high aspirations for themselves, although the jobs they aspire to are often of the gendered variety familiar to them within the context of their knowledge and experience, such as hairdressers or mechanics. </a:t>
            </a:r>
            <a:endParaRPr lang="en-GB" dirty="0" smtClean="0"/>
          </a:p>
          <a:p>
            <a:r>
              <a:rPr lang="en-GB" dirty="0" smtClean="0"/>
              <a:t>That </a:t>
            </a:r>
            <a:r>
              <a:rPr lang="en-GB" dirty="0"/>
              <a:t>is to say that </a:t>
            </a:r>
            <a:r>
              <a:rPr lang="en-GB" i="1" dirty="0"/>
              <a:t>‘aspirations expressed by young people reflect the expectations and constraints inherent within their setting, rather than a free choice of desired outcome’</a:t>
            </a:r>
            <a:r>
              <a:rPr lang="en-GB" dirty="0"/>
              <a:t>. </a:t>
            </a:r>
            <a:endParaRPr lang="en-GB" dirty="0" smtClean="0"/>
          </a:p>
          <a:p>
            <a:r>
              <a:rPr lang="en-GB" dirty="0" smtClean="0"/>
              <a:t>Children </a:t>
            </a:r>
            <a:r>
              <a:rPr lang="en-GB" dirty="0"/>
              <a:t>do not start off with low expectations. When they are younger they have the same hopes and dreams as all children, however, their confidence in their ability to attain their aspirations becomes diminished over time. </a:t>
            </a:r>
            <a:endParaRPr lang="en-GB" dirty="0" smtClean="0"/>
          </a:p>
          <a:p>
            <a:r>
              <a:rPr lang="en-GB" dirty="0" smtClean="0"/>
              <a:t>Aspirations</a:t>
            </a:r>
            <a:r>
              <a:rPr lang="en-GB" dirty="0"/>
              <a:t>, even in communities struggling with poverty, are very high—the missing element is the knowledge of how to make these aspirations real and obtainable. </a:t>
            </a:r>
          </a:p>
          <a:p>
            <a:r>
              <a:rPr lang="en-GB" dirty="0"/>
              <a:t>Parents living in poverty also have high aspirations for their children but feel unable to engage with their child’s learning in the home and feel inadequate in their knowledge and experience to help their children. </a:t>
            </a:r>
            <a:endParaRPr lang="en-GB" dirty="0" smtClean="0"/>
          </a:p>
          <a:p>
            <a:endParaRPr lang="en-GB" dirty="0"/>
          </a:p>
        </p:txBody>
      </p:sp>
    </p:spTree>
    <p:extLst>
      <p:ext uri="{BB962C8B-B14F-4D97-AF65-F5344CB8AC3E}">
        <p14:creationId xmlns:p14="http://schemas.microsoft.com/office/powerpoint/2010/main" val="82987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8825"/>
          </a:xfrm>
        </p:spPr>
        <p:txBody>
          <a:bodyPr/>
          <a:lstStyle/>
          <a:p>
            <a:r>
              <a:rPr lang="en-GB" dirty="0" smtClean="0"/>
              <a:t>Teachers and the poverty of aspiration</a:t>
            </a:r>
            <a:endParaRPr lang="en-GB" dirty="0"/>
          </a:p>
        </p:txBody>
      </p:sp>
      <p:sp>
        <p:nvSpPr>
          <p:cNvPr id="3" name="Content Placeholder 2"/>
          <p:cNvSpPr>
            <a:spLocks noGrp="1"/>
          </p:cNvSpPr>
          <p:nvPr>
            <p:ph idx="1"/>
          </p:nvPr>
        </p:nvSpPr>
        <p:spPr>
          <a:xfrm>
            <a:off x="838200" y="1247776"/>
            <a:ext cx="10515600" cy="5153024"/>
          </a:xfrm>
        </p:spPr>
        <p:txBody>
          <a:bodyPr>
            <a:noAutofit/>
          </a:bodyPr>
          <a:lstStyle/>
          <a:p>
            <a:r>
              <a:rPr lang="en-GB" sz="3000" dirty="0" smtClean="0"/>
              <a:t>Teachers and student </a:t>
            </a:r>
            <a:r>
              <a:rPr lang="en-GB" sz="3000" dirty="0"/>
              <a:t>teachers </a:t>
            </a:r>
            <a:r>
              <a:rPr lang="en-GB" sz="3000" dirty="0" smtClean="0"/>
              <a:t>often found to have little </a:t>
            </a:r>
            <a:r>
              <a:rPr lang="en-GB" sz="3000" dirty="0"/>
              <a:t>understanding of the link between child poverty and educational attainment, which lead to their falling back on negative stereotypes of children and parents living in poverty (Thompson et al, 2016: 220). </a:t>
            </a:r>
            <a:endParaRPr lang="en-GB" sz="3000" dirty="0" smtClean="0"/>
          </a:p>
          <a:p>
            <a:r>
              <a:rPr lang="en-GB" sz="3000" dirty="0" smtClean="0"/>
              <a:t>Often teachers do not understand enough about existential poverty to get beyond a </a:t>
            </a:r>
            <a:r>
              <a:rPr lang="en-GB" sz="3000" dirty="0" err="1" smtClean="0"/>
              <a:t>pathologising</a:t>
            </a:r>
            <a:r>
              <a:rPr lang="en-GB" sz="3000" dirty="0" smtClean="0"/>
              <a:t> discourse of families, parents and children as feckless and undeserving (Singh et al. 2013) </a:t>
            </a:r>
          </a:p>
          <a:p>
            <a:r>
              <a:rPr lang="en-GB" sz="3000" dirty="0" smtClean="0"/>
              <a:t>Negative </a:t>
            </a:r>
            <a:r>
              <a:rPr lang="en-GB" sz="3000" dirty="0"/>
              <a:t>stereotypes about impoverished children based on deficit assumptions can perpetuate inequality (Cummings et al., 2012). </a:t>
            </a:r>
            <a:endParaRPr lang="en-GB" sz="3000" dirty="0" smtClean="0"/>
          </a:p>
        </p:txBody>
      </p:sp>
    </p:spTree>
    <p:extLst>
      <p:ext uri="{BB962C8B-B14F-4D97-AF65-F5344CB8AC3E}">
        <p14:creationId xmlns:p14="http://schemas.microsoft.com/office/powerpoint/2010/main" val="7572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950" y="326624"/>
            <a:ext cx="10515600" cy="597401"/>
          </a:xfrm>
        </p:spPr>
        <p:txBody>
          <a:bodyPr>
            <a:normAutofit fontScale="90000"/>
          </a:bodyPr>
          <a:lstStyle/>
          <a:p>
            <a:r>
              <a:rPr lang="en-GB" dirty="0"/>
              <a:t>Let’s look at child poverty in Scotland…</a:t>
            </a:r>
          </a:p>
        </p:txBody>
      </p:sp>
      <p:pic>
        <p:nvPicPr>
          <p:cNvPr id="4" name="Content Placeholder 3"/>
          <p:cNvPicPr>
            <a:picLocks noGrp="1" noChangeAspect="1"/>
          </p:cNvPicPr>
          <p:nvPr>
            <p:ph idx="1"/>
          </p:nvPr>
        </p:nvPicPr>
        <p:blipFill>
          <a:blip r:embed="rId3"/>
          <a:stretch>
            <a:fillRect/>
          </a:stretch>
        </p:blipFill>
        <p:spPr>
          <a:xfrm>
            <a:off x="996216" y="1174282"/>
            <a:ext cx="9304689" cy="5087883"/>
          </a:xfrm>
          <a:prstGeom prst="rect">
            <a:avLst/>
          </a:prstGeom>
        </p:spPr>
      </p:pic>
    </p:spTree>
    <p:extLst>
      <p:ext uri="{BB962C8B-B14F-4D97-AF65-F5344CB8AC3E}">
        <p14:creationId xmlns:p14="http://schemas.microsoft.com/office/powerpoint/2010/main" val="721305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stretch>
            <a:fillRect/>
          </a:stretch>
        </p:blipFill>
        <p:spPr>
          <a:xfrm>
            <a:off x="886382" y="1636295"/>
            <a:ext cx="8687803" cy="4726004"/>
          </a:xfrm>
          <a:prstGeom prst="rect">
            <a:avLst/>
          </a:prstGeom>
        </p:spPr>
      </p:pic>
      <p:pic>
        <p:nvPicPr>
          <p:cNvPr id="5" name="Picture 4"/>
          <p:cNvPicPr>
            <a:picLocks noChangeAspect="1"/>
          </p:cNvPicPr>
          <p:nvPr/>
        </p:nvPicPr>
        <p:blipFill>
          <a:blip r:embed="rId4"/>
          <a:stretch>
            <a:fillRect/>
          </a:stretch>
        </p:blipFill>
        <p:spPr>
          <a:xfrm>
            <a:off x="838200" y="981777"/>
            <a:ext cx="7951712" cy="457952"/>
          </a:xfrm>
          <a:prstGeom prst="rect">
            <a:avLst/>
          </a:prstGeom>
        </p:spPr>
      </p:pic>
    </p:spTree>
    <p:extLst>
      <p:ext uri="{BB962C8B-B14F-4D97-AF65-F5344CB8AC3E}">
        <p14:creationId xmlns:p14="http://schemas.microsoft.com/office/powerpoint/2010/main" val="2211718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2764</TotalTime>
  <Words>1924</Words>
  <Application>Microsoft Office PowerPoint</Application>
  <PresentationFormat>Widescreen</PresentationFormat>
  <Paragraphs>149</Paragraphs>
  <Slides>24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OpenSans</vt:lpstr>
      <vt:lpstr>Segoe UI</vt:lpstr>
      <vt:lpstr>Times New Roman</vt:lpstr>
      <vt:lpstr>Office Theme</vt:lpstr>
      <vt:lpstr>Can we put the ‘poverty of aspiration’ myth to bed now?</vt:lpstr>
      <vt:lpstr>PowerPoint Presentation</vt:lpstr>
      <vt:lpstr>Background</vt:lpstr>
      <vt:lpstr>PowerPoint Presentation</vt:lpstr>
      <vt:lpstr>Despite excellent work on child poverty by the Scottish Government, myths persist…</vt:lpstr>
      <vt:lpstr>Poverty of aspirations</vt:lpstr>
      <vt:lpstr>Teachers and the poverty of aspiration</vt:lpstr>
      <vt:lpstr>Let’s look at child poverty in Scotland…</vt:lpstr>
      <vt:lpstr>PowerPoint Presentation</vt:lpstr>
      <vt:lpstr>PowerPoint Presentation</vt:lpstr>
      <vt:lpstr>PowerPoint Presentation</vt:lpstr>
      <vt:lpstr>What’s the message?</vt:lpstr>
      <vt:lpstr>PowerPoint Presentation</vt:lpstr>
      <vt:lpstr>PowerPoint Presentation</vt:lpstr>
      <vt:lpstr>Parents’ experience of their children’s education</vt:lpstr>
      <vt:lpstr>Poverty of aspirations</vt:lpstr>
      <vt:lpstr>Coming at the problem from the wrong angle</vt:lpstr>
      <vt:lpstr>Key messages</vt:lpstr>
      <vt:lpstr>PowerPoint Presentation</vt:lpstr>
      <vt:lpstr>Recommendations</vt:lpstr>
      <vt:lpstr>‘Flipping the thinking’ JFK-style</vt:lpstr>
      <vt:lpstr>PowerPoint Presentation</vt:lpstr>
      <vt:lpstr>PowerPoint Presentation</vt:lpstr>
      <vt:lpstr>Evaluation feedback from event in March…</vt:lpstr>
    </vt:vector>
  </TitlesOfParts>
  <Company>University Of Stirling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Poverty of Aspirations</dc:title>
  <dc:creator>Morag Treanor</dc:creator>
  <cp:lastModifiedBy>Presentation</cp:lastModifiedBy>
  <cp:revision>78</cp:revision>
  <cp:lastPrinted>2018-03-13T15:37:54Z</cp:lastPrinted>
  <dcterms:created xsi:type="dcterms:W3CDTF">2018-02-19T11:07:48Z</dcterms:created>
  <dcterms:modified xsi:type="dcterms:W3CDTF">2018-11-30T09:01:45Z</dcterms:modified>
</cp:coreProperties>
</file>