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65" r:id="rId2"/>
    <p:sldId id="258" r:id="rId3"/>
    <p:sldId id="288" r:id="rId4"/>
    <p:sldId id="289" r:id="rId5"/>
    <p:sldId id="290" r:id="rId6"/>
    <p:sldId id="291" r:id="rId7"/>
    <p:sldId id="292" r:id="rId8"/>
    <p:sldId id="257" r:id="rId9"/>
    <p:sldId id="259" r:id="rId10"/>
    <p:sldId id="266" r:id="rId11"/>
    <p:sldId id="271" r:id="rId12"/>
    <p:sldId id="274" r:id="rId13"/>
    <p:sldId id="263" r:id="rId14"/>
    <p:sldId id="267" r:id="rId15"/>
    <p:sldId id="272" r:id="rId16"/>
    <p:sldId id="270" r:id="rId17"/>
    <p:sldId id="275" r:id="rId18"/>
    <p:sldId id="269" r:id="rId19"/>
    <p:sldId id="268" r:id="rId20"/>
    <p:sldId id="282" r:id="rId21"/>
    <p:sldId id="276" r:id="rId22"/>
    <p:sldId id="284" r:id="rId23"/>
    <p:sldId id="295" r:id="rId24"/>
    <p:sldId id="283" r:id="rId25"/>
    <p:sldId id="294" r:id="rId26"/>
    <p:sldId id="286" r:id="rId27"/>
    <p:sldId id="278" r:id="rId28"/>
    <p:sldId id="281" r:id="rId29"/>
    <p:sldId id="285" r:id="rId30"/>
    <p:sldId id="298" r:id="rId31"/>
    <p:sldId id="296" r:id="rId32"/>
    <p:sldId id="287" r:id="rId33"/>
    <p:sldId id="297" r:id="rId34"/>
    <p:sldId id="293" r:id="rId35"/>
    <p:sldId id="300" r:id="rId36"/>
    <p:sldId id="302" r:id="rId37"/>
    <p:sldId id="301" r:id="rId38"/>
    <p:sldId id="304" r:id="rId39"/>
    <p:sldId id="307" r:id="rId40"/>
    <p:sldId id="313" r:id="rId41"/>
    <p:sldId id="305" r:id="rId42"/>
    <p:sldId id="277" r:id="rId43"/>
    <p:sldId id="316" r:id="rId44"/>
    <p:sldId id="318" r:id="rId45"/>
    <p:sldId id="319" r:id="rId46"/>
    <p:sldId id="306" r:id="rId47"/>
    <p:sldId id="317" r:id="rId48"/>
    <p:sldId id="320" r:id="rId49"/>
    <p:sldId id="322" r:id="rId50"/>
    <p:sldId id="299" r:id="rId51"/>
    <p:sldId id="321" r:id="rId52"/>
    <p:sldId id="279" r:id="rId53"/>
    <p:sldId id="261" r:id="rId54"/>
    <p:sldId id="262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07" autoAdjust="0"/>
  </p:normalViewPr>
  <p:slideViewPr>
    <p:cSldViewPr>
      <p:cViewPr>
        <p:scale>
          <a:sx n="100" d="100"/>
          <a:sy n="100" d="100"/>
        </p:scale>
        <p:origin x="-29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FCC40-EDCC-470E-8CC0-B8FFE9F1EA2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223A3-4876-4A11-B13D-E0ECB8DB57A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E2762D-AC6E-4181-BA52-AD108687253D}" type="slidenum">
              <a:rPr lang="en-GB" smtClean="0">
                <a:ea typeface="MS PGothic" pitchFamily="34" charset="-128"/>
              </a:rPr>
              <a:pPr/>
              <a:t>2</a:t>
            </a:fld>
            <a:endParaRPr lang="en-GB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E2A8-4532-4327-8E31-CF93DD090DC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B89A8-77C6-4DCF-8C64-E2DC6B26DB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E2A8-4532-4327-8E31-CF93DD090DC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B89A8-77C6-4DCF-8C64-E2DC6B26DB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E2A8-4532-4327-8E31-CF93DD090DC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B89A8-77C6-4DCF-8C64-E2DC6B26DB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E2A8-4532-4327-8E31-CF93DD090DC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B89A8-77C6-4DCF-8C64-E2DC6B26DB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E2A8-4532-4327-8E31-CF93DD090DC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B89A8-77C6-4DCF-8C64-E2DC6B26DB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E2A8-4532-4327-8E31-CF93DD090DC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B89A8-77C6-4DCF-8C64-E2DC6B26DB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E2A8-4532-4327-8E31-CF93DD090DC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B89A8-77C6-4DCF-8C64-E2DC6B26DB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E2A8-4532-4327-8E31-CF93DD090DC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B89A8-77C6-4DCF-8C64-E2DC6B26DB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E2A8-4532-4327-8E31-CF93DD090DC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B89A8-77C6-4DCF-8C64-E2DC6B26DB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E2A8-4532-4327-8E31-CF93DD090DC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B89A8-77C6-4DCF-8C64-E2DC6B26DB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E2A8-4532-4327-8E31-CF93DD090DC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B89A8-77C6-4DCF-8C64-E2DC6B26DB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9E2A8-4532-4327-8E31-CF93DD090DCA}" type="datetimeFigureOut">
              <a:rPr lang="en-GB" smtClean="0"/>
              <a:pPr/>
              <a:t>19/10/2015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89A8-77C6-4DCF-8C64-E2DC6B26DB7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scran.ac.uk/blo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ran.ac.uk/database/record.php?usi=005-000-007-002-C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n.ac.uk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>
              <a:ea typeface="ＭＳ Ｐゴシック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23434" cy="5500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1" descr="https://d4z6dx8qrln4r.cloudfront.net/image-55db18181c92d-default.jpeg"/>
          <p:cNvPicPr>
            <a:picLocks noChangeAspect="1" noChangeArrowheads="1"/>
          </p:cNvPicPr>
          <p:nvPr/>
        </p:nvPicPr>
        <p:blipFill>
          <a:blip r:embed="rId3" cstate="print"/>
          <a:srcRect l="8878" t="10715" r="8939" b="13393"/>
          <a:stretch>
            <a:fillRect/>
          </a:stretch>
        </p:blipFill>
        <p:spPr bwMode="auto">
          <a:xfrm>
            <a:off x="6660232" y="5949280"/>
            <a:ext cx="1493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88640"/>
            <a:ext cx="2016224" cy="46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zoom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232248" cy="51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http://images.scran.ac.uk/RB_licensed/imgzoom/image/1087.1/1087.1117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2515" y="-24586"/>
            <a:ext cx="6661486" cy="68825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332656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http://images.scran.ac.uk/RB_licensed/images/licensed/0934/09340879.jpg"/>
          <p:cNvPicPr>
            <a:picLocks noChangeAspect="1" noChangeArrowheads="1"/>
          </p:cNvPicPr>
          <p:nvPr/>
        </p:nvPicPr>
        <p:blipFill>
          <a:blip r:embed="rId4" cstate="print"/>
          <a:srcRect b="4193"/>
          <a:stretch>
            <a:fillRect/>
          </a:stretch>
        </p:blipFill>
        <p:spPr bwMode="auto">
          <a:xfrm>
            <a:off x="3635896" y="188640"/>
            <a:ext cx="5206392" cy="66392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blogs.glowscotland.org.uk/glowblogs/scranblog/files/2015/08/Montage-1102x350-copy2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4319"/>
            <a:ext cx="9144000" cy="29041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://images.scran.ac.uk/RB_licensed/imgzoom/image/9996/canmore_12677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95124" y="404664"/>
            <a:ext cx="244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Aerial Photographs 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944633" y="404664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Housing </a:t>
            </a:r>
            <a:endParaRPr lang="en-GB" dirty="0"/>
          </a:p>
        </p:txBody>
      </p:sp>
      <p:pic>
        <p:nvPicPr>
          <p:cNvPr id="33794" name="Picture 2" descr="http://images.scran.ac.uk/RB_licensed/images/licensed/0260/02601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38187"/>
            <a:ext cx="9144000" cy="61198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083821" y="404664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Sport &amp; Leisure </a:t>
            </a:r>
            <a:endParaRPr lang="en-GB" dirty="0"/>
          </a:p>
        </p:txBody>
      </p:sp>
      <p:pic>
        <p:nvPicPr>
          <p:cNvPr id="28674" name="Picture 2" descr="http://images.scran.ac.uk/RB_licensed/images/licensed/0671/06712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836712"/>
            <a:ext cx="9116231" cy="6021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76484" y="404664"/>
            <a:ext cx="2167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Work &amp; Industry </a:t>
            </a:r>
            <a:endParaRPr lang="en-GB" dirty="0"/>
          </a:p>
        </p:txBody>
      </p:sp>
      <p:pic>
        <p:nvPicPr>
          <p:cNvPr id="34818" name="Picture 2" descr="http://images.scran.ac.uk/RB_licensed/images/licensed/0641/06415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785811"/>
            <a:ext cx="9144001" cy="607218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768991" y="404664"/>
            <a:ext cx="2375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Travel &amp; Transport </a:t>
            </a:r>
            <a:endParaRPr lang="en-GB" dirty="0"/>
          </a:p>
        </p:txBody>
      </p:sp>
      <p:pic>
        <p:nvPicPr>
          <p:cNvPr id="29698" name="Picture 2" descr="http://images.scran.ac.uk/RB_licensed/images/licensed/1001/10017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5"/>
            <a:ext cx="9144000" cy="6093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404664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http://images.scran.ac.uk/RB_licensed/images/licensed/0260/02600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1297" y="0"/>
            <a:ext cx="4482703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1412776"/>
            <a:ext cx="258416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In-School Access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Teacher at Home Access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ELC Library Card Access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Glow Access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endParaRPr lang="en-GB" sz="28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ＭＳ Ｐゴシック" pitchFamily="34" charset="-128"/>
              <a:cs typeface="Arial" pitchFamily="34" charset="0"/>
            </a:endParaRPr>
          </a:p>
          <a:p>
            <a:pPr algn="r">
              <a:defRPr/>
            </a:pP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ＭＳ Ｐゴシック" pitchFamily="34" charset="-128"/>
                <a:cs typeface="Arial" pitchFamily="34" charset="0"/>
              </a:rPr>
              <a:t>Hello again Law Primary School 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ＭＳ Ｐゴシック" pitchFamily="34" charset="-128"/>
              <a:cs typeface="Arial" pitchFamily="34" charset="0"/>
            </a:endParaRPr>
          </a:p>
          <a:p>
            <a:pPr algn="r">
              <a:defRPr/>
            </a:pP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ＭＳ Ｐゴシック" pitchFamily="34" charset="-128"/>
                <a:cs typeface="Arial" pitchFamily="34" charset="0"/>
              </a:rPr>
              <a:t>  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ＭＳ Ｐゴシック" pitchFamily="34" charset="-128"/>
              <a:cs typeface="Arial" pitchFamily="34" charset="0"/>
            </a:endParaRPr>
          </a:p>
          <a:p>
            <a:pPr algn="r">
              <a:defRPr/>
            </a:pPr>
            <a:endParaRPr lang="en-GB" sz="28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410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16632"/>
            <a:ext cx="308810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://images.scran.ac.uk/RB_licensed/images/licensed/0260/02600041.jpg"/>
          <p:cNvPicPr>
            <a:picLocks noChangeAspect="1" noChangeArrowheads="1"/>
          </p:cNvPicPr>
          <p:nvPr/>
        </p:nvPicPr>
        <p:blipFill>
          <a:blip r:embed="rId4" cstate="print"/>
          <a:srcRect t="4396"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800" dirty="0" smtClean="0">
                <a:solidFill>
                  <a:schemeClr val="bg1"/>
                </a:solidFill>
              </a:rPr>
              <a:t>School Teachers, North Berwick Public School, c.1890  &amp; CPD  via  Gillian Baillie 2010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9512" y="188640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2160" t="11486" r="53711" b="4965"/>
          <a:stretch>
            <a:fillRect/>
          </a:stretch>
        </p:blipFill>
        <p:spPr bwMode="auto">
          <a:xfrm rot="20715398">
            <a:off x="1889734" y="766661"/>
            <a:ext cx="6984776" cy="528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07504" y="7647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GB" b="1" cap="all" dirty="0" smtClean="0">
                <a:solidFill>
                  <a:schemeClr val="bg1">
                    <a:lumMod val="50000"/>
                  </a:schemeClr>
                </a:solidFill>
              </a:rPr>
              <a:t>SCRANALOGUE</a:t>
            </a:r>
          </a:p>
          <a:p>
            <a:pPr fontAlgn="base"/>
            <a: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  <a:t>Culture </a:t>
            </a:r>
          </a:p>
          <a:p>
            <a:pPr fontAlgn="base"/>
            <a: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  <a:t>Heritage </a:t>
            </a:r>
          </a:p>
          <a:p>
            <a:pPr fontAlgn="base"/>
            <a: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  <a:t>Learning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4190" t="17998" r="13789" b="4716"/>
          <a:stretch>
            <a:fillRect/>
          </a:stretch>
        </p:blipFill>
        <p:spPr bwMode="auto">
          <a:xfrm rot="974440">
            <a:off x="3252862" y="328974"/>
            <a:ext cx="4307676" cy="6047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980728"/>
            <a:ext cx="28953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P5 Classroom Activity - Day 1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Tuesday 29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September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332656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64214" t="17438" r="13920" b="4306"/>
          <a:stretch>
            <a:fillRect/>
          </a:stretch>
        </p:blipFill>
        <p:spPr bwMode="auto">
          <a:xfrm rot="21017243">
            <a:off x="4303392" y="26045"/>
            <a:ext cx="4608510" cy="659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51520" y="1700808"/>
            <a:ext cx="285494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Day 1 Digital Detective Work</a:t>
            </a: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Working in pairs 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Searching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Reading &amp; Recording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Visual Literacy &amp; Looking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Categorisation</a:t>
            </a: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C:\Users\jackies.RCAHMS\Downloads\IMG_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4265">
            <a:off x="4644008" y="332656"/>
            <a:ext cx="390896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0180" name="AutoShape 4" descr="Displaying IMG_00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182" name="AutoShape 6" descr="Displaying IMG_00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 descr="IMG_00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0520">
            <a:off x="675199" y="891453"/>
            <a:ext cx="3852911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0184" name="AutoShape 8" descr="Displaying IMG_006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IMG_00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39603">
            <a:off x="4653787" y="3072961"/>
            <a:ext cx="2991436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IMG_00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80576">
            <a:off x="853485" y="3631227"/>
            <a:ext cx="3681873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ages.scran.ac.uk/RB_licensed/images/licensed/0641/0641067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 rot="540255">
            <a:off x="378042" y="2030930"/>
            <a:ext cx="3701759" cy="5122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 l="14616" t="11074" r="62500" b="9193"/>
          <a:stretch>
            <a:fillRect/>
          </a:stretch>
        </p:blipFill>
        <p:spPr bwMode="auto">
          <a:xfrm rot="20936871">
            <a:off x="4175420" y="359910"/>
            <a:ext cx="4340087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980728"/>
            <a:ext cx="29402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P5 Classroom Activity – Day 2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Wednesday 30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September</a:t>
            </a: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MG_00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78992">
            <a:off x="500609" y="365720"/>
            <a:ext cx="3573016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jackies.RCAHMS\Downloads\IMG_0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17376">
            <a:off x="3402512" y="2332392"/>
            <a:ext cx="5104688" cy="3861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620688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52710" t="17719" r="25142" b="4025"/>
          <a:stretch>
            <a:fillRect/>
          </a:stretch>
        </p:blipFill>
        <p:spPr bwMode="auto">
          <a:xfrm rot="21275390">
            <a:off x="4263280" y="201733"/>
            <a:ext cx="4585415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51520" y="1412776"/>
            <a:ext cx="2940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P5 Classroom Activity – Day 2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206084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Working individually 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Reading Examples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Language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Visual Literacy &amp; Looking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Creative Writing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Biopoems</a:t>
            </a: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MG_0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08042">
            <a:off x="1478026" y="858071"/>
            <a:ext cx="6481383" cy="5000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 l="1917" t="17438" r="72009" b="4526"/>
          <a:stretch>
            <a:fillRect/>
          </a:stretch>
        </p:blipFill>
        <p:spPr bwMode="auto">
          <a:xfrm rot="21034032">
            <a:off x="3617664" y="367272"/>
            <a:ext cx="5201954" cy="6227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79512" y="4077072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  <a:t> Comment</a:t>
            </a:r>
          </a:p>
          <a:p>
            <a: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  <a:t>John Johnston</a:t>
            </a:r>
            <a:b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  <a:t>October 5, 2015 at 11:27 am </a:t>
            </a:r>
          </a:p>
          <a:p>
            <a:endParaRPr lang="en-GB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i="1" dirty="0" smtClean="0"/>
              <a:t>“I love how you have combined old photos and poetry. </a:t>
            </a:r>
          </a:p>
          <a:p>
            <a:r>
              <a:rPr lang="en-GB" i="1" dirty="0" smtClean="0"/>
              <a:t>Great job Rosie.</a:t>
            </a:r>
            <a:br>
              <a:rPr lang="en-GB" i="1" dirty="0" smtClean="0"/>
            </a:br>
            <a:r>
              <a:rPr lang="en-GB" i="1" dirty="0" smtClean="0"/>
              <a:t>It is always exciting to see gannets.”</a:t>
            </a:r>
            <a:endParaRPr lang="en-GB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ages.scran.ac.uk/RB_licensed/imgzoom/image/1087.1/1087.11176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684584" y="764704"/>
            <a:ext cx="6582137" cy="6800602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64227" t="17719" r="13920" b="6425"/>
          <a:stretch>
            <a:fillRect/>
          </a:stretch>
        </p:blipFill>
        <p:spPr bwMode="auto">
          <a:xfrm rot="20912757">
            <a:off x="3889944" y="238916"/>
            <a:ext cx="4801009" cy="6666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980728"/>
            <a:ext cx="29402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P5 Classroom Activity – Day 3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Thursday 1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</a:rPr>
              <a:t>st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October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88640"/>
            <a:ext cx="2016224" cy="46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592404" y="332656"/>
            <a:ext cx="2596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Background - March 2014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8" name="Picture 4" descr="http://images.scran.ac.uk/RB_licensed/images/licensed/hsimages_uploads/20140811_154249/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764704"/>
            <a:ext cx="9157829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Displaying IMG_01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276" name="AutoShape 4" descr="Displaying IMG_01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IMG_0101 (1).JPG"/>
          <p:cNvPicPr>
            <a:picLocks noChangeAspect="1"/>
          </p:cNvPicPr>
          <p:nvPr/>
        </p:nvPicPr>
        <p:blipFill>
          <a:blip r:embed="rId2" cstate="print"/>
          <a:srcRect r="16398"/>
          <a:stretch>
            <a:fillRect/>
          </a:stretch>
        </p:blipFill>
        <p:spPr>
          <a:xfrm rot="20897065">
            <a:off x="4589643" y="2161310"/>
            <a:ext cx="4214406" cy="3780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IMG_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61348">
            <a:off x="297498" y="550035"/>
            <a:ext cx="5076056" cy="5076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jackies.RCAHMS\Downloads\IMG_0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1273">
            <a:off x="3550196" y="783048"/>
            <a:ext cx="4752428" cy="4412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IMG_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79061">
            <a:off x="395298" y="2435113"/>
            <a:ext cx="4053701" cy="3710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7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13384">
            <a:off x="480320" y="1965102"/>
            <a:ext cx="3861048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64228" t="17718" r="13919" b="11969"/>
          <a:stretch>
            <a:fillRect/>
          </a:stretch>
        </p:blipFill>
        <p:spPr bwMode="auto">
          <a:xfrm rot="669357">
            <a:off x="3955682" y="370262"/>
            <a:ext cx="4812718" cy="6194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980728"/>
            <a:ext cx="2940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P5 Classroom Activity – Day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MG_07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4780"/>
            <a:ext cx="9144000" cy="6872780"/>
          </a:xfrm>
          <a:prstGeom prst="rect">
            <a:avLst/>
          </a:prstGeom>
        </p:spPr>
      </p:pic>
      <p:pic>
        <p:nvPicPr>
          <p:cNvPr id="5" name="Picture 4" descr="IMG_07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66253">
            <a:off x="6291004" y="4707842"/>
            <a:ext cx="2609906" cy="1949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8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260648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0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88640"/>
            <a:ext cx="4894007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IMG_0849.jpg"/>
          <p:cNvPicPr>
            <a:picLocks noChangeAspect="1"/>
          </p:cNvPicPr>
          <p:nvPr/>
        </p:nvPicPr>
        <p:blipFill>
          <a:blip r:embed="rId4" cstate="print"/>
          <a:srcRect b="12349"/>
          <a:stretch>
            <a:fillRect/>
          </a:stretch>
        </p:blipFill>
        <p:spPr>
          <a:xfrm rot="729933">
            <a:off x="696614" y="1790732"/>
            <a:ext cx="3318609" cy="389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0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4483">
            <a:off x="1403648" y="476672"/>
            <a:ext cx="5949280" cy="5949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0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0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0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images.scran.ac.uk/RB_licensed/images/licensed/0394/03940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3984" y="0"/>
            <a:ext cx="58400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260648"/>
            <a:ext cx="2016224" cy="46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9512" y="1196752"/>
            <a:ext cx="37444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/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World War One Presentation</a:t>
            </a: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Education Scotland</a:t>
            </a: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Social Subjects Saturday </a:t>
            </a: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Created </a:t>
            </a: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Pathfinder: 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hlinkClick r:id="rId4"/>
              </a:rPr>
              <a:t>War Horses</a:t>
            </a: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 smtClean="0"/>
          </a:p>
          <a:p>
            <a:pPr>
              <a:buFontTx/>
              <a:buChar char="-"/>
            </a:pPr>
            <a:endParaRPr lang="en-GB" dirty="0" smtClean="0"/>
          </a:p>
          <a:p>
            <a:pPr>
              <a:buFontTx/>
              <a:buChar char="-"/>
            </a:pPr>
            <a:endParaRPr lang="en-GB" dirty="0" smtClean="0"/>
          </a:p>
          <a:p>
            <a:pPr>
              <a:buFontTx/>
              <a:buChar char="-"/>
            </a:pPr>
            <a:endParaRPr lang="en-GB" dirty="0" smtClean="0"/>
          </a:p>
          <a:p>
            <a:pPr>
              <a:buFontTx/>
              <a:buChar char="-"/>
            </a:pPr>
            <a:endParaRPr lang="en-GB" dirty="0" smtClean="0"/>
          </a:p>
          <a:p>
            <a:pPr>
              <a:buFontTx/>
              <a:buChar char="-"/>
            </a:pPr>
            <a:endParaRPr lang="en-GB" dirty="0" smtClean="0"/>
          </a:p>
          <a:p>
            <a:pPr>
              <a:buFontTx/>
              <a:buChar char="-"/>
            </a:pPr>
            <a:endParaRPr lang="en-GB" dirty="0" smtClean="0"/>
          </a:p>
          <a:p>
            <a:pPr>
              <a:buFontTx/>
              <a:buChar char="-"/>
            </a:pPr>
            <a:endParaRPr lang="en-GB" dirty="0" smtClean="0"/>
          </a:p>
          <a:p>
            <a:pPr>
              <a:buFontTx/>
              <a:buChar char="-"/>
            </a:pPr>
            <a:endParaRPr lang="en-GB" dirty="0" smtClean="0"/>
          </a:p>
          <a:p>
            <a:pPr>
              <a:buFontTx/>
              <a:buChar char="-"/>
            </a:pPr>
            <a:endParaRPr lang="en-GB" dirty="0" smtClean="0"/>
          </a:p>
          <a:p>
            <a:pPr>
              <a:buFontTx/>
              <a:buChar char="-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P0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02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P0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P03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P03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P0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04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P0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1" name="Picture 10" descr="IMGP0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429000"/>
            <a:ext cx="3851920" cy="28889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153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 rot="3726399">
            <a:off x="-539078" y="838202"/>
            <a:ext cx="6561222" cy="6561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332656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4190" t="17998" r="13789" b="4716"/>
          <a:stretch>
            <a:fillRect/>
          </a:stretch>
        </p:blipFill>
        <p:spPr bwMode="auto">
          <a:xfrm rot="974440">
            <a:off x="4323574" y="328974"/>
            <a:ext cx="4307676" cy="6047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51520" y="1052736"/>
            <a:ext cx="233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P5 Learning Intentions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9512" y="188640"/>
            <a:ext cx="1872208" cy="43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9512" y="6309320"/>
            <a:ext cx="5534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will be able to use </a:t>
            </a:r>
            <a:r>
              <a:rPr lang="en-GB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Scran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confidently to research a topic</a:t>
            </a:r>
            <a:endParaRPr lang="en-GB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IMG_00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39603">
            <a:off x="3920658" y="444208"/>
            <a:ext cx="5165074" cy="5346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260648"/>
            <a:ext cx="2016224" cy="46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848965" y="332656"/>
            <a:ext cx="12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Background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96752"/>
            <a:ext cx="3600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Proposal April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Planning Meeting May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Preparations June-Sept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Classroom Activity Sept-Oct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Staff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InSET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Showcase Oct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Staff CLPL 12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Nov 2015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7106" name="Picture 2" descr="http://images.scran.ac.uk/RB_licensed/images/licensed/0110/01100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835164"/>
            <a:ext cx="5364088" cy="6022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0886.JPG"/>
          <p:cNvPicPr>
            <a:picLocks noChangeAspect="1"/>
          </p:cNvPicPr>
          <p:nvPr/>
        </p:nvPicPr>
        <p:blipFill>
          <a:blip r:embed="rId2" cstate="print"/>
          <a:srcRect l="28614" t="6502" r="5603"/>
          <a:stretch>
            <a:fillRect/>
          </a:stretch>
        </p:blipFill>
        <p:spPr>
          <a:xfrm rot="711438">
            <a:off x="3614612" y="374569"/>
            <a:ext cx="5553296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79512" y="6309320"/>
            <a:ext cx="553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 will </a:t>
            </a: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have a better understanding of aerial photography</a:t>
            </a:r>
            <a:endParaRPr lang="en-GB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260648"/>
            <a:ext cx="1872208" cy="43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9512" y="188640"/>
            <a:ext cx="1872208" cy="43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0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88640"/>
            <a:ext cx="4894008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79512" y="6309320"/>
            <a:ext cx="3380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 will help to create an exhibition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16632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/>
          <a:srcRect l="51970" t="18914" r="1812" b="13165"/>
          <a:stretch>
            <a:fillRect/>
          </a:stretch>
        </p:blipFill>
        <p:spPr bwMode="auto">
          <a:xfrm rot="21227205">
            <a:off x="255093" y="741445"/>
            <a:ext cx="9177574" cy="539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148064" y="6309320"/>
            <a:ext cx="3848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Second Level Experiences &amp; Outcomes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scranlogonew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 l="22807"/>
          <a:stretch>
            <a:fillRect/>
          </a:stretch>
        </p:blipFill>
        <p:spPr bwMode="auto">
          <a:xfrm>
            <a:off x="142875" y="6143625"/>
            <a:ext cx="24177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99695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Let’s go explore </a:t>
            </a:r>
          </a:p>
        </p:txBody>
      </p:sp>
      <p:pic>
        <p:nvPicPr>
          <p:cNvPr id="5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64088" y="3068960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8" descr="Green telephone"/>
          <p:cNvPicPr>
            <a:picLocks noChangeAspect="1" noChangeArrowheads="1"/>
          </p:cNvPicPr>
          <p:nvPr/>
        </p:nvPicPr>
        <p:blipFill>
          <a:blip r:embed="rId2" cstate="print"/>
          <a:srcRect l="6836" r="7227" b="9235"/>
          <a:stretch>
            <a:fillRect/>
          </a:stretch>
        </p:blipFill>
        <p:spPr bwMode="auto">
          <a:xfrm>
            <a:off x="3357563" y="1143000"/>
            <a:ext cx="5541962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14313" y="857250"/>
            <a:ext cx="46085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ＭＳ Ｐゴシック" pitchFamily="34" charset="-128"/>
              </a:rPr>
              <a:t>help &amp; contact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14313" y="5357813"/>
            <a:ext cx="403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GB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ＭＳ Ｐゴシック" pitchFamily="34" charset="-128"/>
              </a:rPr>
              <a:t> 0131 662 6817</a:t>
            </a:r>
          </a:p>
          <a:p>
            <a:pPr>
              <a:defRPr/>
            </a:pPr>
            <a:endParaRPr lang="en-GB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ＭＳ Ｐゴシック" pitchFamily="34" charset="-128"/>
              </a:rPr>
              <a:t> jackie.sangster@rcahms.gov.uk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188640"/>
            <a:ext cx="2473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260648"/>
            <a:ext cx="2016224" cy="46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236618" y="332656"/>
            <a:ext cx="1907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Classroom Activity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96752"/>
            <a:ext cx="3600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P5 Classroom Activity Sept-Oct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Context - Social Subjects Planner</a:t>
            </a: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Views of North Berwick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Specific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Scran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Pathfinders x 6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3 x afternoon visits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Kite Aerial Photography</a:t>
            </a: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154" name="AutoShape 2" descr="Displaying IMG_00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 descr="IMG_0067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806012"/>
            <a:ext cx="5580112" cy="6051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260648"/>
            <a:ext cx="2016224" cy="46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51520" y="980729"/>
            <a:ext cx="8568952" cy="203132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Context - Social Subjects Planner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ICT Digital Research &amp; Investigation Skills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Creative Writing - local heroes &amp;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biopoems</a:t>
            </a: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Mapping Skills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Sense of Place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IDL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Active Outdoor Learning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Partnership working with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Scran</a:t>
            </a: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Co-operative &amp; collaborative learning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Celebration of work in exhibition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GlowBlog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Scranalogue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posts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Edubuzz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feed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Tweets @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Scranlife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scran.ac.uk/RB_licensed/images/licensed/0029/00290193.jpg"/>
          <p:cNvPicPr>
            <a:picLocks noChangeAspect="1" noChangeArrowheads="1"/>
          </p:cNvPicPr>
          <p:nvPr/>
        </p:nvPicPr>
        <p:blipFill>
          <a:blip r:embed="rId2" cstate="print"/>
          <a:srcRect l="7875" t="12960" r="19282" b="10721"/>
          <a:stretch>
            <a:fillRect/>
          </a:stretch>
        </p:blipFill>
        <p:spPr bwMode="auto">
          <a:xfrm>
            <a:off x="683568" y="764704"/>
            <a:ext cx="7632848" cy="546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5576" y="188640"/>
            <a:ext cx="2016224" cy="46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0" y="188913"/>
            <a:ext cx="5292725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7500">
                <a:solidFill>
                  <a:srgbClr val="7F7F7F"/>
                </a:solidFill>
                <a:latin typeface="Times New Roman" pitchFamily="18" charset="0"/>
              </a:rPr>
              <a:t>©</a:t>
            </a:r>
            <a:endParaRPr lang="en-US" sz="37500">
              <a:solidFill>
                <a:srgbClr val="7F7F7F"/>
              </a:solidFill>
              <a:latin typeface="Times New Roman" pitchFamily="18" charset="0"/>
            </a:endParaRPr>
          </a:p>
        </p:txBody>
      </p:sp>
      <p:pic>
        <p:nvPicPr>
          <p:cNvPr id="62466" name="Picture 2" descr="http://images.scran.ac.uk/RB_licensed/images/licensed/uploaded/cp-3493/3493_22395_005-000-011-210-R_2013-02-19_17-44-28.jpg"/>
          <p:cNvPicPr>
            <a:picLocks noChangeAspect="1" noChangeArrowheads="1"/>
          </p:cNvPicPr>
          <p:nvPr/>
        </p:nvPicPr>
        <p:blipFill>
          <a:blip r:embed="rId2" cstate="print"/>
          <a:srcRect l="26339" t="9252" r="25680" b="6838"/>
          <a:stretch>
            <a:fillRect/>
          </a:stretch>
        </p:blipFill>
        <p:spPr bwMode="auto">
          <a:xfrm rot="20822664">
            <a:off x="5091395" y="453734"/>
            <a:ext cx="3002576" cy="5616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329</Words>
  <Application>Microsoft Office PowerPoint</Application>
  <PresentationFormat>On-screen Show (4:3)</PresentationFormat>
  <Paragraphs>139</Paragraphs>
  <Slides>54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102</cp:revision>
  <dcterms:created xsi:type="dcterms:W3CDTF">2015-09-29T09:29:32Z</dcterms:created>
  <dcterms:modified xsi:type="dcterms:W3CDTF">2015-10-19T10:43:43Z</dcterms:modified>
</cp:coreProperties>
</file>