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1/8/2018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1/8/2018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tcs.org.uk/professional-standards/professional-standard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tcs.org.uk/professional-standards/learning-for-sustainability.asp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C64AF-43D5-4536-8DFC-5624FF418A71}"/>
              </a:ext>
            </a:extLst>
          </p:cNvPr>
          <p:cNvSpPr>
            <a:spLocks noGrp="1"/>
          </p:cNvSpPr>
          <p:nvPr>
            <p:ph type="ctrTitle"/>
          </p:nvPr>
        </p:nvSpPr>
        <p:spPr/>
        <p:txBody>
          <a:bodyPr/>
          <a:lstStyle/>
          <a:p>
            <a:r>
              <a:rPr lang="en-GB" dirty="0"/>
              <a:t>Professional Standards &amp; supporting EAL learners</a:t>
            </a:r>
          </a:p>
        </p:txBody>
      </p:sp>
      <p:sp>
        <p:nvSpPr>
          <p:cNvPr id="3" name="Subtitle 2">
            <a:extLst>
              <a:ext uri="{FF2B5EF4-FFF2-40B4-BE49-F238E27FC236}">
                <a16:creationId xmlns:a16="http://schemas.microsoft.com/office/drawing/2014/main" id="{9E6162E6-3C60-486A-82B4-A43677158632}"/>
              </a:ext>
            </a:extLst>
          </p:cNvPr>
          <p:cNvSpPr>
            <a:spLocks noGrp="1"/>
          </p:cNvSpPr>
          <p:nvPr>
            <p:ph type="subTitle" idx="1"/>
          </p:nvPr>
        </p:nvSpPr>
        <p:spPr/>
        <p:txBody>
          <a:bodyPr/>
          <a:lstStyle/>
          <a:p>
            <a:r>
              <a:rPr lang="en-GB" dirty="0"/>
              <a:t>General Teaching Council for Scotland</a:t>
            </a:r>
          </a:p>
        </p:txBody>
      </p:sp>
    </p:spTree>
    <p:extLst>
      <p:ext uri="{BB962C8B-B14F-4D97-AF65-F5344CB8AC3E}">
        <p14:creationId xmlns:p14="http://schemas.microsoft.com/office/powerpoint/2010/main" val="3571816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91A3-B96F-44A7-A781-007842414639}"/>
              </a:ext>
            </a:extLst>
          </p:cNvPr>
          <p:cNvSpPr>
            <a:spLocks noGrp="1"/>
          </p:cNvSpPr>
          <p:nvPr>
            <p:ph type="title"/>
          </p:nvPr>
        </p:nvSpPr>
        <p:spPr/>
        <p:txBody>
          <a:bodyPr/>
          <a:lstStyle/>
          <a:p>
            <a:r>
              <a:rPr lang="en-GB" dirty="0"/>
              <a:t>Shared vision (SLM 4.4.1)</a:t>
            </a:r>
          </a:p>
        </p:txBody>
      </p:sp>
      <p:sp>
        <p:nvSpPr>
          <p:cNvPr id="3" name="Content Placeholder 2">
            <a:extLst>
              <a:ext uri="{FF2B5EF4-FFF2-40B4-BE49-F238E27FC236}">
                <a16:creationId xmlns:a16="http://schemas.microsoft.com/office/drawing/2014/main" id="{804C61AE-9663-472C-9563-AD8F724B58BE}"/>
              </a:ext>
            </a:extLst>
          </p:cNvPr>
          <p:cNvSpPr>
            <a:spLocks noGrp="1"/>
          </p:cNvSpPr>
          <p:nvPr>
            <p:ph idx="1"/>
          </p:nvPr>
        </p:nvSpPr>
        <p:spPr>
          <a:xfrm>
            <a:off x="680321" y="4029667"/>
            <a:ext cx="9613861" cy="2236157"/>
          </a:xfrm>
        </p:spPr>
        <p:txBody>
          <a:bodyPr/>
          <a:lstStyle/>
          <a:p>
            <a:r>
              <a:rPr lang="en-GB" dirty="0"/>
              <a:t>Head Teachers with a clear understanding of the needs of EAL learners will be able to ensure that these needs are included in the school’s vision and are addressed at all levels</a:t>
            </a:r>
          </a:p>
        </p:txBody>
      </p:sp>
      <p:pic>
        <p:nvPicPr>
          <p:cNvPr id="4" name="Picture 3">
            <a:extLst>
              <a:ext uri="{FF2B5EF4-FFF2-40B4-BE49-F238E27FC236}">
                <a16:creationId xmlns:a16="http://schemas.microsoft.com/office/drawing/2014/main" id="{8B00E614-3B03-4BD4-85BE-E3D9CAC38BF7}"/>
              </a:ext>
            </a:extLst>
          </p:cNvPr>
          <p:cNvPicPr>
            <a:picLocks noChangeAspect="1"/>
          </p:cNvPicPr>
          <p:nvPr/>
        </p:nvPicPr>
        <p:blipFill>
          <a:blip r:embed="rId2"/>
          <a:stretch>
            <a:fillRect/>
          </a:stretch>
        </p:blipFill>
        <p:spPr>
          <a:xfrm>
            <a:off x="923311" y="2097722"/>
            <a:ext cx="9127880" cy="1668389"/>
          </a:xfrm>
          <a:prstGeom prst="rect">
            <a:avLst/>
          </a:prstGeom>
        </p:spPr>
      </p:pic>
    </p:spTree>
    <p:extLst>
      <p:ext uri="{BB962C8B-B14F-4D97-AF65-F5344CB8AC3E}">
        <p14:creationId xmlns:p14="http://schemas.microsoft.com/office/powerpoint/2010/main" val="3098336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6E1A9-A596-4B1D-B94A-0A68F78D3BC1}"/>
              </a:ext>
            </a:extLst>
          </p:cNvPr>
          <p:cNvSpPr>
            <a:spLocks noGrp="1"/>
          </p:cNvSpPr>
          <p:nvPr>
            <p:ph type="title"/>
          </p:nvPr>
        </p:nvSpPr>
        <p:spPr/>
        <p:txBody>
          <a:bodyPr/>
          <a:lstStyle/>
          <a:p>
            <a:r>
              <a:rPr lang="en-GB" dirty="0"/>
              <a:t>Parental engagement (SLM 4.3.3)</a:t>
            </a:r>
          </a:p>
        </p:txBody>
      </p:sp>
      <p:sp>
        <p:nvSpPr>
          <p:cNvPr id="3" name="Content Placeholder 2">
            <a:extLst>
              <a:ext uri="{FF2B5EF4-FFF2-40B4-BE49-F238E27FC236}">
                <a16:creationId xmlns:a16="http://schemas.microsoft.com/office/drawing/2014/main" id="{4DF5BBE6-61FA-47C4-8F6A-2B4245A68E74}"/>
              </a:ext>
            </a:extLst>
          </p:cNvPr>
          <p:cNvSpPr>
            <a:spLocks noGrp="1"/>
          </p:cNvSpPr>
          <p:nvPr>
            <p:ph idx="1"/>
          </p:nvPr>
        </p:nvSpPr>
        <p:spPr>
          <a:xfrm>
            <a:off x="680321" y="3573193"/>
            <a:ext cx="9613861" cy="2362995"/>
          </a:xfrm>
        </p:spPr>
        <p:txBody>
          <a:bodyPr/>
          <a:lstStyle/>
          <a:p>
            <a:r>
              <a:rPr lang="en-GB" dirty="0"/>
              <a:t>Head Teachers who are aware of the needs of EAL families will be able to use this to ensure that EAL parents and carers are given appropriate and meaningful opportunities to engage with the school.</a:t>
            </a:r>
          </a:p>
        </p:txBody>
      </p:sp>
      <p:pic>
        <p:nvPicPr>
          <p:cNvPr id="4" name="Picture 3">
            <a:extLst>
              <a:ext uri="{FF2B5EF4-FFF2-40B4-BE49-F238E27FC236}">
                <a16:creationId xmlns:a16="http://schemas.microsoft.com/office/drawing/2014/main" id="{B68C8743-3D4C-4AF4-8439-A81230DAF243}"/>
              </a:ext>
            </a:extLst>
          </p:cNvPr>
          <p:cNvPicPr>
            <a:picLocks noChangeAspect="1"/>
          </p:cNvPicPr>
          <p:nvPr/>
        </p:nvPicPr>
        <p:blipFill>
          <a:blip r:embed="rId2"/>
          <a:stretch>
            <a:fillRect/>
          </a:stretch>
        </p:blipFill>
        <p:spPr>
          <a:xfrm>
            <a:off x="1285569" y="2239254"/>
            <a:ext cx="8403364" cy="1189746"/>
          </a:xfrm>
          <a:prstGeom prst="rect">
            <a:avLst/>
          </a:prstGeom>
        </p:spPr>
      </p:pic>
    </p:spTree>
    <p:extLst>
      <p:ext uri="{BB962C8B-B14F-4D97-AF65-F5344CB8AC3E}">
        <p14:creationId xmlns:p14="http://schemas.microsoft.com/office/powerpoint/2010/main" val="152651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CE79-22B8-4F6E-AD48-FB888481FDEF}"/>
              </a:ext>
            </a:extLst>
          </p:cNvPr>
          <p:cNvSpPr>
            <a:spLocks noGrp="1"/>
          </p:cNvSpPr>
          <p:nvPr>
            <p:ph type="title"/>
          </p:nvPr>
        </p:nvSpPr>
        <p:spPr/>
        <p:txBody>
          <a:bodyPr/>
          <a:lstStyle/>
          <a:p>
            <a:r>
              <a:rPr lang="en-GB" dirty="0"/>
              <a:t>GTCS Professional Standards</a:t>
            </a:r>
          </a:p>
        </p:txBody>
      </p:sp>
      <p:sp>
        <p:nvSpPr>
          <p:cNvPr id="3" name="Content Placeholder 2">
            <a:extLst>
              <a:ext uri="{FF2B5EF4-FFF2-40B4-BE49-F238E27FC236}">
                <a16:creationId xmlns:a16="http://schemas.microsoft.com/office/drawing/2014/main" id="{A137B014-5F20-43BD-8611-9B1F4029E919}"/>
              </a:ext>
            </a:extLst>
          </p:cNvPr>
          <p:cNvSpPr>
            <a:spLocks noGrp="1"/>
          </p:cNvSpPr>
          <p:nvPr>
            <p:ph idx="1"/>
          </p:nvPr>
        </p:nvSpPr>
        <p:spPr/>
        <p:txBody>
          <a:bodyPr>
            <a:normAutofit lnSpcReduction="10000"/>
          </a:bodyPr>
          <a:lstStyle/>
          <a:p>
            <a:r>
              <a:rPr lang="en-GB" dirty="0"/>
              <a:t>All teachers employed in Scottish schools require to be registered with the General Teaching Council for Scotland (GTCS)</a:t>
            </a:r>
          </a:p>
          <a:p>
            <a:r>
              <a:rPr lang="en-GB" dirty="0"/>
              <a:t>GTCS has a suite of Professional Standards</a:t>
            </a:r>
          </a:p>
          <a:p>
            <a:pPr lvl="1"/>
            <a:r>
              <a:rPr lang="en-GB" dirty="0"/>
              <a:t>Standards for Registration </a:t>
            </a:r>
          </a:p>
          <a:p>
            <a:pPr lvl="1"/>
            <a:r>
              <a:rPr lang="en-GB" dirty="0"/>
              <a:t>Standards for Career Long Professional Learning</a:t>
            </a:r>
          </a:p>
          <a:p>
            <a:pPr lvl="1"/>
            <a:r>
              <a:rPr lang="en-GB" dirty="0"/>
              <a:t>Standards for Leadership and Management</a:t>
            </a:r>
          </a:p>
          <a:p>
            <a:r>
              <a:rPr lang="en-GB" dirty="0"/>
              <a:t>All teachers are required to engage in professional learning which is recorded every 5 years through professional update</a:t>
            </a:r>
          </a:p>
          <a:p>
            <a:r>
              <a:rPr lang="en-GB" dirty="0">
                <a:hlinkClick r:id="rId2"/>
              </a:rPr>
              <a:t>http://www.gtcs.org.uk/professional-standards/professional-standards.aspx</a:t>
            </a:r>
            <a:r>
              <a:rPr lang="en-GB" dirty="0"/>
              <a:t> </a:t>
            </a:r>
          </a:p>
        </p:txBody>
      </p:sp>
    </p:spTree>
    <p:extLst>
      <p:ext uri="{BB962C8B-B14F-4D97-AF65-F5344CB8AC3E}">
        <p14:creationId xmlns:p14="http://schemas.microsoft.com/office/powerpoint/2010/main" val="3292070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C7B4B-0C22-4393-8A56-2FE24C5C543F}"/>
              </a:ext>
            </a:extLst>
          </p:cNvPr>
          <p:cNvSpPr>
            <a:spLocks noGrp="1"/>
          </p:cNvSpPr>
          <p:nvPr>
            <p:ph type="title"/>
          </p:nvPr>
        </p:nvSpPr>
        <p:spPr/>
        <p:txBody>
          <a:bodyPr/>
          <a:lstStyle/>
          <a:p>
            <a:r>
              <a:rPr lang="en-GB" dirty="0"/>
              <a:t>Professional Standards &amp; EAL</a:t>
            </a:r>
          </a:p>
        </p:txBody>
      </p:sp>
      <p:sp>
        <p:nvSpPr>
          <p:cNvPr id="3" name="Content Placeholder 2">
            <a:extLst>
              <a:ext uri="{FF2B5EF4-FFF2-40B4-BE49-F238E27FC236}">
                <a16:creationId xmlns:a16="http://schemas.microsoft.com/office/drawing/2014/main" id="{3959179C-632C-4C61-94B5-9B61A7AC16F9}"/>
              </a:ext>
            </a:extLst>
          </p:cNvPr>
          <p:cNvSpPr>
            <a:spLocks noGrp="1"/>
          </p:cNvSpPr>
          <p:nvPr>
            <p:ph idx="1"/>
          </p:nvPr>
        </p:nvSpPr>
        <p:spPr>
          <a:xfrm>
            <a:off x="680321" y="2336873"/>
            <a:ext cx="9613861" cy="3599316"/>
          </a:xfrm>
        </p:spPr>
        <p:txBody>
          <a:bodyPr/>
          <a:lstStyle/>
          <a:p>
            <a:r>
              <a:rPr lang="en-GB" dirty="0"/>
              <a:t>Teachers who are interested in improving their support for EAL learners will be easily able to link activities undertaken to various aspects of the Professional Standards</a:t>
            </a:r>
          </a:p>
          <a:p>
            <a:r>
              <a:rPr lang="en-GB" dirty="0"/>
              <a:t>The next few slides identify some of the aspects of the Professional Standards which are most relevant to supporting EAL learners</a:t>
            </a:r>
          </a:p>
          <a:p>
            <a:r>
              <a:rPr lang="en-GB" dirty="0"/>
              <a:t>This is not comprehensive – you will find many others which also link to this area </a:t>
            </a:r>
          </a:p>
        </p:txBody>
      </p:sp>
    </p:spTree>
    <p:extLst>
      <p:ext uri="{BB962C8B-B14F-4D97-AF65-F5344CB8AC3E}">
        <p14:creationId xmlns:p14="http://schemas.microsoft.com/office/powerpoint/2010/main" val="86876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314B4-E45E-48D1-B5BF-5BA33B8218F0}"/>
              </a:ext>
            </a:extLst>
          </p:cNvPr>
          <p:cNvSpPr>
            <a:spLocks noGrp="1"/>
          </p:cNvSpPr>
          <p:nvPr>
            <p:ph type="title"/>
          </p:nvPr>
        </p:nvSpPr>
        <p:spPr/>
        <p:txBody>
          <a:bodyPr/>
          <a:lstStyle/>
          <a:p>
            <a:r>
              <a:rPr lang="en-GB" dirty="0"/>
              <a:t>From Professional Values – Social Justice</a:t>
            </a:r>
          </a:p>
        </p:txBody>
      </p:sp>
      <p:sp>
        <p:nvSpPr>
          <p:cNvPr id="3" name="Content Placeholder 2">
            <a:extLst>
              <a:ext uri="{FF2B5EF4-FFF2-40B4-BE49-F238E27FC236}">
                <a16:creationId xmlns:a16="http://schemas.microsoft.com/office/drawing/2014/main" id="{A5299C7E-FA0E-452F-B22C-69E03D0D0A9F}"/>
              </a:ext>
            </a:extLst>
          </p:cNvPr>
          <p:cNvSpPr>
            <a:spLocks noGrp="1"/>
          </p:cNvSpPr>
          <p:nvPr>
            <p:ph idx="1"/>
          </p:nvPr>
        </p:nvSpPr>
        <p:spPr>
          <a:xfrm>
            <a:off x="680321" y="4746411"/>
            <a:ext cx="9613861" cy="1708692"/>
          </a:xfrm>
        </p:spPr>
        <p:txBody>
          <a:bodyPr/>
          <a:lstStyle/>
          <a:p>
            <a:r>
              <a:rPr lang="en-GB" dirty="0"/>
              <a:t>Improving your skills to support EAL learners demonstrates your commitment to equality, justice, inclusions, recognising protected characteristics, valuing diversity and engaging in real world issues.</a:t>
            </a:r>
          </a:p>
          <a:p>
            <a:pPr marL="0" indent="0">
              <a:buNone/>
            </a:pPr>
            <a:endParaRPr lang="en-GB" dirty="0"/>
          </a:p>
        </p:txBody>
      </p:sp>
      <p:pic>
        <p:nvPicPr>
          <p:cNvPr id="4" name="Picture 3">
            <a:extLst>
              <a:ext uri="{FF2B5EF4-FFF2-40B4-BE49-F238E27FC236}">
                <a16:creationId xmlns:a16="http://schemas.microsoft.com/office/drawing/2014/main" id="{7198F166-DEA3-4A4F-9316-F68AF1DC2E88}"/>
              </a:ext>
            </a:extLst>
          </p:cNvPr>
          <p:cNvPicPr>
            <a:picLocks noChangeAspect="1"/>
          </p:cNvPicPr>
          <p:nvPr/>
        </p:nvPicPr>
        <p:blipFill>
          <a:blip r:embed="rId2"/>
          <a:stretch>
            <a:fillRect/>
          </a:stretch>
        </p:blipFill>
        <p:spPr>
          <a:xfrm>
            <a:off x="216633" y="1972875"/>
            <a:ext cx="10204373" cy="2634827"/>
          </a:xfrm>
          <a:prstGeom prst="rect">
            <a:avLst/>
          </a:prstGeom>
        </p:spPr>
      </p:pic>
    </p:spTree>
    <p:extLst>
      <p:ext uri="{BB962C8B-B14F-4D97-AF65-F5344CB8AC3E}">
        <p14:creationId xmlns:p14="http://schemas.microsoft.com/office/powerpoint/2010/main" val="145463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586C9-D845-4864-AB83-7894BC47BFE8}"/>
              </a:ext>
            </a:extLst>
          </p:cNvPr>
          <p:cNvSpPr>
            <a:spLocks noGrp="1"/>
          </p:cNvSpPr>
          <p:nvPr>
            <p:ph type="title"/>
          </p:nvPr>
        </p:nvSpPr>
        <p:spPr/>
        <p:txBody>
          <a:bodyPr/>
          <a:lstStyle/>
          <a:p>
            <a:r>
              <a:rPr lang="en-GB" dirty="0"/>
              <a:t>Learning for sustainability</a:t>
            </a:r>
          </a:p>
        </p:txBody>
      </p:sp>
      <p:sp>
        <p:nvSpPr>
          <p:cNvPr id="6" name="Content Placeholder 5">
            <a:extLst>
              <a:ext uri="{FF2B5EF4-FFF2-40B4-BE49-F238E27FC236}">
                <a16:creationId xmlns:a16="http://schemas.microsoft.com/office/drawing/2014/main" id="{A4C49D18-66F4-41DC-A537-A70B1F632CA8}"/>
              </a:ext>
            </a:extLst>
          </p:cNvPr>
          <p:cNvSpPr>
            <a:spLocks noGrp="1"/>
          </p:cNvSpPr>
          <p:nvPr>
            <p:ph sz="half" idx="2"/>
          </p:nvPr>
        </p:nvSpPr>
        <p:spPr>
          <a:xfrm>
            <a:off x="261352" y="2421464"/>
            <a:ext cx="4700058" cy="3599316"/>
          </a:xfrm>
        </p:spPr>
        <p:txBody>
          <a:bodyPr/>
          <a:lstStyle/>
          <a:p>
            <a:r>
              <a:rPr lang="en-GB" dirty="0"/>
              <a:t>Very clear links here to social justice, equality &amp; fairness and diversity</a:t>
            </a:r>
          </a:p>
          <a:p>
            <a:r>
              <a:rPr lang="en-GB" dirty="0"/>
              <a:t>See here for more info  </a:t>
            </a:r>
            <a:r>
              <a:rPr lang="en-GB" dirty="0">
                <a:hlinkClick r:id="rId2"/>
              </a:rPr>
              <a:t>http://www.gtcs.org.uk/professional-standards/learning-for-sustainability.aspx</a:t>
            </a:r>
            <a:r>
              <a:rPr lang="en-GB" dirty="0"/>
              <a:t>  </a:t>
            </a:r>
          </a:p>
        </p:txBody>
      </p:sp>
      <p:pic>
        <p:nvPicPr>
          <p:cNvPr id="4" name="Picture 3">
            <a:extLst>
              <a:ext uri="{FF2B5EF4-FFF2-40B4-BE49-F238E27FC236}">
                <a16:creationId xmlns:a16="http://schemas.microsoft.com/office/drawing/2014/main" id="{798F7C77-F054-43EF-B3D0-CA84FD9ED3AA}"/>
              </a:ext>
            </a:extLst>
          </p:cNvPr>
          <p:cNvPicPr>
            <a:picLocks noChangeAspect="1"/>
          </p:cNvPicPr>
          <p:nvPr/>
        </p:nvPicPr>
        <p:blipFill>
          <a:blip r:embed="rId3"/>
          <a:stretch>
            <a:fillRect/>
          </a:stretch>
        </p:blipFill>
        <p:spPr>
          <a:xfrm>
            <a:off x="5102087" y="2421464"/>
            <a:ext cx="6972300" cy="3514725"/>
          </a:xfrm>
          <a:prstGeom prst="rect">
            <a:avLst/>
          </a:prstGeom>
        </p:spPr>
      </p:pic>
    </p:spTree>
    <p:extLst>
      <p:ext uri="{BB962C8B-B14F-4D97-AF65-F5344CB8AC3E}">
        <p14:creationId xmlns:p14="http://schemas.microsoft.com/office/powerpoint/2010/main" val="229204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16B2-DC64-4216-B6E6-0F8FA56479E4}"/>
              </a:ext>
            </a:extLst>
          </p:cNvPr>
          <p:cNvSpPr>
            <a:spLocks noGrp="1"/>
          </p:cNvSpPr>
          <p:nvPr>
            <p:ph type="title"/>
          </p:nvPr>
        </p:nvSpPr>
        <p:spPr/>
        <p:txBody>
          <a:bodyPr/>
          <a:lstStyle/>
          <a:p>
            <a:r>
              <a:rPr lang="en-GB" dirty="0"/>
              <a:t>Understanding pedagogy (SFR 2.3.1)</a:t>
            </a:r>
          </a:p>
        </p:txBody>
      </p:sp>
      <p:sp>
        <p:nvSpPr>
          <p:cNvPr id="4" name="Content Placeholder 3">
            <a:extLst>
              <a:ext uri="{FF2B5EF4-FFF2-40B4-BE49-F238E27FC236}">
                <a16:creationId xmlns:a16="http://schemas.microsoft.com/office/drawing/2014/main" id="{C2C688F9-57D7-42F1-BC0B-87D38A92314F}"/>
              </a:ext>
            </a:extLst>
          </p:cNvPr>
          <p:cNvSpPr>
            <a:spLocks noGrp="1"/>
          </p:cNvSpPr>
          <p:nvPr>
            <p:ph sz="half" idx="2"/>
          </p:nvPr>
        </p:nvSpPr>
        <p:spPr/>
        <p:txBody>
          <a:bodyPr/>
          <a:lstStyle/>
          <a:p>
            <a:endParaRPr lang="en-GB" dirty="0"/>
          </a:p>
          <a:p>
            <a:r>
              <a:rPr lang="en-GB" dirty="0"/>
              <a:t>Teachers who have a detailed understanding of the theory of how bilingualism develops and the cognitive benefits of bilingualism will be able to use this when planning teaching and learning.  </a:t>
            </a:r>
          </a:p>
        </p:txBody>
      </p:sp>
      <p:pic>
        <p:nvPicPr>
          <p:cNvPr id="5" name="Picture 4">
            <a:extLst>
              <a:ext uri="{FF2B5EF4-FFF2-40B4-BE49-F238E27FC236}">
                <a16:creationId xmlns:a16="http://schemas.microsoft.com/office/drawing/2014/main" id="{9AA94969-A5DD-42B3-86F8-16E454E6EC3F}"/>
              </a:ext>
            </a:extLst>
          </p:cNvPr>
          <p:cNvPicPr>
            <a:picLocks noChangeAspect="1"/>
          </p:cNvPicPr>
          <p:nvPr/>
        </p:nvPicPr>
        <p:blipFill>
          <a:blip r:embed="rId2"/>
          <a:stretch>
            <a:fillRect/>
          </a:stretch>
        </p:blipFill>
        <p:spPr>
          <a:xfrm>
            <a:off x="144355" y="2955236"/>
            <a:ext cx="5342896" cy="2068599"/>
          </a:xfrm>
          <a:prstGeom prst="rect">
            <a:avLst/>
          </a:prstGeom>
        </p:spPr>
      </p:pic>
    </p:spTree>
    <p:extLst>
      <p:ext uri="{BB962C8B-B14F-4D97-AF65-F5344CB8AC3E}">
        <p14:creationId xmlns:p14="http://schemas.microsoft.com/office/powerpoint/2010/main" val="2847372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EE11C-20CF-4ACC-8D6B-FA3B8E53B823}"/>
              </a:ext>
            </a:extLst>
          </p:cNvPr>
          <p:cNvSpPr>
            <a:spLocks noGrp="1"/>
          </p:cNvSpPr>
          <p:nvPr>
            <p:ph type="title"/>
          </p:nvPr>
        </p:nvSpPr>
        <p:spPr/>
        <p:txBody>
          <a:bodyPr/>
          <a:lstStyle/>
          <a:p>
            <a:r>
              <a:rPr lang="en-GB" dirty="0"/>
              <a:t>Having high expectations (SFR 3.1.4)</a:t>
            </a:r>
          </a:p>
        </p:txBody>
      </p:sp>
      <p:sp>
        <p:nvSpPr>
          <p:cNvPr id="3" name="Content Placeholder 2">
            <a:extLst>
              <a:ext uri="{FF2B5EF4-FFF2-40B4-BE49-F238E27FC236}">
                <a16:creationId xmlns:a16="http://schemas.microsoft.com/office/drawing/2014/main" id="{CAAA449C-F2EB-428C-8C77-B81C62028145}"/>
              </a:ext>
            </a:extLst>
          </p:cNvPr>
          <p:cNvSpPr>
            <a:spLocks noGrp="1"/>
          </p:cNvSpPr>
          <p:nvPr>
            <p:ph sz="half" idx="1"/>
          </p:nvPr>
        </p:nvSpPr>
        <p:spPr/>
        <p:txBody>
          <a:bodyPr/>
          <a:lstStyle/>
          <a:p>
            <a:endParaRPr lang="en-GB" dirty="0"/>
          </a:p>
          <a:p>
            <a:r>
              <a:rPr lang="en-GB" dirty="0"/>
              <a:t>Teachers who understand the strategies that support EAL development will be better able to provide varied, differentiated tasks to help learners to overcome barriers to learning</a:t>
            </a:r>
          </a:p>
        </p:txBody>
      </p:sp>
      <p:pic>
        <p:nvPicPr>
          <p:cNvPr id="5" name="Content Placeholder 4">
            <a:extLst>
              <a:ext uri="{FF2B5EF4-FFF2-40B4-BE49-F238E27FC236}">
                <a16:creationId xmlns:a16="http://schemas.microsoft.com/office/drawing/2014/main" id="{4A02ECB7-68B1-4688-9C01-7659B2E74F5C}"/>
              </a:ext>
            </a:extLst>
          </p:cNvPr>
          <p:cNvPicPr>
            <a:picLocks noGrp="1" noChangeAspect="1"/>
          </p:cNvPicPr>
          <p:nvPr>
            <p:ph sz="half" idx="2"/>
          </p:nvPr>
        </p:nvPicPr>
        <p:blipFill>
          <a:blip r:embed="rId2"/>
          <a:stretch>
            <a:fillRect/>
          </a:stretch>
        </p:blipFill>
        <p:spPr>
          <a:xfrm>
            <a:off x="5763632" y="2948512"/>
            <a:ext cx="6137697" cy="2351189"/>
          </a:xfrm>
          <a:prstGeom prst="rect">
            <a:avLst/>
          </a:prstGeom>
        </p:spPr>
      </p:pic>
    </p:spTree>
    <p:extLst>
      <p:ext uri="{BB962C8B-B14F-4D97-AF65-F5344CB8AC3E}">
        <p14:creationId xmlns:p14="http://schemas.microsoft.com/office/powerpoint/2010/main" val="3775525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CCC6103-3530-43FA-835D-6888D582CB27}"/>
              </a:ext>
            </a:extLst>
          </p:cNvPr>
          <p:cNvSpPr>
            <a:spLocks noGrp="1"/>
          </p:cNvSpPr>
          <p:nvPr>
            <p:ph type="title"/>
          </p:nvPr>
        </p:nvSpPr>
        <p:spPr/>
        <p:txBody>
          <a:bodyPr/>
          <a:lstStyle/>
          <a:p>
            <a:r>
              <a:rPr lang="en-GB" dirty="0"/>
              <a:t>Pedagogy, learning &amp; subject knowledge (SCLPL)</a:t>
            </a:r>
          </a:p>
        </p:txBody>
      </p:sp>
      <p:sp>
        <p:nvSpPr>
          <p:cNvPr id="7" name="Content Placeholder 6">
            <a:extLst>
              <a:ext uri="{FF2B5EF4-FFF2-40B4-BE49-F238E27FC236}">
                <a16:creationId xmlns:a16="http://schemas.microsoft.com/office/drawing/2014/main" id="{BC6CC768-4955-4DC0-8515-0BB372BEE366}"/>
              </a:ext>
            </a:extLst>
          </p:cNvPr>
          <p:cNvSpPr>
            <a:spLocks noGrp="1"/>
          </p:cNvSpPr>
          <p:nvPr>
            <p:ph idx="1"/>
          </p:nvPr>
        </p:nvSpPr>
        <p:spPr>
          <a:xfrm>
            <a:off x="680321" y="3882682"/>
            <a:ext cx="9613861" cy="2475537"/>
          </a:xfrm>
        </p:spPr>
        <p:txBody>
          <a:bodyPr/>
          <a:lstStyle/>
          <a:p>
            <a:r>
              <a:rPr lang="en-GB" dirty="0"/>
              <a:t>Teachers who develop a detailed understanding of EAL pedagogy will be able to use this to become more effective in their approaches, their relationships and their use of a range of technologies and environments to support learning.  </a:t>
            </a:r>
          </a:p>
        </p:txBody>
      </p:sp>
      <p:pic>
        <p:nvPicPr>
          <p:cNvPr id="5" name="Picture 4">
            <a:extLst>
              <a:ext uri="{FF2B5EF4-FFF2-40B4-BE49-F238E27FC236}">
                <a16:creationId xmlns:a16="http://schemas.microsoft.com/office/drawing/2014/main" id="{9CE03648-D634-4D27-80D9-939CD7FCBD5B}"/>
              </a:ext>
            </a:extLst>
          </p:cNvPr>
          <p:cNvPicPr>
            <a:picLocks noChangeAspect="1"/>
          </p:cNvPicPr>
          <p:nvPr/>
        </p:nvPicPr>
        <p:blipFill>
          <a:blip r:embed="rId2"/>
          <a:stretch>
            <a:fillRect/>
          </a:stretch>
        </p:blipFill>
        <p:spPr>
          <a:xfrm>
            <a:off x="933540" y="2081431"/>
            <a:ext cx="8294867" cy="1680581"/>
          </a:xfrm>
          <a:prstGeom prst="rect">
            <a:avLst/>
          </a:prstGeom>
        </p:spPr>
      </p:pic>
    </p:spTree>
    <p:extLst>
      <p:ext uri="{BB962C8B-B14F-4D97-AF65-F5344CB8AC3E}">
        <p14:creationId xmlns:p14="http://schemas.microsoft.com/office/powerpoint/2010/main" val="299607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3710B-1986-4DB2-AEA5-A4E055F35683}"/>
              </a:ext>
            </a:extLst>
          </p:cNvPr>
          <p:cNvSpPr>
            <a:spLocks noGrp="1"/>
          </p:cNvSpPr>
          <p:nvPr>
            <p:ph type="title"/>
          </p:nvPr>
        </p:nvSpPr>
        <p:spPr/>
        <p:txBody>
          <a:bodyPr/>
          <a:lstStyle/>
          <a:p>
            <a:r>
              <a:rPr lang="en-GB" dirty="0"/>
              <a:t>Identifying learners’ needs (SLM 3.4.1)</a:t>
            </a:r>
          </a:p>
        </p:txBody>
      </p:sp>
      <p:sp>
        <p:nvSpPr>
          <p:cNvPr id="3" name="Content Placeholder 2">
            <a:extLst>
              <a:ext uri="{FF2B5EF4-FFF2-40B4-BE49-F238E27FC236}">
                <a16:creationId xmlns:a16="http://schemas.microsoft.com/office/drawing/2014/main" id="{94F53DB0-A2D8-4063-B39C-D2668DA5EFE4}"/>
              </a:ext>
            </a:extLst>
          </p:cNvPr>
          <p:cNvSpPr>
            <a:spLocks noGrp="1"/>
          </p:cNvSpPr>
          <p:nvPr>
            <p:ph idx="1"/>
          </p:nvPr>
        </p:nvSpPr>
        <p:spPr>
          <a:xfrm>
            <a:off x="680321" y="3428999"/>
            <a:ext cx="9613861" cy="2507189"/>
          </a:xfrm>
        </p:spPr>
        <p:txBody>
          <a:bodyPr/>
          <a:lstStyle/>
          <a:p>
            <a:endParaRPr lang="en-GB" dirty="0"/>
          </a:p>
          <a:p>
            <a:r>
              <a:rPr lang="en-GB" dirty="0"/>
              <a:t>Middle leaders who have a better understanding of strategies to assess and support EAL learners will be able to support their staff teams with assessment and with planning learning to ensure that learners’ needs are being addressed effectively.</a:t>
            </a:r>
          </a:p>
        </p:txBody>
      </p:sp>
      <p:pic>
        <p:nvPicPr>
          <p:cNvPr id="4" name="Picture 3">
            <a:extLst>
              <a:ext uri="{FF2B5EF4-FFF2-40B4-BE49-F238E27FC236}">
                <a16:creationId xmlns:a16="http://schemas.microsoft.com/office/drawing/2014/main" id="{41B5ECCD-C7CC-4119-A85B-444851E61390}"/>
              </a:ext>
            </a:extLst>
          </p:cNvPr>
          <p:cNvPicPr>
            <a:picLocks noChangeAspect="1"/>
          </p:cNvPicPr>
          <p:nvPr/>
        </p:nvPicPr>
        <p:blipFill>
          <a:blip r:embed="rId2"/>
          <a:stretch>
            <a:fillRect/>
          </a:stretch>
        </p:blipFill>
        <p:spPr>
          <a:xfrm>
            <a:off x="1209280" y="2150475"/>
            <a:ext cx="8101417" cy="1278524"/>
          </a:xfrm>
          <a:prstGeom prst="rect">
            <a:avLst/>
          </a:prstGeom>
        </p:spPr>
      </p:pic>
    </p:spTree>
    <p:extLst>
      <p:ext uri="{BB962C8B-B14F-4D97-AF65-F5344CB8AC3E}">
        <p14:creationId xmlns:p14="http://schemas.microsoft.com/office/powerpoint/2010/main" val="16127359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82</TotalTime>
  <Words>474</Words>
  <Application>Microsoft Office PowerPoint</Application>
  <PresentationFormat>Widescreen</PresentationFormat>
  <Paragraphs>34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Professional Standards &amp; supporting EAL learners</vt:lpstr>
      <vt:lpstr>GTCS Professional Standards</vt:lpstr>
      <vt:lpstr>Professional Standards &amp; EAL</vt:lpstr>
      <vt:lpstr>From Professional Values – Social Justice</vt:lpstr>
      <vt:lpstr>Learning for sustainability</vt:lpstr>
      <vt:lpstr>Understanding pedagogy (SFR 2.3.1)</vt:lpstr>
      <vt:lpstr>Having high expectations (SFR 3.1.4)</vt:lpstr>
      <vt:lpstr>Pedagogy, learning &amp; subject knowledge (SCLPL)</vt:lpstr>
      <vt:lpstr>Identifying learners’ needs (SLM 3.4.1)</vt:lpstr>
      <vt:lpstr>Shared vision (SLM 4.4.1)</vt:lpstr>
      <vt:lpstr>Parental engagement (SLM 4.3.3)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Standards &amp; supporting EAL learners</dc:title>
  <dc:creator>Maria Walker</dc:creator>
  <cp:lastModifiedBy>Maria Walker</cp:lastModifiedBy>
  <cp:revision>9</cp:revision>
  <dcterms:created xsi:type="dcterms:W3CDTF">2018-01-08T23:32:24Z</dcterms:created>
  <dcterms:modified xsi:type="dcterms:W3CDTF">2018-01-09T00:54:52Z</dcterms:modified>
</cp:coreProperties>
</file>