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6" r:id="rId3"/>
    <p:sldId id="267" r:id="rId4"/>
    <p:sldId id="270" r:id="rId5"/>
    <p:sldId id="259" r:id="rId6"/>
    <p:sldId id="258" r:id="rId7"/>
    <p:sldId id="269" r:id="rId8"/>
    <p:sldId id="260" r:id="rId9"/>
    <p:sldId id="26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20"/>
    <a:srgbClr val="CDE2ED"/>
    <a:srgbClr val="D3D8E6"/>
    <a:srgbClr val="EED7E9"/>
    <a:srgbClr val="FFE0D7"/>
    <a:srgbClr val="484E4C"/>
    <a:srgbClr val="D0E3DC"/>
    <a:srgbClr val="00A3B2"/>
    <a:srgbClr val="00205C"/>
    <a:srgbClr val="CC3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1765" autoAdjust="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6025-2530-421E-A53F-B4B26EA15D74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C0EA2-D616-49F0-AA87-AE2700176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2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6DB2-7FEC-4E2A-B933-66E60F2970C6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324B-9051-404F-B5CE-7AECCE664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may wish to use the notes area to provide a written narrative to support your evidence.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324B-9051-404F-B5CE-7AECCE6644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0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may wish to use the notes area to provide a written narrative to support your evidence.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324B-9051-404F-B5CE-7AECCE6644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may wish to use the notes area to provide a written narrative to support your evidence.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324B-9051-404F-B5CE-7AECCE6644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may wish to use the notes area to provide a written narrative to support your evidence.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324B-9051-404F-B5CE-7AECCE6644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may wish to use the notes area to provide a written narrative to support your evidence.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324B-9051-404F-B5CE-7AECCE6644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3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-1"/>
            <a:ext cx="12192000" cy="3438164"/>
            <a:chOff x="0" y="-1"/>
            <a:chExt cx="12192000" cy="343816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4365938" cy="34381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3" t="8952" r="1530"/>
            <a:stretch/>
          </p:blipFill>
          <p:spPr>
            <a:xfrm>
              <a:off x="3192000" y="0"/>
              <a:ext cx="9000000" cy="34381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4" y="548444"/>
            <a:ext cx="2246981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263" y="5257800"/>
            <a:ext cx="2041525" cy="9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214438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0" baseline="0"/>
            </a:lvl1pPr>
          </a:lstStyle>
          <a:p>
            <a:r>
              <a:rPr lang="en-GB" sz="6000" b="1" i="0" u="none" strike="noStrike" baseline="0" dirty="0" smtClean="0">
                <a:solidFill>
                  <a:srgbClr val="00205C"/>
                </a:solidFill>
                <a:latin typeface="HelveticaNeue-Bold"/>
              </a:rPr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b="1" i="0" u="none" strike="noStrike" baseline="0" dirty="0" smtClean="0">
                <a:solidFill>
                  <a:srgbClr val="00A3B2"/>
                </a:solidFill>
                <a:latin typeface="HelveticaNeue-Bold"/>
              </a:rPr>
              <a:t>Subtitle of the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8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1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t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1"/>
            <a:ext cx="12192000" cy="2427056"/>
            <a:chOff x="0" y="-1"/>
            <a:chExt cx="12192000" cy="242705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2" t="10486" r="964"/>
            <a:stretch/>
          </p:blipFill>
          <p:spPr>
            <a:xfrm>
              <a:off x="3192000" y="0"/>
              <a:ext cx="9000000" cy="24270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4404575" cy="242705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9" y="1681163"/>
            <a:ext cx="10766469" cy="96325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4" y="5257800"/>
            <a:ext cx="2246981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263" y="5257800"/>
            <a:ext cx="2041525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" y="-589656"/>
            <a:ext cx="947400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12192000" cy="2415902"/>
            <a:chOff x="0" y="0"/>
            <a:chExt cx="12192000" cy="24159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5" t="11615" r="1058"/>
            <a:stretch/>
          </p:blipFill>
          <p:spPr>
            <a:xfrm flipH="1">
              <a:off x="3192000" y="0"/>
              <a:ext cx="9000000" cy="24159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4623515" cy="2415902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67" y="435109"/>
            <a:ext cx="11473666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-1"/>
            <a:ext cx="12192000" cy="2371186"/>
            <a:chOff x="0" y="-1"/>
            <a:chExt cx="12192000" cy="237118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" t="13621" r="1229" b="-1"/>
            <a:stretch/>
          </p:blipFill>
          <p:spPr>
            <a:xfrm>
              <a:off x="3192000" y="0"/>
              <a:ext cx="9000000" cy="2371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-1"/>
              <a:ext cx="4430332" cy="2371185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67" y="432060"/>
            <a:ext cx="1147366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8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3448"/>
            <a:ext cx="12192000" cy="247724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31" y="0"/>
            <a:ext cx="11821169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2427056"/>
            <a:chOff x="0" y="-1"/>
            <a:chExt cx="12192000" cy="242705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2" t="10486" r="964"/>
            <a:stretch/>
          </p:blipFill>
          <p:spPr>
            <a:xfrm>
              <a:off x="3192000" y="0"/>
              <a:ext cx="9000000" cy="24270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4404575" cy="2427055"/>
            </a:xfrm>
            <a:prstGeom prst="rect">
              <a:avLst/>
            </a:prstGeom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67" y="432060"/>
            <a:ext cx="1147366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0" cy="241590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8" y="0"/>
            <a:ext cx="1183336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1"/>
            <a:ext cx="12192000" cy="2371186"/>
            <a:chOff x="0" y="-1"/>
            <a:chExt cx="12192000" cy="237118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" t="13621" r="1229" b="-1"/>
            <a:stretch/>
          </p:blipFill>
          <p:spPr>
            <a:xfrm>
              <a:off x="3192000" y="0"/>
              <a:ext cx="9000000" cy="2371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-1"/>
              <a:ext cx="4430332" cy="23711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947" y="601580"/>
            <a:ext cx="11470106" cy="85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1825625"/>
            <a:ext cx="114701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STEMnation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78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8C35-0A74-498B-A55A-6EC45E544B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2991" y="6261086"/>
            <a:ext cx="11946017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2" r:id="rId2"/>
    <p:sldLayoutId id="2147483829" r:id="rId3"/>
    <p:sldLayoutId id="2147483830" r:id="rId4"/>
    <p:sldLayoutId id="2147483836" r:id="rId5"/>
    <p:sldLayoutId id="2147483831" r:id="rId6"/>
    <p:sldLayoutId id="2147483835" r:id="rId7"/>
    <p:sldLayoutId id="2147483833" r:id="rId8"/>
    <p:sldLayoutId id="2147483834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support.google.com/youtube/answer/57407?co=GENIE.Platform%3DDesktop&amp;hl=en-GB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support.microsoft.com/en-gb/office/reduce-the-file-size-of-a-picture-in-microsoft-office-8db7211c-d958-457c-babd-194109eb9535#OfficeVersion=mac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hyperlink" Target="https://support.microsoft.com/en-us/office/compress-your-media-files-a45c956a-f4a6-4d47-99ef-b408ac5a9a6b" TargetMode="External"/><Relationship Id="rId4" Type="http://schemas.openxmlformats.org/officeDocument/2006/relationships/hyperlink" Target="https://vimeo.com/uploa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0zV6unVQNZo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0zV6unVQNZo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0zV6unVQNZo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0zV6unVQNZo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0zV6unVQNZo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STEM Nation Award</a:t>
            </a:r>
            <a:br>
              <a:rPr lang="en-GB" b="1" dirty="0" smtClean="0"/>
            </a:br>
            <a:r>
              <a:rPr lang="en-GB" sz="3100" dirty="0" smtClean="0"/>
              <a:t>Evidence template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3B2"/>
                </a:solidFill>
              </a:rPr>
              <a:t>For use by </a:t>
            </a:r>
            <a:r>
              <a:rPr lang="en-GB" dirty="0" err="1" smtClean="0">
                <a:solidFill>
                  <a:srgbClr val="00A3B2"/>
                </a:solidFill>
              </a:rPr>
              <a:t>ELC</a:t>
            </a:r>
            <a:r>
              <a:rPr lang="en-GB" dirty="0">
                <a:solidFill>
                  <a:srgbClr val="00A3B2"/>
                </a:solidFill>
              </a:rPr>
              <a:t> </a:t>
            </a:r>
            <a:r>
              <a:rPr lang="en-GB" dirty="0" smtClean="0">
                <a:solidFill>
                  <a:srgbClr val="00A3B2"/>
                </a:solidFill>
              </a:rPr>
              <a:t>settings, primary schools, secondary schools and </a:t>
            </a:r>
            <a:r>
              <a:rPr lang="en-GB" dirty="0" err="1" smtClean="0">
                <a:solidFill>
                  <a:srgbClr val="00A3B2"/>
                </a:solidFill>
              </a:rPr>
              <a:t>ASN</a:t>
            </a:r>
            <a:r>
              <a:rPr lang="en-GB" dirty="0" smtClean="0">
                <a:solidFill>
                  <a:srgbClr val="00A3B2"/>
                </a:solidFill>
              </a:rPr>
              <a:t> provisions within mainstream and special schools.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145" y="1775759"/>
            <a:ext cx="5175953" cy="20484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6452017" y="551329"/>
            <a:ext cx="5565811" cy="5625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GB" sz="2400" b="1" dirty="0" smtClean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b="1" dirty="0" smtClean="0">
                <a:solidFill>
                  <a:schemeClr val="bg2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The five elements are:</a:t>
            </a:r>
          </a:p>
          <a:p>
            <a:pPr>
              <a:lnSpc>
                <a:spcPct val="120000"/>
              </a:lnSpc>
            </a:pPr>
            <a:endParaRPr lang="en-GB" sz="5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The </a:t>
            </a:r>
            <a:r>
              <a:rPr lang="en-GB" sz="1800" dirty="0">
                <a:solidFill>
                  <a:schemeClr val="bg1"/>
                </a:solidFill>
              </a:rPr>
              <a:t>existing content on each slide should be </a:t>
            </a:r>
            <a:r>
              <a:rPr lang="en-GB" sz="1800" dirty="0" smtClean="0">
                <a:solidFill>
                  <a:schemeClr val="bg1"/>
                </a:solidFill>
              </a:rPr>
              <a:t>replaced with your evidence. </a:t>
            </a:r>
            <a:r>
              <a:rPr lang="en-GB" sz="1800" dirty="0">
                <a:solidFill>
                  <a:schemeClr val="bg1"/>
                </a:solidFill>
              </a:rPr>
              <a:t>Any </a:t>
            </a:r>
            <a:r>
              <a:rPr lang="en-GB" sz="1800" dirty="0" smtClean="0">
                <a:solidFill>
                  <a:schemeClr val="bg1"/>
                </a:solidFill>
              </a:rPr>
              <a:t>slides not required should </a:t>
            </a:r>
            <a:r>
              <a:rPr lang="en-GB" sz="1800" dirty="0">
                <a:solidFill>
                  <a:schemeClr val="bg1"/>
                </a:solidFill>
              </a:rPr>
              <a:t>be deleted before submission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You may wish to use the notes section on the slides to provide a written narrative to accompany photographs or links to online video clips.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36176" y="551329"/>
            <a:ext cx="5696806" cy="5625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 smtClean="0">
                <a:solidFill>
                  <a:schemeClr val="bg2"/>
                </a:solidFill>
              </a:rPr>
              <a:t>Guidance on how to use this temp</a:t>
            </a:r>
            <a:r>
              <a:rPr lang="en-GB" sz="2400" b="1" dirty="0">
                <a:solidFill>
                  <a:schemeClr val="bg2"/>
                </a:solidFill>
              </a:rPr>
              <a:t>l</a:t>
            </a:r>
            <a:r>
              <a:rPr lang="en-GB" sz="2400" b="1" dirty="0" smtClean="0">
                <a:solidFill>
                  <a:schemeClr val="bg2"/>
                </a:solidFill>
              </a:rPr>
              <a:t>ate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This </a:t>
            </a:r>
            <a:r>
              <a:rPr lang="en-GB" sz="1800" dirty="0">
                <a:solidFill>
                  <a:schemeClr val="bg1"/>
                </a:solidFill>
              </a:rPr>
              <a:t>document contains five individual templates – one for each of the </a:t>
            </a:r>
            <a:r>
              <a:rPr lang="en-GB" sz="1800" dirty="0" smtClean="0">
                <a:solidFill>
                  <a:schemeClr val="bg1"/>
                </a:solidFill>
              </a:rPr>
              <a:t>STEM Nation Award elements</a:t>
            </a:r>
            <a:r>
              <a:rPr lang="en-GB" sz="18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After registering for the award programme </a:t>
            </a:r>
            <a:r>
              <a:rPr lang="en-GB" sz="1800" dirty="0">
                <a:solidFill>
                  <a:schemeClr val="bg1"/>
                </a:solidFill>
              </a:rPr>
              <a:t>you should use this template to collate and submit </a:t>
            </a:r>
            <a:r>
              <a:rPr lang="en-GB" sz="1800" dirty="0" smtClean="0">
                <a:solidFill>
                  <a:schemeClr val="bg1"/>
                </a:solidFill>
              </a:rPr>
              <a:t>evidence which will support </a:t>
            </a:r>
            <a:r>
              <a:rPr lang="en-GB" sz="1800" dirty="0">
                <a:solidFill>
                  <a:schemeClr val="bg1"/>
                </a:solidFill>
              </a:rPr>
              <a:t>your application.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Settings </a:t>
            </a:r>
            <a:r>
              <a:rPr lang="en-GB" sz="1800" dirty="0">
                <a:solidFill>
                  <a:schemeClr val="bg1"/>
                </a:solidFill>
              </a:rPr>
              <a:t>may apply for individual elements or any combination of elements. The evidence should be submitted in a single file but each element should be included on separate slides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bg1"/>
                </a:solidFill>
              </a:rPr>
              <a:t>You should submit </a:t>
            </a:r>
            <a:r>
              <a:rPr lang="en-GB" sz="1800" b="1" dirty="0">
                <a:solidFill>
                  <a:schemeClr val="bg1"/>
                </a:solidFill>
              </a:rPr>
              <a:t>no more than </a:t>
            </a:r>
            <a:r>
              <a:rPr lang="en-GB" sz="1800" b="1" dirty="0" smtClean="0">
                <a:solidFill>
                  <a:schemeClr val="bg1"/>
                </a:solidFill>
              </a:rPr>
              <a:t>five </a:t>
            </a:r>
            <a:r>
              <a:rPr lang="en-GB" sz="1800" dirty="0">
                <a:solidFill>
                  <a:schemeClr val="bg1"/>
                </a:solidFill>
              </a:rPr>
              <a:t>slides for any given element</a:t>
            </a:r>
            <a:r>
              <a:rPr lang="en-GB" sz="1800" dirty="0" smtClean="0">
                <a:solidFill>
                  <a:schemeClr val="bg1"/>
                </a:solidFill>
              </a:rPr>
              <a:t>. Your file should not exceed </a:t>
            </a:r>
            <a:r>
              <a:rPr lang="en-GB" sz="1800" b="1" dirty="0" smtClean="0">
                <a:solidFill>
                  <a:schemeClr val="bg1"/>
                </a:solidFill>
              </a:rPr>
              <a:t>100 MB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Please </a:t>
            </a:r>
            <a:r>
              <a:rPr lang="en-GB" sz="1800" dirty="0">
                <a:solidFill>
                  <a:schemeClr val="bg1"/>
                </a:solidFill>
              </a:rPr>
              <a:t>ensure that the name of your </a:t>
            </a:r>
            <a:r>
              <a:rPr lang="en-GB" sz="1800" dirty="0" smtClean="0">
                <a:solidFill>
                  <a:schemeClr val="bg1"/>
                </a:solidFill>
              </a:rPr>
              <a:t>setting </a:t>
            </a:r>
            <a:r>
              <a:rPr lang="en-GB" sz="1800" dirty="0">
                <a:solidFill>
                  <a:schemeClr val="bg1"/>
                </a:solidFill>
              </a:rPr>
              <a:t>and SEED/Care Commission number are included on the first page of your submission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6452018" y="551329"/>
            <a:ext cx="5320818" cy="5625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Compress pictures</a:t>
            </a:r>
            <a:endParaRPr lang="en-GB" sz="18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Select a picture </a:t>
            </a:r>
            <a:r>
              <a:rPr lang="en-GB" sz="1800" dirty="0" smtClean="0">
                <a:solidFill>
                  <a:schemeClr val="bg1"/>
                </a:solidFill>
              </a:rPr>
              <a:t>in PowerPoint then </a:t>
            </a:r>
            <a:r>
              <a:rPr lang="en-GB" sz="1800" dirty="0">
                <a:solidFill>
                  <a:schemeClr val="bg1"/>
                </a:solidFill>
              </a:rPr>
              <a:t>choose </a:t>
            </a:r>
            <a:r>
              <a:rPr lang="en-GB" sz="1800" b="1" dirty="0">
                <a:solidFill>
                  <a:schemeClr val="bg1"/>
                </a:solidFill>
              </a:rPr>
              <a:t>Compress Pictures</a:t>
            </a:r>
            <a:r>
              <a:rPr lang="en-GB" sz="1800" dirty="0">
                <a:solidFill>
                  <a:schemeClr val="bg1"/>
                </a:solidFill>
              </a:rPr>
              <a:t> from the </a:t>
            </a:r>
            <a:r>
              <a:rPr lang="en-GB" sz="1800" b="1" dirty="0">
                <a:solidFill>
                  <a:schemeClr val="bg1"/>
                </a:solidFill>
              </a:rPr>
              <a:t>Format</a:t>
            </a:r>
            <a:r>
              <a:rPr lang="en-GB" sz="1800" dirty="0">
                <a:solidFill>
                  <a:schemeClr val="bg1"/>
                </a:solidFill>
              </a:rPr>
              <a:t> menu.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Apply </a:t>
            </a:r>
            <a:r>
              <a:rPr lang="en-GB" sz="1800" dirty="0">
                <a:solidFill>
                  <a:schemeClr val="bg1"/>
                </a:solidFill>
              </a:rPr>
              <a:t>the settings below to reduce the file size.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You </a:t>
            </a:r>
            <a:r>
              <a:rPr lang="en-GB" sz="1800" dirty="0">
                <a:solidFill>
                  <a:schemeClr val="bg1"/>
                </a:solidFill>
              </a:rPr>
              <a:t>may wish to read the </a:t>
            </a:r>
            <a:r>
              <a:rPr lang="en-GB" sz="18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hlinkClick r:id="rId2"/>
              </a:rPr>
              <a:t>Microsoft 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hlinkClick r:id="rId2"/>
              </a:rPr>
              <a:t>support guide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for </a:t>
            </a:r>
            <a:r>
              <a:rPr lang="en-GB" sz="1800" dirty="0">
                <a:solidFill>
                  <a:schemeClr val="bg1"/>
                </a:solidFill>
              </a:rPr>
              <a:t>further </a:t>
            </a:r>
            <a:r>
              <a:rPr lang="en-GB" sz="1800" dirty="0" smtClean="0">
                <a:solidFill>
                  <a:schemeClr val="bg1"/>
                </a:solidFill>
              </a:rPr>
              <a:t>advice or </a:t>
            </a:r>
            <a:r>
              <a:rPr lang="en-GB" sz="1800" dirty="0" err="1" smtClean="0">
                <a:solidFill>
                  <a:schemeClr val="bg1"/>
                </a:solidFill>
              </a:rPr>
              <a:t>macOS</a:t>
            </a:r>
            <a:r>
              <a:rPr lang="en-GB" sz="1800" dirty="0" smtClean="0">
                <a:solidFill>
                  <a:schemeClr val="bg1"/>
                </a:solidFill>
              </a:rPr>
              <a:t> guidance.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36176" y="551329"/>
            <a:ext cx="5696806" cy="5625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 smtClean="0">
                <a:solidFill>
                  <a:schemeClr val="bg2"/>
                </a:solidFill>
              </a:rPr>
              <a:t>Top tips for reducing file size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Embedding images, videos and audio files in a PowerPoint can result in very large file sizes. These tips can help you to minimise the file size for sharing.</a:t>
            </a:r>
          </a:p>
          <a:p>
            <a:pPr>
              <a:lnSpc>
                <a:spcPct val="120000"/>
              </a:lnSpc>
            </a:pPr>
            <a:endParaRPr lang="en-GB" sz="5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Embed hyperlinks rather than videos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Upload your video clip to a free video streaming service such as 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hlinkClick r:id="rId3"/>
              </a:rPr>
              <a:t>YouTube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or 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hlinkClick r:id="rId4"/>
              </a:rPr>
              <a:t>Vimeo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You can restrict who is able to see your video.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Copy and paste the hyperlink into your PowerPoint to link directly to your new online video.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5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Compress media files</a:t>
            </a:r>
            <a:endParaRPr lang="en-GB" sz="1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Read more about compressing media files on the </a:t>
            </a:r>
            <a:r>
              <a:rPr lang="en-GB" sz="1800" dirty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hlinkClick r:id="rId5"/>
              </a:rPr>
              <a:t>Microsoft support pages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51084" y="1875599"/>
            <a:ext cx="4810205" cy="3732262"/>
            <a:chOff x="6851084" y="1875599"/>
            <a:chExt cx="4810205" cy="37322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9" t="1869" r="1627" b="1946"/>
            <a:stretch/>
          </p:blipFill>
          <p:spPr>
            <a:xfrm>
              <a:off x="7848971" y="3627861"/>
              <a:ext cx="2814429" cy="1980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1084" y="1875599"/>
              <a:ext cx="4810205" cy="118316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/>
          </p:spPr>
        </p:pic>
      </p:grpSp>
      <p:pic>
        <p:nvPicPr>
          <p:cNvPr id="18" name="Picture 17" descr="Cambiare la dimensione del puntatore del mouse in Ubuntu ...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093" y="2310547"/>
            <a:ext cx="262833" cy="284736"/>
          </a:xfrm>
          <a:prstGeom prst="rect">
            <a:avLst/>
          </a:prstGeom>
        </p:spPr>
      </p:pic>
      <p:pic>
        <p:nvPicPr>
          <p:cNvPr id="20" name="Picture 19" descr="Cambiare la dimensione del puntatore del mouse in Ubuntu ...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670" y="5105157"/>
            <a:ext cx="262833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4215" y="2505075"/>
            <a:ext cx="5002212" cy="3684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Name of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Local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SEED/Care Commission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Name of applicant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Date of submission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2001" y="2505075"/>
            <a:ext cx="5513387" cy="3684588"/>
          </a:xfrm>
        </p:spPr>
        <p:txBody>
          <a:bodyPr>
            <a:normAutofit/>
          </a:bodyPr>
          <a:lstStyle/>
          <a:p>
            <a:r>
              <a:rPr lang="en-GB" sz="2400" dirty="0"/>
              <a:t>Please delete and replace the text in each of </a:t>
            </a:r>
            <a:r>
              <a:rPr lang="en-GB" sz="2400" dirty="0" smtClean="0"/>
              <a:t>the fields on this page. </a:t>
            </a:r>
          </a:p>
          <a:p>
            <a:r>
              <a:rPr lang="en-GB" sz="2400" dirty="0" smtClean="0"/>
              <a:t>In </a:t>
            </a:r>
            <a:r>
              <a:rPr lang="en-GB" sz="2400" dirty="0"/>
              <a:t>this box, you should enter a brief profile of your </a:t>
            </a:r>
            <a:r>
              <a:rPr lang="en-GB" sz="2400" dirty="0" smtClean="0"/>
              <a:t>setting</a:t>
            </a:r>
            <a:r>
              <a:rPr lang="en-GB" sz="2400" dirty="0"/>
              <a:t>. You may wish to include to include </a:t>
            </a:r>
            <a:r>
              <a:rPr lang="en-GB" sz="2400" dirty="0" smtClean="0"/>
              <a:t>the following information for your setting: number of learners, number of practitioners, </a:t>
            </a:r>
            <a:r>
              <a:rPr lang="en-GB" sz="2400" dirty="0" err="1"/>
              <a:t>SIMD</a:t>
            </a:r>
            <a:r>
              <a:rPr lang="en-GB" sz="2400" dirty="0"/>
              <a:t> overview, urban/rural description, details of </a:t>
            </a:r>
            <a:r>
              <a:rPr lang="en-GB" sz="2400" dirty="0" smtClean="0"/>
              <a:t>             specialist </a:t>
            </a:r>
            <a:r>
              <a:rPr lang="en-GB" sz="2400" dirty="0"/>
              <a:t>provision etc.</a:t>
            </a:r>
          </a:p>
        </p:txBody>
      </p:sp>
    </p:spTree>
    <p:extLst>
      <p:ext uri="{BB962C8B-B14F-4D97-AF65-F5344CB8AC3E}">
        <p14:creationId xmlns:p14="http://schemas.microsoft.com/office/powerpoint/2010/main" val="3299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49250" y="1426754"/>
            <a:ext cx="11642292" cy="4618878"/>
            <a:chOff x="349250" y="1426754"/>
            <a:chExt cx="11642292" cy="46188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48" t="12026" r="1064" b="1906"/>
            <a:stretch/>
          </p:blipFill>
          <p:spPr>
            <a:xfrm>
              <a:off x="349250" y="1816100"/>
              <a:ext cx="4857750" cy="32321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821419" y="2317486"/>
              <a:ext cx="2857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ABB5"/>
                </a:buClr>
              </a:pPr>
              <a:r>
                <a:rPr lang="en-GB" sz="2000" kern="0" dirty="0">
                  <a:solidFill>
                    <a:schemeClr val="accent1"/>
                  </a:solidFill>
                </a:rPr>
                <a:t>Please populate </a:t>
              </a:r>
              <a:r>
                <a:rPr lang="en-GB" sz="2000" kern="0" dirty="0" smtClean="0">
                  <a:solidFill>
                    <a:schemeClr val="accent1"/>
                  </a:solidFill>
                </a:rPr>
                <a:t>this slide with </a:t>
              </a:r>
              <a:r>
                <a:rPr lang="en-GB" sz="2000" kern="0" dirty="0">
                  <a:solidFill>
                    <a:schemeClr val="accent1"/>
                  </a:solidFill>
                </a:rPr>
                <a:t>examples of </a:t>
              </a:r>
              <a:r>
                <a:rPr lang="en-GB" sz="2000" kern="0" dirty="0" smtClean="0">
                  <a:solidFill>
                    <a:schemeClr val="accent1"/>
                  </a:solidFill>
                </a:rPr>
                <a:t>STEM practice from your setting</a:t>
              </a:r>
              <a:r>
                <a:rPr lang="en-GB" sz="2000" kern="0" dirty="0">
                  <a:solidFill>
                    <a:schemeClr val="accent1"/>
                  </a:solidFill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250" y="1426754"/>
              <a:ext cx="4857750" cy="430887"/>
            </a:xfrm>
            <a:prstGeom prst="rect">
              <a:avLst/>
            </a:prstGeom>
            <a:solidFill>
              <a:srgbClr val="D0E3DC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ABB5"/>
                </a:buClr>
              </a:pPr>
              <a:r>
                <a:rPr lang="en-GB" sz="2200" b="1" kern="0" dirty="0" smtClean="0">
                  <a:solidFill>
                    <a:srgbClr val="484E4C"/>
                  </a:solidFill>
                </a:rPr>
                <a:t>You may wish to include:</a:t>
              </a:r>
              <a:endParaRPr lang="en-GB" sz="2200" b="1" kern="0" dirty="0">
                <a:solidFill>
                  <a:srgbClr val="484E4C"/>
                </a:solidFill>
              </a:endParaRPr>
            </a:p>
          </p:txBody>
        </p:sp>
        <p:pic>
          <p:nvPicPr>
            <p:cNvPr id="27" name="Picture 26" descr="timetable | Steve Moulde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8349">
              <a:off x="5924478" y="1748618"/>
              <a:ext cx="2492495" cy="1661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 descr="Why children should study philosophy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370" y="4334486"/>
              <a:ext cx="2165460" cy="1444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Rectangle 31"/>
            <p:cNvSpPr/>
            <p:nvPr/>
          </p:nvSpPr>
          <p:spPr>
            <a:xfrm>
              <a:off x="8736262" y="5676300"/>
              <a:ext cx="3229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hlinkClick r:id="rId6"/>
                </a:rPr>
                <a:t>Online video player link</a:t>
              </a:r>
              <a:endParaRPr lang="en-GB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388" y="3878237"/>
              <a:ext cx="3229154" cy="1816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2900" y="1426754"/>
            <a:ext cx="11648642" cy="4647020"/>
            <a:chOff x="342900" y="1426754"/>
            <a:chExt cx="11648642" cy="46470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3" t="9454" r="2068" b="6342"/>
            <a:stretch/>
          </p:blipFill>
          <p:spPr>
            <a:xfrm>
              <a:off x="342900" y="1828799"/>
              <a:ext cx="4857750" cy="42449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9250" y="1426754"/>
              <a:ext cx="4851400" cy="430887"/>
            </a:xfrm>
            <a:prstGeom prst="rect">
              <a:avLst/>
            </a:prstGeom>
            <a:solidFill>
              <a:srgbClr val="CDE2ED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ABB5"/>
                </a:buClr>
              </a:pPr>
              <a:r>
                <a:rPr lang="en-GB" sz="2200" b="1" kern="0" dirty="0" smtClean="0">
                  <a:solidFill>
                    <a:srgbClr val="484E4C"/>
                  </a:solidFill>
                </a:rPr>
                <a:t>You may wish to include:</a:t>
              </a:r>
              <a:endParaRPr lang="en-GB" sz="2200" b="1" kern="0" dirty="0">
                <a:solidFill>
                  <a:srgbClr val="484E4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21419" y="2317486"/>
              <a:ext cx="2857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ABB5"/>
                </a:buClr>
              </a:pPr>
              <a:r>
                <a:rPr lang="en-GB" sz="2000" kern="0" dirty="0">
                  <a:solidFill>
                    <a:schemeClr val="accent2"/>
                  </a:solidFill>
                </a:rPr>
                <a:t>Please populate </a:t>
              </a:r>
              <a:r>
                <a:rPr lang="en-GB" sz="2000" kern="0" dirty="0" smtClean="0">
                  <a:solidFill>
                    <a:schemeClr val="accent2"/>
                  </a:solidFill>
                </a:rPr>
                <a:t>this slide with </a:t>
              </a:r>
              <a:r>
                <a:rPr lang="en-GB" sz="2000" kern="0" dirty="0">
                  <a:solidFill>
                    <a:schemeClr val="accent2"/>
                  </a:solidFill>
                </a:rPr>
                <a:t>examples of </a:t>
              </a:r>
              <a:r>
                <a:rPr lang="en-GB" sz="2000" kern="0" dirty="0" smtClean="0">
                  <a:solidFill>
                    <a:schemeClr val="accent2"/>
                  </a:solidFill>
                </a:rPr>
                <a:t>STEM practice from your setting</a:t>
              </a:r>
              <a:r>
                <a:rPr lang="en-GB" sz="2000" kern="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25" name="Picture 24" descr="timetable | Steve Moulde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8349">
              <a:off x="5924478" y="1748618"/>
              <a:ext cx="2492495" cy="1661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6" name="Picture 25" descr="Why children should study philosophy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370" y="4334486"/>
              <a:ext cx="2165460" cy="1444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2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Rectangle 26"/>
            <p:cNvSpPr/>
            <p:nvPr/>
          </p:nvSpPr>
          <p:spPr>
            <a:xfrm>
              <a:off x="8736262" y="5676300"/>
              <a:ext cx="3229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hlinkClick r:id="rId6"/>
                </a:rPr>
                <a:t>Online video player link</a:t>
              </a:r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388" y="3878237"/>
              <a:ext cx="3229154" cy="1816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8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42900" y="1426754"/>
            <a:ext cx="11648642" cy="4618878"/>
            <a:chOff x="342900" y="1426754"/>
            <a:chExt cx="11648642" cy="46188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7" t="9654" r="1209" b="2202"/>
            <a:stretch/>
          </p:blipFill>
          <p:spPr>
            <a:xfrm>
              <a:off x="342900" y="1816100"/>
              <a:ext cx="4864100" cy="3975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9250" y="1426754"/>
              <a:ext cx="4857750" cy="430887"/>
            </a:xfrm>
            <a:prstGeom prst="rect">
              <a:avLst/>
            </a:prstGeom>
            <a:solidFill>
              <a:srgbClr val="D3D8E6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ABB5"/>
                </a:buClr>
              </a:pPr>
              <a:r>
                <a:rPr lang="en-GB" sz="2200" b="1" kern="0" dirty="0" smtClean="0">
                  <a:solidFill>
                    <a:srgbClr val="484E4C"/>
                  </a:solidFill>
                </a:rPr>
                <a:t>You may wish to include:</a:t>
              </a:r>
              <a:endParaRPr lang="en-GB" sz="2200" b="1" kern="0" dirty="0">
                <a:solidFill>
                  <a:srgbClr val="484E4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28677" y="2317486"/>
              <a:ext cx="2857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ABB5"/>
                </a:buClr>
              </a:pPr>
              <a:r>
                <a:rPr lang="en-GB" sz="2000" kern="0" dirty="0">
                  <a:solidFill>
                    <a:schemeClr val="accent3"/>
                  </a:solidFill>
                </a:rPr>
                <a:t>Please populate </a:t>
              </a:r>
              <a:r>
                <a:rPr lang="en-GB" sz="2000" kern="0" dirty="0" smtClean="0">
                  <a:solidFill>
                    <a:schemeClr val="accent3"/>
                  </a:solidFill>
                </a:rPr>
                <a:t>this slide with </a:t>
              </a:r>
              <a:r>
                <a:rPr lang="en-GB" sz="2000" kern="0" dirty="0">
                  <a:solidFill>
                    <a:schemeClr val="accent3"/>
                  </a:solidFill>
                </a:rPr>
                <a:t>examples of </a:t>
              </a:r>
              <a:r>
                <a:rPr lang="en-GB" sz="2000" kern="0" dirty="0" smtClean="0">
                  <a:solidFill>
                    <a:schemeClr val="accent3"/>
                  </a:solidFill>
                </a:rPr>
                <a:t>STEM practice from your setting</a:t>
              </a:r>
              <a:r>
                <a:rPr lang="en-GB" sz="2000" kern="0" dirty="0">
                  <a:solidFill>
                    <a:schemeClr val="accent3"/>
                  </a:solidFill>
                </a:rPr>
                <a:t>.</a:t>
              </a:r>
            </a:p>
          </p:txBody>
        </p:sp>
        <p:pic>
          <p:nvPicPr>
            <p:cNvPr id="24" name="Picture 23" descr="timetable | Steve Moulde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8349">
              <a:off x="5924478" y="1748618"/>
              <a:ext cx="2492495" cy="1661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24" descr="Why children should study philosophy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370" y="4334486"/>
              <a:ext cx="2165460" cy="1444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3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8736262" y="5676300"/>
              <a:ext cx="3229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hlinkClick r:id="rId6"/>
                </a:rPr>
                <a:t>Online video player link</a:t>
              </a:r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388" y="3878237"/>
              <a:ext cx="3229154" cy="1816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42900" y="1426754"/>
            <a:ext cx="11648642" cy="4618878"/>
            <a:chOff x="342900" y="1426754"/>
            <a:chExt cx="11648642" cy="46188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6" t="9164" r="1612" b="1308"/>
            <a:stretch/>
          </p:blipFill>
          <p:spPr>
            <a:xfrm>
              <a:off x="342900" y="1790700"/>
              <a:ext cx="4851400" cy="419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9250" y="1426754"/>
              <a:ext cx="4845050" cy="430887"/>
            </a:xfrm>
            <a:prstGeom prst="rect">
              <a:avLst/>
            </a:prstGeom>
            <a:solidFill>
              <a:srgbClr val="EED7E9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ABB5"/>
                </a:buClr>
              </a:pPr>
              <a:r>
                <a:rPr lang="en-GB" sz="2200" b="1" kern="0" dirty="0" smtClean="0">
                  <a:solidFill>
                    <a:srgbClr val="484E4C"/>
                  </a:solidFill>
                </a:rPr>
                <a:t>You may wish to include:</a:t>
              </a:r>
              <a:endParaRPr lang="en-GB" sz="2200" b="1" kern="0" dirty="0">
                <a:solidFill>
                  <a:srgbClr val="484E4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21419" y="2317486"/>
              <a:ext cx="2857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ABB5"/>
                </a:buClr>
              </a:pPr>
              <a:r>
                <a:rPr lang="en-GB" sz="2000" kern="0" dirty="0">
                  <a:solidFill>
                    <a:schemeClr val="accent4"/>
                  </a:solidFill>
                </a:rPr>
                <a:t>Please populate </a:t>
              </a:r>
              <a:r>
                <a:rPr lang="en-GB" sz="2000" kern="0" dirty="0" smtClean="0">
                  <a:solidFill>
                    <a:schemeClr val="accent4"/>
                  </a:solidFill>
                </a:rPr>
                <a:t>this slide with </a:t>
              </a:r>
              <a:r>
                <a:rPr lang="en-GB" sz="2000" kern="0" dirty="0">
                  <a:solidFill>
                    <a:schemeClr val="accent4"/>
                  </a:solidFill>
                </a:rPr>
                <a:t>examples of </a:t>
              </a:r>
              <a:r>
                <a:rPr lang="en-GB" sz="2000" kern="0" dirty="0" smtClean="0">
                  <a:solidFill>
                    <a:schemeClr val="accent4"/>
                  </a:solidFill>
                </a:rPr>
                <a:t>STEM practice from your setting</a:t>
              </a:r>
              <a:r>
                <a:rPr lang="en-GB" sz="2000" kern="0" dirty="0">
                  <a:solidFill>
                    <a:schemeClr val="accent4"/>
                  </a:solidFill>
                </a:rPr>
                <a:t>.</a:t>
              </a:r>
            </a:p>
          </p:txBody>
        </p:sp>
        <p:pic>
          <p:nvPicPr>
            <p:cNvPr id="21" name="Picture 20" descr="timetable | Steve Moulde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8349">
              <a:off x="5924478" y="1748618"/>
              <a:ext cx="2492495" cy="1661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" name="Picture 21" descr="Why children should study philosophy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370" y="4334486"/>
              <a:ext cx="2165460" cy="1444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4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3" name="Rectangle 22"/>
            <p:cNvSpPr/>
            <p:nvPr/>
          </p:nvSpPr>
          <p:spPr>
            <a:xfrm>
              <a:off x="8736262" y="5676300"/>
              <a:ext cx="3229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hlinkClick r:id="rId6"/>
                </a:rPr>
                <a:t>Online video player link</a:t>
              </a:r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388" y="3878237"/>
              <a:ext cx="3229154" cy="1816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9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42900" y="1426754"/>
            <a:ext cx="11648642" cy="4618878"/>
            <a:chOff x="342900" y="1426754"/>
            <a:chExt cx="11648642" cy="46188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" t="8491" r="1081" b="1219"/>
            <a:stretch/>
          </p:blipFill>
          <p:spPr>
            <a:xfrm>
              <a:off x="342900" y="1778000"/>
              <a:ext cx="4876800" cy="42576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9250" y="1426754"/>
              <a:ext cx="4870450" cy="430887"/>
            </a:xfrm>
            <a:prstGeom prst="rect">
              <a:avLst/>
            </a:prstGeom>
            <a:solidFill>
              <a:srgbClr val="FFE0D7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ABB5"/>
                </a:buClr>
              </a:pPr>
              <a:r>
                <a:rPr lang="en-GB" sz="2200" b="1" kern="0" dirty="0" smtClean="0">
                  <a:solidFill>
                    <a:srgbClr val="484E4C"/>
                  </a:solidFill>
                </a:rPr>
                <a:t>You may wish to include:</a:t>
              </a:r>
              <a:endParaRPr lang="en-GB" sz="2200" b="1" kern="0" dirty="0">
                <a:solidFill>
                  <a:srgbClr val="484E4C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21419" y="2317486"/>
              <a:ext cx="28570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00ABB5"/>
                </a:buClr>
              </a:pPr>
              <a:r>
                <a:rPr lang="en-GB" sz="2000" kern="0" dirty="0">
                  <a:solidFill>
                    <a:schemeClr val="accent5"/>
                  </a:solidFill>
                </a:rPr>
                <a:t>Please populate </a:t>
              </a:r>
              <a:r>
                <a:rPr lang="en-GB" sz="2000" kern="0" dirty="0" smtClean="0">
                  <a:solidFill>
                    <a:schemeClr val="accent5"/>
                  </a:solidFill>
                </a:rPr>
                <a:t>this slide with </a:t>
              </a:r>
              <a:r>
                <a:rPr lang="en-GB" sz="2000" kern="0" dirty="0">
                  <a:solidFill>
                    <a:schemeClr val="accent5"/>
                  </a:solidFill>
                </a:rPr>
                <a:t>examples of </a:t>
              </a:r>
              <a:r>
                <a:rPr lang="en-GB" sz="2000" kern="0" dirty="0" smtClean="0">
                  <a:solidFill>
                    <a:schemeClr val="accent5"/>
                  </a:solidFill>
                </a:rPr>
                <a:t>STEM practice from your setting</a:t>
              </a:r>
              <a:r>
                <a:rPr lang="en-GB" sz="2000" kern="0" dirty="0">
                  <a:solidFill>
                    <a:schemeClr val="accent5"/>
                  </a:solidFill>
                </a:rPr>
                <a:t>.</a:t>
              </a:r>
            </a:p>
          </p:txBody>
        </p:sp>
        <p:pic>
          <p:nvPicPr>
            <p:cNvPr id="18" name="Picture 17" descr="timetable | Steve Moulde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8349">
              <a:off x="5924478" y="1748618"/>
              <a:ext cx="2492495" cy="1661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872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 descr="Why children should study philosophy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370" y="4334486"/>
              <a:ext cx="2165460" cy="1444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8720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0" name="Rectangle 19"/>
            <p:cNvSpPr/>
            <p:nvPr/>
          </p:nvSpPr>
          <p:spPr>
            <a:xfrm>
              <a:off x="8736262" y="5676300"/>
              <a:ext cx="3229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hlinkClick r:id="rId6"/>
                </a:rPr>
                <a:t>Online video player link</a:t>
              </a:r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2388" y="3878237"/>
              <a:ext cx="3229154" cy="1816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1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NAP">
      <a:dk1>
        <a:srgbClr val="00205C"/>
      </a:dk1>
      <a:lt1>
        <a:sysClr val="window" lastClr="FFFFFF"/>
      </a:lt1>
      <a:dk2>
        <a:srgbClr val="3D3C3B"/>
      </a:dk2>
      <a:lt2>
        <a:srgbClr val="F2F2F2"/>
      </a:lt2>
      <a:accent1>
        <a:srgbClr val="009765"/>
      </a:accent1>
      <a:accent2>
        <a:srgbClr val="0092C1"/>
      </a:accent2>
      <a:accent3>
        <a:srgbClr val="0040A4"/>
      </a:accent3>
      <a:accent4>
        <a:srgbClr val="CC38B2"/>
      </a:accent4>
      <a:accent5>
        <a:srgbClr val="FF8720"/>
      </a:accent5>
      <a:accent6>
        <a:srgbClr val="00A3B2"/>
      </a:accent6>
      <a:hlink>
        <a:srgbClr val="275B9C"/>
      </a:hlink>
      <a:folHlink>
        <a:srgbClr val="954F72"/>
      </a:folHlink>
    </a:clrScheme>
    <a:fontScheme name="SNAP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P PPT template" id="{37295435-E9E1-4F4A-904F-52EB2071BAEC}" vid="{A09BE671-AFC9-4CFE-BE16-A7EBBF294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SNAP PPT template</Template>
  <TotalTime>283</TotalTime>
  <Words>632</Words>
  <Application>Microsoft Office PowerPoint</Application>
  <PresentationFormat>Widescreen</PresentationFormat>
  <Paragraphs>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HelveticaNeue-Bold</vt:lpstr>
      <vt:lpstr>Office Theme</vt:lpstr>
      <vt:lpstr> STEM Nation Award Evidence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 H (Hazel)</dc:creator>
  <cp:lastModifiedBy>Gardner H (Hazel)</cp:lastModifiedBy>
  <cp:revision>30</cp:revision>
  <dcterms:created xsi:type="dcterms:W3CDTF">2020-06-30T12:58:32Z</dcterms:created>
  <dcterms:modified xsi:type="dcterms:W3CDTF">2020-07-22T12:49:26Z</dcterms:modified>
</cp:coreProperties>
</file>