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notesMasterIdLst>
    <p:notesMasterId r:id="rId54"/>
  </p:notesMasterIdLst>
  <p:handoutMasterIdLst>
    <p:handoutMasterId r:id="rId55"/>
  </p:handoutMasterIdLst>
  <p:sldIdLst>
    <p:sldId id="257" r:id="rId2"/>
    <p:sldId id="266" r:id="rId3"/>
    <p:sldId id="267" r:id="rId4"/>
    <p:sldId id="270" r:id="rId5"/>
    <p:sldId id="259" r:id="rId6"/>
    <p:sldId id="277" r:id="rId7"/>
    <p:sldId id="278" r:id="rId8"/>
    <p:sldId id="279" r:id="rId9"/>
    <p:sldId id="280" r:id="rId10"/>
    <p:sldId id="281" r:id="rId11"/>
    <p:sldId id="282" r:id="rId12"/>
    <p:sldId id="258" r:id="rId13"/>
    <p:sldId id="284" r:id="rId14"/>
    <p:sldId id="285" r:id="rId15"/>
    <p:sldId id="286" r:id="rId16"/>
    <p:sldId id="287" r:id="rId17"/>
    <p:sldId id="288"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269" r:id="rId32"/>
    <p:sldId id="289" r:id="rId33"/>
    <p:sldId id="290" r:id="rId34"/>
    <p:sldId id="291" r:id="rId35"/>
    <p:sldId id="292" r:id="rId36"/>
    <p:sldId id="309" r:id="rId37"/>
    <p:sldId id="310" r:id="rId38"/>
    <p:sldId id="260" r:id="rId39"/>
    <p:sldId id="293" r:id="rId40"/>
    <p:sldId id="294" r:id="rId41"/>
    <p:sldId id="295" r:id="rId42"/>
    <p:sldId id="296" r:id="rId43"/>
    <p:sldId id="297" r:id="rId44"/>
    <p:sldId id="311" r:id="rId45"/>
    <p:sldId id="262" r:id="rId46"/>
    <p:sldId id="298" r:id="rId47"/>
    <p:sldId id="299" r:id="rId48"/>
    <p:sldId id="300" r:id="rId49"/>
    <p:sldId id="301" r:id="rId50"/>
    <p:sldId id="302" r:id="rId51"/>
    <p:sldId id="303" r:id="rId52"/>
    <p:sldId id="271"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E292"/>
    <a:srgbClr val="FFE0D7"/>
    <a:srgbClr val="EED7E9"/>
    <a:srgbClr val="D3D8E6"/>
    <a:srgbClr val="CDE2ED"/>
    <a:srgbClr val="D0E3DC"/>
    <a:srgbClr val="FF8720"/>
    <a:srgbClr val="484E4C"/>
    <a:srgbClr val="00A3B2"/>
    <a:srgbClr val="0020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1667" autoAdjust="0"/>
  </p:normalViewPr>
  <p:slideViewPr>
    <p:cSldViewPr snapToGrid="0">
      <p:cViewPr>
        <p:scale>
          <a:sx n="66" d="100"/>
          <a:sy n="66" d="100"/>
        </p:scale>
        <p:origin x="592" y="104"/>
      </p:cViewPr>
      <p:guideLst/>
    </p:cSldViewPr>
  </p:slideViewPr>
  <p:notesTextViewPr>
    <p:cViewPr>
      <p:scale>
        <a:sx n="3" d="2"/>
        <a:sy n="3" d="2"/>
      </p:scale>
      <p:origin x="0" y="0"/>
    </p:cViewPr>
  </p:notesTextViewPr>
  <p:notesViewPr>
    <p:cSldViewPr snapToGrid="0">
      <p:cViewPr varScale="1">
        <p:scale>
          <a:sx n="69" d="100"/>
          <a:sy n="69" d="100"/>
        </p:scale>
        <p:origin x="1932"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456025-2530-421E-A53F-B4B26EA15D74}" type="datetimeFigureOut">
              <a:rPr lang="en-GB" smtClean="0"/>
              <a:t>02/06/2021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02C0EA2-D616-49F0-AA87-AE2700176534}" type="slidenum">
              <a:rPr lang="en-GB" smtClean="0"/>
              <a:t>‹#›</a:t>
            </a:fld>
            <a:endParaRPr lang="en-GB"/>
          </a:p>
        </p:txBody>
      </p:sp>
    </p:spTree>
    <p:extLst>
      <p:ext uri="{BB962C8B-B14F-4D97-AF65-F5344CB8AC3E}">
        <p14:creationId xmlns:p14="http://schemas.microsoft.com/office/powerpoint/2010/main" val="562120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946DB2-7FEC-4E2A-B933-66E60F2970C6}" type="datetimeFigureOut">
              <a:rPr lang="en-GB" smtClean="0"/>
              <a:t>02/06/2021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13324B-9051-404F-B5CE-7AECCE664417}" type="slidenum">
              <a:rPr lang="en-GB" smtClean="0"/>
              <a:t>‹#›</a:t>
            </a:fld>
            <a:endParaRPr lang="en-GB"/>
          </a:p>
        </p:txBody>
      </p:sp>
    </p:spTree>
    <p:extLst>
      <p:ext uri="{BB962C8B-B14F-4D97-AF65-F5344CB8AC3E}">
        <p14:creationId xmlns:p14="http://schemas.microsoft.com/office/powerpoint/2010/main" val="52045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C713324B-9051-404F-B5CE-7AECCE664417}" type="slidenum">
              <a:rPr lang="en-GB" smtClean="0"/>
              <a:t>5</a:t>
            </a:fld>
            <a:endParaRPr lang="en-GB"/>
          </a:p>
        </p:txBody>
      </p:sp>
    </p:spTree>
    <p:extLst>
      <p:ext uri="{BB962C8B-B14F-4D97-AF65-F5344CB8AC3E}">
        <p14:creationId xmlns:p14="http://schemas.microsoft.com/office/powerpoint/2010/main" val="2633702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14</a:t>
            </a:fld>
            <a:endParaRPr lang="en-GB"/>
          </a:p>
        </p:txBody>
      </p:sp>
    </p:spTree>
    <p:extLst>
      <p:ext uri="{BB962C8B-B14F-4D97-AF65-F5344CB8AC3E}">
        <p14:creationId xmlns:p14="http://schemas.microsoft.com/office/powerpoint/2010/main" val="130649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15</a:t>
            </a:fld>
            <a:endParaRPr lang="en-GB"/>
          </a:p>
        </p:txBody>
      </p:sp>
    </p:spTree>
    <p:extLst>
      <p:ext uri="{BB962C8B-B14F-4D97-AF65-F5344CB8AC3E}">
        <p14:creationId xmlns:p14="http://schemas.microsoft.com/office/powerpoint/2010/main" val="170555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16</a:t>
            </a:fld>
            <a:endParaRPr lang="en-GB"/>
          </a:p>
        </p:txBody>
      </p:sp>
    </p:spTree>
    <p:extLst>
      <p:ext uri="{BB962C8B-B14F-4D97-AF65-F5344CB8AC3E}">
        <p14:creationId xmlns:p14="http://schemas.microsoft.com/office/powerpoint/2010/main" val="820263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17</a:t>
            </a:fld>
            <a:endParaRPr lang="en-GB"/>
          </a:p>
        </p:txBody>
      </p:sp>
    </p:spTree>
    <p:extLst>
      <p:ext uri="{BB962C8B-B14F-4D97-AF65-F5344CB8AC3E}">
        <p14:creationId xmlns:p14="http://schemas.microsoft.com/office/powerpoint/2010/main" val="3797658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19</a:t>
            </a:fld>
            <a:endParaRPr lang="en-GB"/>
          </a:p>
        </p:txBody>
      </p:sp>
    </p:spTree>
    <p:extLst>
      <p:ext uri="{BB962C8B-B14F-4D97-AF65-F5344CB8AC3E}">
        <p14:creationId xmlns:p14="http://schemas.microsoft.com/office/powerpoint/2010/main" val="4164871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20</a:t>
            </a:fld>
            <a:endParaRPr lang="en-GB"/>
          </a:p>
        </p:txBody>
      </p:sp>
    </p:spTree>
    <p:extLst>
      <p:ext uri="{BB962C8B-B14F-4D97-AF65-F5344CB8AC3E}">
        <p14:creationId xmlns:p14="http://schemas.microsoft.com/office/powerpoint/2010/main" val="744162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21</a:t>
            </a:fld>
            <a:endParaRPr lang="en-GB"/>
          </a:p>
        </p:txBody>
      </p:sp>
    </p:spTree>
    <p:extLst>
      <p:ext uri="{BB962C8B-B14F-4D97-AF65-F5344CB8AC3E}">
        <p14:creationId xmlns:p14="http://schemas.microsoft.com/office/powerpoint/2010/main" val="3193589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22</a:t>
            </a:fld>
            <a:endParaRPr lang="en-GB"/>
          </a:p>
        </p:txBody>
      </p:sp>
    </p:spTree>
    <p:extLst>
      <p:ext uri="{BB962C8B-B14F-4D97-AF65-F5344CB8AC3E}">
        <p14:creationId xmlns:p14="http://schemas.microsoft.com/office/powerpoint/2010/main" val="3834733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23</a:t>
            </a:fld>
            <a:endParaRPr lang="en-GB"/>
          </a:p>
        </p:txBody>
      </p:sp>
    </p:spTree>
    <p:extLst>
      <p:ext uri="{BB962C8B-B14F-4D97-AF65-F5344CB8AC3E}">
        <p14:creationId xmlns:p14="http://schemas.microsoft.com/office/powerpoint/2010/main" val="18545711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25</a:t>
            </a:fld>
            <a:endParaRPr lang="en-GB"/>
          </a:p>
        </p:txBody>
      </p:sp>
    </p:spTree>
    <p:extLst>
      <p:ext uri="{BB962C8B-B14F-4D97-AF65-F5344CB8AC3E}">
        <p14:creationId xmlns:p14="http://schemas.microsoft.com/office/powerpoint/2010/main" val="392316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a:p>
        </p:txBody>
      </p:sp>
      <p:sp>
        <p:nvSpPr>
          <p:cNvPr id="4" name="Slide Number Placeholder 3"/>
          <p:cNvSpPr>
            <a:spLocks noGrp="1"/>
          </p:cNvSpPr>
          <p:nvPr>
            <p:ph type="sldNum" sz="quarter" idx="10"/>
          </p:nvPr>
        </p:nvSpPr>
        <p:spPr/>
        <p:txBody>
          <a:bodyPr/>
          <a:lstStyle/>
          <a:p>
            <a:fld id="{C713324B-9051-404F-B5CE-7AECCE664417}" type="slidenum">
              <a:rPr lang="en-GB" smtClean="0"/>
              <a:t>6</a:t>
            </a:fld>
            <a:endParaRPr lang="en-GB"/>
          </a:p>
        </p:txBody>
      </p:sp>
    </p:spTree>
    <p:extLst>
      <p:ext uri="{BB962C8B-B14F-4D97-AF65-F5344CB8AC3E}">
        <p14:creationId xmlns:p14="http://schemas.microsoft.com/office/powerpoint/2010/main" val="3628214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26</a:t>
            </a:fld>
            <a:endParaRPr lang="en-GB"/>
          </a:p>
        </p:txBody>
      </p:sp>
    </p:spTree>
    <p:extLst>
      <p:ext uri="{BB962C8B-B14F-4D97-AF65-F5344CB8AC3E}">
        <p14:creationId xmlns:p14="http://schemas.microsoft.com/office/powerpoint/2010/main" val="4079033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27</a:t>
            </a:fld>
            <a:endParaRPr lang="en-GB"/>
          </a:p>
        </p:txBody>
      </p:sp>
    </p:spTree>
    <p:extLst>
      <p:ext uri="{BB962C8B-B14F-4D97-AF65-F5344CB8AC3E}">
        <p14:creationId xmlns:p14="http://schemas.microsoft.com/office/powerpoint/2010/main" val="598021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28</a:t>
            </a:fld>
            <a:endParaRPr lang="en-GB"/>
          </a:p>
        </p:txBody>
      </p:sp>
    </p:spTree>
    <p:extLst>
      <p:ext uri="{BB962C8B-B14F-4D97-AF65-F5344CB8AC3E}">
        <p14:creationId xmlns:p14="http://schemas.microsoft.com/office/powerpoint/2010/main" val="6829487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29</a:t>
            </a:fld>
            <a:endParaRPr lang="en-GB"/>
          </a:p>
        </p:txBody>
      </p:sp>
    </p:spTree>
    <p:extLst>
      <p:ext uri="{BB962C8B-B14F-4D97-AF65-F5344CB8AC3E}">
        <p14:creationId xmlns:p14="http://schemas.microsoft.com/office/powerpoint/2010/main" val="10446630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C713324B-9051-404F-B5CE-7AECCE664417}" type="slidenum">
              <a:rPr lang="en-GB" smtClean="0"/>
              <a:t>31</a:t>
            </a:fld>
            <a:endParaRPr lang="en-GB"/>
          </a:p>
        </p:txBody>
      </p:sp>
    </p:spTree>
    <p:extLst>
      <p:ext uri="{BB962C8B-B14F-4D97-AF65-F5344CB8AC3E}">
        <p14:creationId xmlns:p14="http://schemas.microsoft.com/office/powerpoint/2010/main" val="37507862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32</a:t>
            </a:fld>
            <a:endParaRPr lang="en-GB"/>
          </a:p>
        </p:txBody>
      </p:sp>
    </p:spTree>
    <p:extLst>
      <p:ext uri="{BB962C8B-B14F-4D97-AF65-F5344CB8AC3E}">
        <p14:creationId xmlns:p14="http://schemas.microsoft.com/office/powerpoint/2010/main" val="19742558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33</a:t>
            </a:fld>
            <a:endParaRPr lang="en-GB"/>
          </a:p>
        </p:txBody>
      </p:sp>
    </p:spTree>
    <p:extLst>
      <p:ext uri="{BB962C8B-B14F-4D97-AF65-F5344CB8AC3E}">
        <p14:creationId xmlns:p14="http://schemas.microsoft.com/office/powerpoint/2010/main" val="4429600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34</a:t>
            </a:fld>
            <a:endParaRPr lang="en-GB"/>
          </a:p>
        </p:txBody>
      </p:sp>
    </p:spTree>
    <p:extLst>
      <p:ext uri="{BB962C8B-B14F-4D97-AF65-F5344CB8AC3E}">
        <p14:creationId xmlns:p14="http://schemas.microsoft.com/office/powerpoint/2010/main" val="27304842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35</a:t>
            </a:fld>
            <a:endParaRPr lang="en-GB"/>
          </a:p>
        </p:txBody>
      </p:sp>
    </p:spTree>
    <p:extLst>
      <p:ext uri="{BB962C8B-B14F-4D97-AF65-F5344CB8AC3E}">
        <p14:creationId xmlns:p14="http://schemas.microsoft.com/office/powerpoint/2010/main" val="12233295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38</a:t>
            </a:fld>
            <a:endParaRPr lang="en-GB"/>
          </a:p>
        </p:txBody>
      </p:sp>
    </p:spTree>
    <p:extLst>
      <p:ext uri="{BB962C8B-B14F-4D97-AF65-F5344CB8AC3E}">
        <p14:creationId xmlns:p14="http://schemas.microsoft.com/office/powerpoint/2010/main" val="95932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7</a:t>
            </a:fld>
            <a:endParaRPr lang="en-GB"/>
          </a:p>
        </p:txBody>
      </p:sp>
    </p:spTree>
    <p:extLst>
      <p:ext uri="{BB962C8B-B14F-4D97-AF65-F5344CB8AC3E}">
        <p14:creationId xmlns:p14="http://schemas.microsoft.com/office/powerpoint/2010/main" val="16040994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39</a:t>
            </a:fld>
            <a:endParaRPr lang="en-GB"/>
          </a:p>
        </p:txBody>
      </p:sp>
    </p:spTree>
    <p:extLst>
      <p:ext uri="{BB962C8B-B14F-4D97-AF65-F5344CB8AC3E}">
        <p14:creationId xmlns:p14="http://schemas.microsoft.com/office/powerpoint/2010/main" val="34948170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40</a:t>
            </a:fld>
            <a:endParaRPr lang="en-GB"/>
          </a:p>
        </p:txBody>
      </p:sp>
    </p:spTree>
    <p:extLst>
      <p:ext uri="{BB962C8B-B14F-4D97-AF65-F5344CB8AC3E}">
        <p14:creationId xmlns:p14="http://schemas.microsoft.com/office/powerpoint/2010/main" val="25152244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41</a:t>
            </a:fld>
            <a:endParaRPr lang="en-GB"/>
          </a:p>
        </p:txBody>
      </p:sp>
    </p:spTree>
    <p:extLst>
      <p:ext uri="{BB962C8B-B14F-4D97-AF65-F5344CB8AC3E}">
        <p14:creationId xmlns:p14="http://schemas.microsoft.com/office/powerpoint/2010/main" val="10735472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42</a:t>
            </a:fld>
            <a:endParaRPr lang="en-GB"/>
          </a:p>
        </p:txBody>
      </p:sp>
    </p:spTree>
    <p:extLst>
      <p:ext uri="{BB962C8B-B14F-4D97-AF65-F5344CB8AC3E}">
        <p14:creationId xmlns:p14="http://schemas.microsoft.com/office/powerpoint/2010/main" val="14379684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43</a:t>
            </a:fld>
            <a:endParaRPr lang="en-GB"/>
          </a:p>
        </p:txBody>
      </p:sp>
    </p:spTree>
    <p:extLst>
      <p:ext uri="{BB962C8B-B14F-4D97-AF65-F5344CB8AC3E}">
        <p14:creationId xmlns:p14="http://schemas.microsoft.com/office/powerpoint/2010/main" val="26208092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45</a:t>
            </a:fld>
            <a:endParaRPr lang="en-GB"/>
          </a:p>
        </p:txBody>
      </p:sp>
    </p:spTree>
    <p:extLst>
      <p:ext uri="{BB962C8B-B14F-4D97-AF65-F5344CB8AC3E}">
        <p14:creationId xmlns:p14="http://schemas.microsoft.com/office/powerpoint/2010/main" val="31260368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46</a:t>
            </a:fld>
            <a:endParaRPr lang="en-GB"/>
          </a:p>
        </p:txBody>
      </p:sp>
    </p:spTree>
    <p:extLst>
      <p:ext uri="{BB962C8B-B14F-4D97-AF65-F5344CB8AC3E}">
        <p14:creationId xmlns:p14="http://schemas.microsoft.com/office/powerpoint/2010/main" val="2903869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47</a:t>
            </a:fld>
            <a:endParaRPr lang="en-GB"/>
          </a:p>
        </p:txBody>
      </p:sp>
    </p:spTree>
    <p:extLst>
      <p:ext uri="{BB962C8B-B14F-4D97-AF65-F5344CB8AC3E}">
        <p14:creationId xmlns:p14="http://schemas.microsoft.com/office/powerpoint/2010/main" val="2298656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48</a:t>
            </a:fld>
            <a:endParaRPr lang="en-GB"/>
          </a:p>
        </p:txBody>
      </p:sp>
    </p:spTree>
    <p:extLst>
      <p:ext uri="{BB962C8B-B14F-4D97-AF65-F5344CB8AC3E}">
        <p14:creationId xmlns:p14="http://schemas.microsoft.com/office/powerpoint/2010/main" val="24341331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49</a:t>
            </a:fld>
            <a:endParaRPr lang="en-GB"/>
          </a:p>
        </p:txBody>
      </p:sp>
    </p:spTree>
    <p:extLst>
      <p:ext uri="{BB962C8B-B14F-4D97-AF65-F5344CB8AC3E}">
        <p14:creationId xmlns:p14="http://schemas.microsoft.com/office/powerpoint/2010/main" val="398829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8</a:t>
            </a:fld>
            <a:endParaRPr lang="en-GB"/>
          </a:p>
        </p:txBody>
      </p:sp>
    </p:spTree>
    <p:extLst>
      <p:ext uri="{BB962C8B-B14F-4D97-AF65-F5344CB8AC3E}">
        <p14:creationId xmlns:p14="http://schemas.microsoft.com/office/powerpoint/2010/main" val="25009759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50</a:t>
            </a:fld>
            <a:endParaRPr lang="en-GB"/>
          </a:p>
        </p:txBody>
      </p:sp>
    </p:spTree>
    <p:extLst>
      <p:ext uri="{BB962C8B-B14F-4D97-AF65-F5344CB8AC3E}">
        <p14:creationId xmlns:p14="http://schemas.microsoft.com/office/powerpoint/2010/main" val="39760695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51</a:t>
            </a:fld>
            <a:endParaRPr lang="en-GB"/>
          </a:p>
        </p:txBody>
      </p:sp>
    </p:spTree>
    <p:extLst>
      <p:ext uri="{BB962C8B-B14F-4D97-AF65-F5344CB8AC3E}">
        <p14:creationId xmlns:p14="http://schemas.microsoft.com/office/powerpoint/2010/main" val="3550007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9</a:t>
            </a:fld>
            <a:endParaRPr lang="en-GB"/>
          </a:p>
        </p:txBody>
      </p:sp>
    </p:spTree>
    <p:extLst>
      <p:ext uri="{BB962C8B-B14F-4D97-AF65-F5344CB8AC3E}">
        <p14:creationId xmlns:p14="http://schemas.microsoft.com/office/powerpoint/2010/main" val="33004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10</a:t>
            </a:fld>
            <a:endParaRPr lang="en-GB"/>
          </a:p>
        </p:txBody>
      </p:sp>
    </p:spTree>
    <p:extLst>
      <p:ext uri="{BB962C8B-B14F-4D97-AF65-F5344CB8AC3E}">
        <p14:creationId xmlns:p14="http://schemas.microsoft.com/office/powerpoint/2010/main" val="149684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11</a:t>
            </a:fld>
            <a:endParaRPr lang="en-GB"/>
          </a:p>
        </p:txBody>
      </p:sp>
    </p:spTree>
    <p:extLst>
      <p:ext uri="{BB962C8B-B14F-4D97-AF65-F5344CB8AC3E}">
        <p14:creationId xmlns:p14="http://schemas.microsoft.com/office/powerpoint/2010/main" val="2576815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C713324B-9051-404F-B5CE-7AECCE664417}" type="slidenum">
              <a:rPr lang="en-GB" smtClean="0"/>
              <a:t>12</a:t>
            </a:fld>
            <a:endParaRPr lang="en-GB"/>
          </a:p>
        </p:txBody>
      </p:sp>
    </p:spTree>
    <p:extLst>
      <p:ext uri="{BB962C8B-B14F-4D97-AF65-F5344CB8AC3E}">
        <p14:creationId xmlns:p14="http://schemas.microsoft.com/office/powerpoint/2010/main" val="88347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NOTES</a:t>
            </a:r>
          </a:p>
          <a:p>
            <a:r>
              <a:rPr lang="en-GB" dirty="0" smtClean="0"/>
              <a:t>If</a:t>
            </a:r>
            <a:r>
              <a:rPr lang="en-GB" baseline="0" dirty="0" smtClean="0"/>
              <a:t> required, use this space to provide a narrative or further explanation of your evidence.</a:t>
            </a:r>
          </a:p>
          <a:p>
            <a:endParaRPr lang="en-GB" baseline="0" dirty="0" smtClean="0"/>
          </a:p>
          <a:p>
            <a:r>
              <a:rPr lang="en-GB" b="1" baseline="0" dirty="0" smtClean="0"/>
              <a:t>DEVELOPMENT TARGETS</a:t>
            </a:r>
          </a:p>
          <a:p>
            <a:r>
              <a:rPr lang="en-GB" b="0" baseline="0" dirty="0" smtClean="0"/>
              <a:t>Please use this space to outline your future STEM development targets for this indicator.</a:t>
            </a:r>
            <a:endParaRPr lang="en-GB" b="0" dirty="0" smtClean="0"/>
          </a:p>
          <a:p>
            <a:endParaRPr lang="en-GB" dirty="0"/>
          </a:p>
        </p:txBody>
      </p:sp>
      <p:sp>
        <p:nvSpPr>
          <p:cNvPr id="4" name="Slide Number Placeholder 3"/>
          <p:cNvSpPr>
            <a:spLocks noGrp="1"/>
          </p:cNvSpPr>
          <p:nvPr>
            <p:ph type="sldNum" sz="quarter" idx="10"/>
          </p:nvPr>
        </p:nvSpPr>
        <p:spPr/>
        <p:txBody>
          <a:bodyPr/>
          <a:lstStyle/>
          <a:p>
            <a:fld id="{C713324B-9051-404F-B5CE-7AECCE664417}" type="slidenum">
              <a:rPr lang="en-GB" smtClean="0"/>
              <a:t>13</a:t>
            </a:fld>
            <a:endParaRPr lang="en-GB"/>
          </a:p>
        </p:txBody>
      </p:sp>
    </p:spTree>
    <p:extLst>
      <p:ext uri="{BB962C8B-B14F-4D97-AF65-F5344CB8AC3E}">
        <p14:creationId xmlns:p14="http://schemas.microsoft.com/office/powerpoint/2010/main" val="37276503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8.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2.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1.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1.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1.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1.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1.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1.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Master" Target="../slideMasters/slideMaster1.xml"/><Relationship Id="rId4" Type="http://schemas.openxmlformats.org/officeDocument/2006/relationships/image" Target="../media/image24.pn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Master" Target="../slideMasters/slideMaster1.xml"/><Relationship Id="rId4" Type="http://schemas.openxmlformats.org/officeDocument/2006/relationships/image" Target="../media/image2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Master" Target="../slideMasters/slideMaster1.xml"/><Relationship Id="rId4" Type="http://schemas.openxmlformats.org/officeDocument/2006/relationships/image" Target="../media/image24.pn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Master" Target="../slideMasters/slideMaster1.xml"/><Relationship Id="rId4" Type="http://schemas.openxmlformats.org/officeDocument/2006/relationships/image" Target="../media/image24.pn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Master" Target="../slideMasters/slideMaster1.xml"/><Relationship Id="rId4" Type="http://schemas.openxmlformats.org/officeDocument/2006/relationships/image" Target="../media/image24.png"/></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Master" Target="../slideMasters/slideMaster1.xml"/><Relationship Id="rId4" Type="http://schemas.openxmlformats.org/officeDocument/2006/relationships/image" Target="../media/image24.png"/></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Master" Target="../slideMasters/slideMaster1.xml"/><Relationship Id="rId4" Type="http://schemas.openxmlformats.org/officeDocument/2006/relationships/image" Target="../media/image2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16" name="Group 15"/>
          <p:cNvGrpSpPr/>
          <p:nvPr userDrawn="1"/>
        </p:nvGrpSpPr>
        <p:grpSpPr>
          <a:xfrm>
            <a:off x="0" y="-1"/>
            <a:ext cx="12192000" cy="3438164"/>
            <a:chOff x="0" y="-1"/>
            <a:chExt cx="12192000" cy="3438164"/>
          </a:xfrm>
        </p:grpSpPr>
        <p:pic>
          <p:nvPicPr>
            <p:cNvPr id="15" name="Picture 14"/>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0" y="-1"/>
              <a:ext cx="4365938" cy="3438163"/>
            </a:xfrm>
            <a:prstGeom prst="rect">
              <a:avLst/>
            </a:prstGeom>
          </p:spPr>
        </p:pic>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3192000" y="0"/>
              <a:ext cx="9000000" cy="3438163"/>
            </a:xfrm>
            <a:prstGeom prst="rect">
              <a:avLst/>
            </a:prstGeom>
          </p:spPr>
        </p:pic>
      </p:grpSp>
      <p:pic>
        <p:nvPicPr>
          <p:cNvPr id="20" name="Picture 19"/>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333674" y="548444"/>
            <a:ext cx="2246981" cy="900000"/>
          </a:xfrm>
          <a:prstGeom prst="rect">
            <a:avLst/>
          </a:prstGeom>
        </p:spPr>
      </p:pic>
      <p:pic>
        <p:nvPicPr>
          <p:cNvPr id="21" name="Picture 20"/>
          <p:cNvPicPr>
            <a:picLocks noChangeAspect="1"/>
          </p:cNvPicPr>
          <p:nvPr userDrawn="1"/>
        </p:nvPicPr>
        <p:blipFill>
          <a:blip r:embed="rId5" cstate="email">
            <a:extLst>
              <a:ext uri="{28A0092B-C50C-407E-A947-70E740481C1C}">
                <a14:useLocalDpi xmlns:a14="http://schemas.microsoft.com/office/drawing/2010/main" val="0"/>
              </a:ext>
            </a:extLst>
          </a:blip>
          <a:stretch>
            <a:fillRect/>
          </a:stretch>
        </p:blipFill>
        <p:spPr>
          <a:xfrm>
            <a:off x="9814263" y="5257800"/>
            <a:ext cx="2041525" cy="900000"/>
          </a:xfrm>
          <a:prstGeom prst="rect">
            <a:avLst/>
          </a:prstGeom>
        </p:spPr>
      </p:pic>
      <p:sp>
        <p:nvSpPr>
          <p:cNvPr id="2" name="Title 1"/>
          <p:cNvSpPr>
            <a:spLocks noGrp="1"/>
          </p:cNvSpPr>
          <p:nvPr>
            <p:ph type="ctrTitle" hasCustomPrompt="1"/>
          </p:nvPr>
        </p:nvSpPr>
        <p:spPr>
          <a:xfrm>
            <a:off x="838200" y="1214438"/>
            <a:ext cx="9144000" cy="2387600"/>
          </a:xfrm>
        </p:spPr>
        <p:txBody>
          <a:bodyPr anchor="b">
            <a:normAutofit/>
          </a:bodyPr>
          <a:lstStyle>
            <a:lvl1pPr algn="l">
              <a:defRPr sz="5400" b="0" baseline="0"/>
            </a:lvl1pPr>
          </a:lstStyle>
          <a:p>
            <a:r>
              <a:rPr lang="en-GB" sz="6000" b="1" i="0" u="none" strike="noStrike" baseline="0" dirty="0" smtClean="0">
                <a:solidFill>
                  <a:srgbClr val="00205C"/>
                </a:solidFill>
                <a:latin typeface="HelveticaNeue-Bold"/>
              </a:rPr>
              <a:t>Title of the presentation</a:t>
            </a:r>
          </a:p>
        </p:txBody>
      </p:sp>
      <p:sp>
        <p:nvSpPr>
          <p:cNvPr id="3" name="Subtitle 2"/>
          <p:cNvSpPr>
            <a:spLocks noGrp="1"/>
          </p:cNvSpPr>
          <p:nvPr>
            <p:ph type="subTitle" idx="1" hasCustomPrompt="1"/>
          </p:nvPr>
        </p:nvSpPr>
        <p:spPr>
          <a:xfrm>
            <a:off x="8382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z="2400" b="1" i="0" u="none" strike="noStrike" baseline="0" dirty="0" smtClean="0">
                <a:solidFill>
                  <a:srgbClr val="00A3B2"/>
                </a:solidFill>
                <a:latin typeface="HelveticaNeue-Bold"/>
              </a:rPr>
              <a:t>Subtitle of the presentation</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098C35-0A74-498B-A55A-6EC45E544B2A}" type="slidenum">
              <a:rPr lang="en-GB" smtClean="0"/>
              <a:t>‹#›</a:t>
            </a:fld>
            <a:endParaRPr lang="en-GB"/>
          </a:p>
        </p:txBody>
      </p:sp>
      <p:sp>
        <p:nvSpPr>
          <p:cNvPr id="4" name="Oval 3"/>
          <p:cNvSpPr/>
          <p:nvPr userDrawn="1"/>
        </p:nvSpPr>
        <p:spPr>
          <a:xfrm>
            <a:off x="11346135" y="-5410"/>
            <a:ext cx="119034" cy="119034"/>
          </a:xfrm>
          <a:prstGeom prst="ellipse">
            <a:avLst/>
          </a:prstGeom>
          <a:solidFill>
            <a:srgbClr val="D5E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1238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814313" cy="883997"/>
          </a:xfrm>
          <a:prstGeom prst="rect">
            <a:avLst/>
          </a:prstGeom>
        </p:spPr>
      </p:pic>
      <p:sp>
        <p:nvSpPr>
          <p:cNvPr id="2" name="TextBox 1"/>
          <p:cNvSpPr txBox="1"/>
          <p:nvPr userDrawn="1"/>
        </p:nvSpPr>
        <p:spPr>
          <a:xfrm>
            <a:off x="1275080" y="568381"/>
            <a:ext cx="6878320" cy="569387"/>
          </a:xfrm>
          <a:prstGeom prst="rect">
            <a:avLst/>
          </a:prstGeom>
          <a:noFill/>
        </p:spPr>
        <p:txBody>
          <a:bodyPr wrap="square" rtlCol="0">
            <a:spAutoFit/>
          </a:bodyPr>
          <a:lstStyle/>
          <a:p>
            <a:r>
              <a:rPr lang="en-GB" sz="3100" b="1" dirty="0" smtClean="0">
                <a:solidFill>
                  <a:schemeClr val="accent2"/>
                </a:solidFill>
              </a:rPr>
              <a:t>STEM learning in the community</a:t>
            </a:r>
            <a:endParaRPr lang="en-GB" sz="3100" b="1" dirty="0">
              <a:solidFill>
                <a:schemeClr val="accent2"/>
              </a:solidFill>
            </a:endParaRPr>
          </a:p>
        </p:txBody>
      </p:sp>
    </p:spTree>
    <p:extLst>
      <p:ext uri="{BB962C8B-B14F-4D97-AF65-F5344CB8AC3E}">
        <p14:creationId xmlns:p14="http://schemas.microsoft.com/office/powerpoint/2010/main" val="4127382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37912"/>
            <a:ext cx="7675001" cy="1077218"/>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1 –</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Adult learning</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Our STEM adult learning programmes are being developed in partnership with learners to build STEM capital. An increasing number of adult learners are becoming involved in the development and delivery of STEM learning programmes for other members of the community.</a:t>
            </a:r>
            <a:endParaRPr lang="en-GB" sz="1600" dirty="0" smtClean="0">
              <a:solidFill>
                <a:schemeClr val="accent2"/>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603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43766"/>
            <a:ext cx="7259289" cy="830997"/>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2</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Adult learning</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Our adult learners are actively and meaningfully involved in STEM community activities such as citizen science projects and science festival activities.</a:t>
            </a:r>
          </a:p>
        </p:txBody>
      </p:sp>
    </p:spTree>
    <p:extLst>
      <p:ext uri="{BB962C8B-B14F-4D97-AF65-F5344CB8AC3E}">
        <p14:creationId xmlns:p14="http://schemas.microsoft.com/office/powerpoint/2010/main" val="812438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37912"/>
            <a:ext cx="7259289" cy="830997"/>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3</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Adult learning</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Practitioners </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work with learners and partners to identify and reduce barriers to participation. Learners’, parents’ and carers’ own learning journeys are negotiated, valued and supported.</a:t>
            </a:r>
            <a:endParaRPr lang="en-GB" sz="1800" dirty="0">
              <a:solidFill>
                <a:schemeClr val="accent2"/>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5157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32060"/>
            <a:ext cx="7798468" cy="1107996"/>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4</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Adult learning</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We use social media and other methods of communication to promote and share details of our STEM based community learning programmes in order to engage adult learners and the wider community.</a:t>
            </a:r>
          </a:p>
          <a:p>
            <a:pPr>
              <a:spcAft>
                <a:spcPts val="0"/>
              </a:spcAft>
            </a:pPr>
            <a:endParaRPr lang="en-GB" sz="1800" dirty="0">
              <a:solidFill>
                <a:schemeClr val="accent2"/>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5652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37912"/>
            <a:ext cx="7259289" cy="830997"/>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5</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Adult learning</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Adult learners working with our agency are gaining an understanding of the importance of STEM skills, employability and progression routes.</a:t>
            </a:r>
          </a:p>
        </p:txBody>
      </p:sp>
    </p:spTree>
    <p:extLst>
      <p:ext uri="{BB962C8B-B14F-4D97-AF65-F5344CB8AC3E}">
        <p14:creationId xmlns:p14="http://schemas.microsoft.com/office/powerpoint/2010/main" val="3912794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37912"/>
            <a:ext cx="7259289" cy="830997"/>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6</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Adult learning</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An increasing number of adult learners are developing skills in leadership, problem solving and critical thinking that will enable them to make informed decisions in their everyday lives.</a:t>
            </a:r>
          </a:p>
        </p:txBody>
      </p:sp>
    </p:spTree>
    <p:extLst>
      <p:ext uri="{BB962C8B-B14F-4D97-AF65-F5344CB8AC3E}">
        <p14:creationId xmlns:p14="http://schemas.microsoft.com/office/powerpoint/2010/main" val="9715445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37912"/>
            <a:ext cx="7259289" cy="830997"/>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1</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Family learning</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Our STEM family learning programmes are being developed in partnership with learners and their families to build STEM capital.</a:t>
            </a:r>
          </a:p>
        </p:txBody>
      </p:sp>
    </p:spTree>
    <p:extLst>
      <p:ext uri="{BB962C8B-B14F-4D97-AF65-F5344CB8AC3E}">
        <p14:creationId xmlns:p14="http://schemas.microsoft.com/office/powerpoint/2010/main" val="2372623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43766"/>
            <a:ext cx="7259289" cy="830997"/>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2</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Family learning</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Families are actively and meaningfully involved in STEM learning community activities such as citizen science projects and science festival activities.</a:t>
            </a:r>
          </a:p>
        </p:txBody>
      </p:sp>
    </p:spTree>
    <p:extLst>
      <p:ext uri="{BB962C8B-B14F-4D97-AF65-F5344CB8AC3E}">
        <p14:creationId xmlns:p14="http://schemas.microsoft.com/office/powerpoint/2010/main" val="1049648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37912"/>
            <a:ext cx="7798468" cy="830997"/>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3</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Family learning</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Our practitioners are aware of potential barriers to participation and work with families to reduce these. Parents and families are offered opportunities to gain accreditation for aspects of their STEM learning.</a:t>
            </a:r>
          </a:p>
        </p:txBody>
      </p:sp>
    </p:spTree>
    <p:extLst>
      <p:ext uri="{BB962C8B-B14F-4D97-AF65-F5344CB8AC3E}">
        <p14:creationId xmlns:p14="http://schemas.microsoft.com/office/powerpoint/2010/main" val="248168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tting info">
    <p:spTree>
      <p:nvGrpSpPr>
        <p:cNvPr id="1" name=""/>
        <p:cNvGrpSpPr/>
        <p:nvPr/>
      </p:nvGrpSpPr>
      <p:grpSpPr>
        <a:xfrm>
          <a:off x="0" y="0"/>
          <a:ext cx="0" cy="0"/>
          <a:chOff x="0" y="0"/>
          <a:chExt cx="0" cy="0"/>
        </a:xfrm>
      </p:grpSpPr>
      <p:grpSp>
        <p:nvGrpSpPr>
          <p:cNvPr id="10" name="Group 9"/>
          <p:cNvGrpSpPr/>
          <p:nvPr userDrawn="1"/>
        </p:nvGrpSpPr>
        <p:grpSpPr>
          <a:xfrm>
            <a:off x="0" y="-1"/>
            <a:ext cx="12192000" cy="2427056"/>
            <a:chOff x="0" y="-1"/>
            <a:chExt cx="12192000" cy="2427056"/>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192000" y="0"/>
              <a:ext cx="9000000" cy="2427055"/>
            </a:xfrm>
            <a:prstGeom prst="rect">
              <a:avLst/>
            </a:prstGeom>
          </p:spPr>
        </p:pic>
        <p:pic>
          <p:nvPicPr>
            <p:cNvPr id="12" name="Picture 11"/>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a:off x="0" y="-1"/>
              <a:ext cx="4404575" cy="2427055"/>
            </a:xfrm>
            <a:prstGeom prst="rect">
              <a:avLst/>
            </a:prstGeom>
          </p:spPr>
        </p:pic>
      </p:grpSp>
      <p:pic>
        <p:nvPicPr>
          <p:cNvPr id="19" name="Picture 18"/>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588919" y="1681163"/>
            <a:ext cx="10766469" cy="963251"/>
          </a:xfrm>
          <a:prstGeom prst="rect">
            <a:avLst/>
          </a:prstGeom>
        </p:spPr>
      </p:pic>
      <p:sp>
        <p:nvSpPr>
          <p:cNvPr id="4" name="Content Placeholder 3"/>
          <p:cNvSpPr>
            <a:spLocks noGrp="1"/>
          </p:cNvSpPr>
          <p:nvPr>
            <p:ph sz="half" idx="2"/>
          </p:nvPr>
        </p:nvSpPr>
        <p:spPr>
          <a:xfrm>
            <a:off x="839788" y="2505075"/>
            <a:ext cx="5157787"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098C35-0A74-498B-A55A-6EC45E544B2A}" type="slidenum">
              <a:rPr lang="en-GB" smtClean="0"/>
              <a:t>‹#›</a:t>
            </a:fld>
            <a:endParaRPr lang="en-GB"/>
          </a:p>
        </p:txBody>
      </p:sp>
      <p:pic>
        <p:nvPicPr>
          <p:cNvPr id="13" name="Picture 12"/>
          <p:cNvPicPr>
            <a:picLocks noChangeAspect="1"/>
          </p:cNvPicPr>
          <p:nvPr userDrawn="1"/>
        </p:nvPicPr>
        <p:blipFill>
          <a:blip r:embed="rId5" cstate="email">
            <a:extLst>
              <a:ext uri="{28A0092B-C50C-407E-A947-70E740481C1C}">
                <a14:useLocalDpi xmlns:a14="http://schemas.microsoft.com/office/drawing/2010/main" val="0"/>
              </a:ext>
            </a:extLst>
          </a:blip>
          <a:stretch>
            <a:fillRect/>
          </a:stretch>
        </p:blipFill>
        <p:spPr>
          <a:xfrm>
            <a:off x="333674" y="5257800"/>
            <a:ext cx="2246981" cy="900000"/>
          </a:xfrm>
          <a:prstGeom prst="rect">
            <a:avLst/>
          </a:prstGeom>
        </p:spPr>
      </p:pic>
      <p:pic>
        <p:nvPicPr>
          <p:cNvPr id="14" name="Picture 13"/>
          <p:cNvPicPr>
            <a:picLocks noChangeAspect="1"/>
          </p:cNvPicPr>
          <p:nvPr userDrawn="1"/>
        </p:nvPicPr>
        <p:blipFill>
          <a:blip r:embed="rId6" cstate="email">
            <a:extLst>
              <a:ext uri="{28A0092B-C50C-407E-A947-70E740481C1C}">
                <a14:useLocalDpi xmlns:a14="http://schemas.microsoft.com/office/drawing/2010/main" val="0"/>
              </a:ext>
            </a:extLst>
          </a:blip>
          <a:stretch>
            <a:fillRect/>
          </a:stretch>
        </p:blipFill>
        <p:spPr>
          <a:xfrm>
            <a:off x="9814263" y="5257800"/>
            <a:ext cx="2041525" cy="900000"/>
          </a:xfrm>
          <a:prstGeom prst="rect">
            <a:avLst/>
          </a:prstGeom>
        </p:spPr>
      </p:pic>
      <p:pic>
        <p:nvPicPr>
          <p:cNvPr id="7" name="Picture 6"/>
          <p:cNvPicPr>
            <a:picLocks noChangeAspect="1"/>
          </p:cNvPicPr>
          <p:nvPr userDrawn="1"/>
        </p:nvPicPr>
        <p:blipFill>
          <a:blip r:embed="rId7" cstate="email">
            <a:extLst>
              <a:ext uri="{28A0092B-C50C-407E-A947-70E740481C1C}">
                <a14:useLocalDpi xmlns:a14="http://schemas.microsoft.com/office/drawing/2010/main" val="0"/>
              </a:ext>
            </a:extLst>
          </a:blip>
          <a:stretch>
            <a:fillRect/>
          </a:stretch>
        </p:blipFill>
        <p:spPr>
          <a:xfrm>
            <a:off x="8687" y="-589656"/>
            <a:ext cx="9474005" cy="2584928"/>
          </a:xfrm>
          <a:prstGeom prst="rect">
            <a:avLst/>
          </a:prstGeom>
        </p:spPr>
      </p:pic>
    </p:spTree>
    <p:extLst>
      <p:ext uri="{BB962C8B-B14F-4D97-AF65-F5344CB8AC3E}">
        <p14:creationId xmlns:p14="http://schemas.microsoft.com/office/powerpoint/2010/main" val="2930450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0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43766"/>
            <a:ext cx="7259289" cy="830997"/>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4</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Family learning</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STEM features regularly in our agency’s communications with parents, families, schools and the wider community through social media and the use of other digital technologies.</a:t>
            </a:r>
          </a:p>
        </p:txBody>
      </p:sp>
    </p:spTree>
    <p:extLst>
      <p:ext uri="{BB962C8B-B14F-4D97-AF65-F5344CB8AC3E}">
        <p14:creationId xmlns:p14="http://schemas.microsoft.com/office/powerpoint/2010/main" val="22600566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1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37912"/>
            <a:ext cx="7259289" cy="830997"/>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5</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Family learning</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Parents and families are gaining an understanding of the importance of STEM skills, employability skills and progression routes.</a:t>
            </a:r>
          </a:p>
        </p:txBody>
      </p:sp>
    </p:spTree>
    <p:extLst>
      <p:ext uri="{BB962C8B-B14F-4D97-AF65-F5344CB8AC3E}">
        <p14:creationId xmlns:p14="http://schemas.microsoft.com/office/powerpoint/2010/main" val="325486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2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37912"/>
            <a:ext cx="7259289" cy="1077218"/>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6</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Family learning</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We seek opportunities to integrate intergenerational learning into our STEM programmes wherever possible. This is allowing us to engage wider audiences in STEM learning and is helping us to address unconscious bias relating to equity and equality in STEM.</a:t>
            </a:r>
          </a:p>
        </p:txBody>
      </p:sp>
    </p:spTree>
    <p:extLst>
      <p:ext uri="{BB962C8B-B14F-4D97-AF65-F5344CB8AC3E}">
        <p14:creationId xmlns:p14="http://schemas.microsoft.com/office/powerpoint/2010/main" val="29483747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3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561023"/>
            <a:ext cx="7259289" cy="584775"/>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1 – Youth work</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Our STEM youth work activities are being developed in partnership with learners to build STEM capital.</a:t>
            </a:r>
          </a:p>
        </p:txBody>
      </p:sp>
    </p:spTree>
    <p:extLst>
      <p:ext uri="{BB962C8B-B14F-4D97-AF65-F5344CB8AC3E}">
        <p14:creationId xmlns:p14="http://schemas.microsoft.com/office/powerpoint/2010/main" val="10709915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4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32060"/>
            <a:ext cx="7658672" cy="1077218"/>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2</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 Youth work</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We work with our learners, parents and our local school(s) to highlight the links between informal STEM learning and formal in-school education. Our learners are also encouraged to participate in wider STEM community events such as citizen science projects and science festival activities.</a:t>
            </a:r>
          </a:p>
        </p:txBody>
      </p:sp>
    </p:spTree>
    <p:extLst>
      <p:ext uri="{BB962C8B-B14F-4D97-AF65-F5344CB8AC3E}">
        <p14:creationId xmlns:p14="http://schemas.microsoft.com/office/powerpoint/2010/main" val="23516392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5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37912"/>
            <a:ext cx="7259289" cy="1077218"/>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3</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 Youth work</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Our practitioners are aware of potential barriers to participation and work with young people to reduce these. We work independently and or in collaboration with our local school(s) to provide our learners with opportunities to gain accreditation for their STEM learning.</a:t>
            </a:r>
          </a:p>
        </p:txBody>
      </p:sp>
    </p:spTree>
    <p:extLst>
      <p:ext uri="{BB962C8B-B14F-4D97-AF65-F5344CB8AC3E}">
        <p14:creationId xmlns:p14="http://schemas.microsoft.com/office/powerpoint/2010/main" val="6844656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6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43766"/>
            <a:ext cx="7259289" cy="830997"/>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4</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 Youth work</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STEM features regularly in our agency’s communications with youth group members, families and our partners through social media and the use of other digital technologies. </a:t>
            </a:r>
          </a:p>
        </p:txBody>
      </p:sp>
    </p:spTree>
    <p:extLst>
      <p:ext uri="{BB962C8B-B14F-4D97-AF65-F5344CB8AC3E}">
        <p14:creationId xmlns:p14="http://schemas.microsoft.com/office/powerpoint/2010/main" val="2497012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7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37912"/>
            <a:ext cx="7259289" cy="830997"/>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5</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 Youth work</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Young people and their families are gaining an understanding of the importance of STEM skills for employability and lifelong learning.</a:t>
            </a:r>
          </a:p>
        </p:txBody>
      </p:sp>
    </p:spTree>
    <p:extLst>
      <p:ext uri="{BB962C8B-B14F-4D97-AF65-F5344CB8AC3E}">
        <p14:creationId xmlns:p14="http://schemas.microsoft.com/office/powerpoint/2010/main" val="24842008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8_Family">
    <p:spTree>
      <p:nvGrpSpPr>
        <p:cNvPr id="1" name=""/>
        <p:cNvGrpSpPr/>
        <p:nvPr/>
      </p:nvGrpSpPr>
      <p:grpSpPr>
        <a:xfrm>
          <a:off x="0" y="0"/>
          <a:ext cx="0" cy="0"/>
          <a:chOff x="0" y="0"/>
          <a:chExt cx="0" cy="0"/>
        </a:xfrm>
      </p:grpSpPr>
      <p:grpSp>
        <p:nvGrpSpPr>
          <p:cNvPr id="9" name="Group 8"/>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0"/>
            <a:ext cx="771133" cy="842703"/>
          </a:xfrm>
          <a:prstGeom prst="rect">
            <a:avLst/>
          </a:prstGeom>
        </p:spPr>
      </p:pic>
      <p:sp>
        <p:nvSpPr>
          <p:cNvPr id="11" name="Rectangle 10"/>
          <p:cNvSpPr/>
          <p:nvPr userDrawn="1"/>
        </p:nvSpPr>
        <p:spPr>
          <a:xfrm>
            <a:off x="1289385" y="437912"/>
            <a:ext cx="7985244" cy="830997"/>
          </a:xfrm>
          <a:prstGeom prst="rect">
            <a:avLst/>
          </a:prstGeom>
        </p:spPr>
        <p:txBody>
          <a:bodyPr wrap="square">
            <a:spAutoFit/>
          </a:bodyPr>
          <a:lstStyle/>
          <a:p>
            <a:pPr>
              <a:spcAft>
                <a:spcPts val="0"/>
              </a:spcAft>
            </a:pP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Aspect</a:t>
            </a:r>
            <a:r>
              <a:rPr lang="en-GB" sz="1600" b="1" baseline="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6</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a:t>
            </a:r>
            <a:r>
              <a:rPr lang="en-GB" sz="1600" b="1" dirty="0" smtClean="0">
                <a:solidFill>
                  <a:schemeClr val="accent2"/>
                </a:solidFill>
                <a:effectLst/>
                <a:latin typeface="+mn-lt"/>
                <a:ea typeface="Times New Roman" panose="02020603050405020304" pitchFamily="18" charset="0"/>
                <a:cs typeface="Times New Roman" panose="02020603050405020304" pitchFamily="18" charset="0"/>
              </a:rPr>
              <a:t>– Youth work</a:t>
            </a:r>
            <a:r>
              <a:rPr lang="en-GB" sz="1600" dirty="0" smtClean="0">
                <a:solidFill>
                  <a:schemeClr val="accent2"/>
                </a:solidFill>
                <a:effectLst/>
                <a:latin typeface="+mn-lt"/>
                <a:ea typeface="Times New Roman" panose="02020603050405020304" pitchFamily="18" charset="0"/>
                <a:cs typeface="Times New Roman" panose="02020603050405020304" pitchFamily="18" charset="0"/>
              </a:rPr>
              <a:t> Our young people are actively and meaningfully involved in STEM-based elements of youth work programmes. As a result, learners are developing STEM and creativity skills that can be applied in a variety of contexts.</a:t>
            </a:r>
          </a:p>
        </p:txBody>
      </p:sp>
    </p:spTree>
    <p:extLst>
      <p:ext uri="{BB962C8B-B14F-4D97-AF65-F5344CB8AC3E}">
        <p14:creationId xmlns:p14="http://schemas.microsoft.com/office/powerpoint/2010/main" val="3861550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artnership">
    <p:spTree>
      <p:nvGrpSpPr>
        <p:cNvPr id="1" name=""/>
        <p:cNvGrpSpPr/>
        <p:nvPr/>
      </p:nvGrpSpPr>
      <p:grpSpPr>
        <a:xfrm>
          <a:off x="0" y="0"/>
          <a:ext cx="0" cy="0"/>
          <a:chOff x="0" y="0"/>
          <a:chExt cx="0" cy="0"/>
        </a:xfrm>
      </p:grpSpPr>
      <p:grpSp>
        <p:nvGrpSpPr>
          <p:cNvPr id="2" name="Group 1"/>
          <p:cNvGrpSpPr/>
          <p:nvPr userDrawn="1"/>
        </p:nvGrpSpPr>
        <p:grpSpPr>
          <a:xfrm>
            <a:off x="0" y="1"/>
            <a:ext cx="12192000" cy="2714224"/>
            <a:chOff x="0" y="1"/>
            <a:chExt cx="12192000" cy="2714224"/>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9601200" y="1270"/>
              <a:ext cx="2590800" cy="2712955"/>
            </a:xfrm>
            <a:prstGeom prst="rect">
              <a:avLst/>
            </a:prstGeom>
          </p:spPr>
        </p:pic>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0" y="1"/>
              <a:ext cx="9918700" cy="292100"/>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sp>
        <p:nvSpPr>
          <p:cNvPr id="9" name="TextBox 8"/>
          <p:cNvSpPr txBox="1"/>
          <p:nvPr userDrawn="1"/>
        </p:nvSpPr>
        <p:spPr>
          <a:xfrm>
            <a:off x="1275080" y="568381"/>
            <a:ext cx="8864600" cy="569387"/>
          </a:xfrm>
          <a:prstGeom prst="rect">
            <a:avLst/>
          </a:prstGeom>
          <a:noFill/>
        </p:spPr>
        <p:txBody>
          <a:bodyPr wrap="square" rtlCol="0">
            <a:spAutoFit/>
          </a:bodyPr>
          <a:lstStyle/>
          <a:p>
            <a:r>
              <a:rPr lang="en-GB" sz="3100" b="1" dirty="0" smtClean="0">
                <a:solidFill>
                  <a:schemeClr val="accent3"/>
                </a:solidFill>
              </a:rPr>
              <a:t>Employability and STEM partnership working</a:t>
            </a:r>
            <a:endParaRPr lang="en-GB" sz="3100" b="1" dirty="0">
              <a:solidFill>
                <a:schemeClr val="accent3"/>
              </a:solidFill>
            </a:endParaRPr>
          </a:p>
        </p:txBody>
      </p:sp>
      <p:pic>
        <p:nvPicPr>
          <p:cNvPr id="10" name="Picture 9"/>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70831" y="438149"/>
            <a:ext cx="759469" cy="850901"/>
          </a:xfrm>
          <a:prstGeom prst="rect">
            <a:avLst/>
          </a:prstGeom>
        </p:spPr>
      </p:pic>
    </p:spTree>
    <p:extLst>
      <p:ext uri="{BB962C8B-B14F-4D97-AF65-F5344CB8AC3E}">
        <p14:creationId xmlns:p14="http://schemas.microsoft.com/office/powerpoint/2010/main" val="162996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adership">
    <p:spTree>
      <p:nvGrpSpPr>
        <p:cNvPr id="1" name=""/>
        <p:cNvGrpSpPr/>
        <p:nvPr/>
      </p:nvGrpSpPr>
      <p:grpSpPr>
        <a:xfrm>
          <a:off x="0" y="0"/>
          <a:ext cx="0" cy="0"/>
          <a:chOff x="0" y="0"/>
          <a:chExt cx="0" cy="0"/>
        </a:xfrm>
      </p:grpSpPr>
      <p:grpSp>
        <p:nvGrpSpPr>
          <p:cNvPr id="13" name="Group 12"/>
          <p:cNvGrpSpPr/>
          <p:nvPr userDrawn="1"/>
        </p:nvGrpSpPr>
        <p:grpSpPr>
          <a:xfrm>
            <a:off x="0" y="0"/>
            <a:ext cx="12192000" cy="2415902"/>
            <a:chOff x="0" y="0"/>
            <a:chExt cx="12192000" cy="2415902"/>
          </a:xfrm>
        </p:grpSpPr>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flipH="1">
              <a:off x="3192000" y="0"/>
              <a:ext cx="9000000" cy="2415902"/>
            </a:xfrm>
            <a:prstGeom prst="rect">
              <a:avLst/>
            </a:prstGeom>
          </p:spPr>
        </p:pic>
        <p:pic>
          <p:nvPicPr>
            <p:cNvPr id="15" name="Picture 14"/>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flipH="1">
              <a:off x="0" y="0"/>
              <a:ext cx="4623515" cy="2415902"/>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5109"/>
            <a:ext cx="895593" cy="877900"/>
          </a:xfrm>
          <a:prstGeom prst="rect">
            <a:avLst/>
          </a:prstGeom>
        </p:spPr>
      </p:pic>
      <p:sp>
        <p:nvSpPr>
          <p:cNvPr id="8" name="TextBox 7"/>
          <p:cNvSpPr txBox="1"/>
          <p:nvPr userDrawn="1"/>
        </p:nvSpPr>
        <p:spPr>
          <a:xfrm>
            <a:off x="1275080" y="568381"/>
            <a:ext cx="6878320" cy="569387"/>
          </a:xfrm>
          <a:prstGeom prst="rect">
            <a:avLst/>
          </a:prstGeom>
          <a:noFill/>
        </p:spPr>
        <p:txBody>
          <a:bodyPr wrap="square" rtlCol="0">
            <a:spAutoFit/>
          </a:bodyPr>
          <a:lstStyle/>
          <a:p>
            <a:r>
              <a:rPr lang="en-GB" sz="3100" b="1" dirty="0" smtClean="0">
                <a:solidFill>
                  <a:schemeClr val="accent1"/>
                </a:solidFill>
              </a:rPr>
              <a:t>Leadership in STEM</a:t>
            </a:r>
            <a:endParaRPr lang="en-GB" sz="3100" b="1" dirty="0">
              <a:solidFill>
                <a:schemeClr val="accent1"/>
              </a:solidFill>
            </a:endParaRPr>
          </a:p>
        </p:txBody>
      </p:sp>
    </p:spTree>
    <p:extLst>
      <p:ext uri="{BB962C8B-B14F-4D97-AF65-F5344CB8AC3E}">
        <p14:creationId xmlns:p14="http://schemas.microsoft.com/office/powerpoint/2010/main" val="13675905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Partnership">
    <p:spTree>
      <p:nvGrpSpPr>
        <p:cNvPr id="1" name=""/>
        <p:cNvGrpSpPr/>
        <p:nvPr/>
      </p:nvGrpSpPr>
      <p:grpSpPr>
        <a:xfrm>
          <a:off x="0" y="0"/>
          <a:ext cx="0" cy="0"/>
          <a:chOff x="0" y="0"/>
          <a:chExt cx="0" cy="0"/>
        </a:xfrm>
      </p:grpSpPr>
      <p:grpSp>
        <p:nvGrpSpPr>
          <p:cNvPr id="2" name="Group 1"/>
          <p:cNvGrpSpPr/>
          <p:nvPr userDrawn="1"/>
        </p:nvGrpSpPr>
        <p:grpSpPr>
          <a:xfrm>
            <a:off x="0" y="1"/>
            <a:ext cx="12192000" cy="2714224"/>
            <a:chOff x="0" y="1"/>
            <a:chExt cx="12192000" cy="2714224"/>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9601200" y="1270"/>
              <a:ext cx="2590800" cy="2712955"/>
            </a:xfrm>
            <a:prstGeom prst="rect">
              <a:avLst/>
            </a:prstGeom>
          </p:spPr>
        </p:pic>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0" y="1"/>
              <a:ext cx="9918700" cy="292100"/>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10" name="Picture 9"/>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70831" y="438149"/>
            <a:ext cx="759469" cy="850901"/>
          </a:xfrm>
          <a:prstGeom prst="rect">
            <a:avLst/>
          </a:prstGeom>
        </p:spPr>
      </p:pic>
      <p:sp>
        <p:nvSpPr>
          <p:cNvPr id="12" name="Rectangle 11"/>
          <p:cNvSpPr/>
          <p:nvPr userDrawn="1"/>
        </p:nvSpPr>
        <p:spPr>
          <a:xfrm>
            <a:off x="1289385" y="571211"/>
            <a:ext cx="8311815" cy="584775"/>
          </a:xfrm>
          <a:prstGeom prst="rect">
            <a:avLst/>
          </a:prstGeom>
        </p:spPr>
        <p:txBody>
          <a:bodyPr wrap="square">
            <a:spAutoFit/>
          </a:bodyPr>
          <a:lstStyle/>
          <a:p>
            <a:pPr>
              <a:spcAft>
                <a:spcPts val="0"/>
              </a:spcAft>
            </a:pPr>
            <a:r>
              <a:rPr lang="en-GB" sz="1600" b="1" dirty="0" smtClean="0">
                <a:solidFill>
                  <a:schemeClr val="accent3"/>
                </a:solidFill>
                <a:effectLst/>
                <a:latin typeface="+mn-lt"/>
                <a:ea typeface="Times New Roman" panose="02020603050405020304" pitchFamily="18" charset="0"/>
                <a:cs typeface="Times New Roman" panose="02020603050405020304" pitchFamily="18" charset="0"/>
              </a:rPr>
              <a:t>Aspect 1</a:t>
            </a:r>
            <a:r>
              <a:rPr lang="en-GB" sz="1600" dirty="0" smtClean="0">
                <a:solidFill>
                  <a:schemeClr val="accent3"/>
                </a:solidFill>
                <a:effectLst/>
                <a:latin typeface="+mn-lt"/>
                <a:ea typeface="Times New Roman" panose="02020603050405020304" pitchFamily="18" charset="0"/>
                <a:cs typeface="Times New Roman" panose="02020603050405020304" pitchFamily="18" charset="0"/>
              </a:rPr>
              <a:t> Our partnerships with employers, local college(s) and other STEM stakeholders enable us to deliver a wide range of STEM activities.</a:t>
            </a:r>
            <a:endParaRPr lang="en-GB" sz="1600" dirty="0" smtClean="0">
              <a:solidFill>
                <a:schemeClr val="accent3"/>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1393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Partnership">
    <p:spTree>
      <p:nvGrpSpPr>
        <p:cNvPr id="1" name=""/>
        <p:cNvGrpSpPr/>
        <p:nvPr/>
      </p:nvGrpSpPr>
      <p:grpSpPr>
        <a:xfrm>
          <a:off x="0" y="0"/>
          <a:ext cx="0" cy="0"/>
          <a:chOff x="0" y="0"/>
          <a:chExt cx="0" cy="0"/>
        </a:xfrm>
      </p:grpSpPr>
      <p:grpSp>
        <p:nvGrpSpPr>
          <p:cNvPr id="2" name="Group 1"/>
          <p:cNvGrpSpPr/>
          <p:nvPr userDrawn="1"/>
        </p:nvGrpSpPr>
        <p:grpSpPr>
          <a:xfrm>
            <a:off x="0" y="1"/>
            <a:ext cx="12192000" cy="2714224"/>
            <a:chOff x="0" y="1"/>
            <a:chExt cx="12192000" cy="2714224"/>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9601200" y="1270"/>
              <a:ext cx="2590800" cy="2712955"/>
            </a:xfrm>
            <a:prstGeom prst="rect">
              <a:avLst/>
            </a:prstGeom>
          </p:spPr>
        </p:pic>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0" y="1"/>
              <a:ext cx="9918700" cy="292100"/>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10" name="Picture 9"/>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70831" y="438149"/>
            <a:ext cx="759469" cy="850901"/>
          </a:xfrm>
          <a:prstGeom prst="rect">
            <a:avLst/>
          </a:prstGeom>
        </p:spPr>
      </p:pic>
      <p:sp>
        <p:nvSpPr>
          <p:cNvPr id="12" name="Rectangle 11"/>
          <p:cNvSpPr/>
          <p:nvPr userDrawn="1"/>
        </p:nvSpPr>
        <p:spPr>
          <a:xfrm>
            <a:off x="1289385" y="448100"/>
            <a:ext cx="8311815" cy="830997"/>
          </a:xfrm>
          <a:prstGeom prst="rect">
            <a:avLst/>
          </a:prstGeom>
        </p:spPr>
        <p:txBody>
          <a:bodyPr wrap="square">
            <a:spAutoFit/>
          </a:bodyPr>
          <a:lstStyle/>
          <a:p>
            <a:pPr>
              <a:spcAft>
                <a:spcPts val="0"/>
              </a:spcAft>
            </a:pPr>
            <a:r>
              <a:rPr lang="en-GB" sz="1600" b="1" dirty="0" smtClean="0">
                <a:solidFill>
                  <a:schemeClr val="accent3"/>
                </a:solidFill>
                <a:effectLst/>
                <a:latin typeface="+mn-lt"/>
                <a:ea typeface="Times New Roman" panose="02020603050405020304" pitchFamily="18" charset="0"/>
                <a:cs typeface="Times New Roman" panose="02020603050405020304" pitchFamily="18" charset="0"/>
              </a:rPr>
              <a:t>Aspect 2</a:t>
            </a:r>
            <a:r>
              <a:rPr lang="en-GB" sz="1600" dirty="0" smtClean="0">
                <a:solidFill>
                  <a:schemeClr val="accent3"/>
                </a:solidFill>
                <a:effectLst/>
                <a:latin typeface="+mn-lt"/>
                <a:ea typeface="Times New Roman" panose="02020603050405020304" pitchFamily="18" charset="0"/>
                <a:cs typeface="Times New Roman" panose="02020603050405020304" pitchFamily="18" charset="0"/>
              </a:rPr>
              <a:t> Our partnership work supports professional learning and helps to build</a:t>
            </a:r>
          </a:p>
          <a:p>
            <a:pPr>
              <a:spcAft>
                <a:spcPts val="0"/>
              </a:spcAft>
            </a:pPr>
            <a:r>
              <a:rPr lang="en-GB" sz="1600" dirty="0" smtClean="0">
                <a:solidFill>
                  <a:schemeClr val="accent3"/>
                </a:solidFill>
                <a:effectLst/>
                <a:latin typeface="+mn-lt"/>
                <a:ea typeface="Times New Roman" panose="02020603050405020304" pitchFamily="18" charset="0"/>
                <a:cs typeface="Times New Roman" panose="02020603050405020304" pitchFamily="18" charset="0"/>
              </a:rPr>
              <a:t>practitioner’s leadership capacity and understanding of STEM workplaces, training and employability opportunities.</a:t>
            </a:r>
            <a:endParaRPr lang="en-GB" sz="1600" dirty="0" smtClean="0">
              <a:solidFill>
                <a:schemeClr val="accent3"/>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1660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Partnership">
    <p:spTree>
      <p:nvGrpSpPr>
        <p:cNvPr id="1" name=""/>
        <p:cNvGrpSpPr/>
        <p:nvPr/>
      </p:nvGrpSpPr>
      <p:grpSpPr>
        <a:xfrm>
          <a:off x="0" y="0"/>
          <a:ext cx="0" cy="0"/>
          <a:chOff x="0" y="0"/>
          <a:chExt cx="0" cy="0"/>
        </a:xfrm>
      </p:grpSpPr>
      <p:grpSp>
        <p:nvGrpSpPr>
          <p:cNvPr id="2" name="Group 1"/>
          <p:cNvGrpSpPr/>
          <p:nvPr userDrawn="1"/>
        </p:nvGrpSpPr>
        <p:grpSpPr>
          <a:xfrm>
            <a:off x="0" y="1"/>
            <a:ext cx="12192000" cy="2714224"/>
            <a:chOff x="0" y="1"/>
            <a:chExt cx="12192000" cy="2714224"/>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9601200" y="1270"/>
              <a:ext cx="2590800" cy="2712955"/>
            </a:xfrm>
            <a:prstGeom prst="rect">
              <a:avLst/>
            </a:prstGeom>
          </p:spPr>
        </p:pic>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0" y="1"/>
              <a:ext cx="9918700" cy="292100"/>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10" name="Picture 9"/>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70831" y="438149"/>
            <a:ext cx="759469" cy="850901"/>
          </a:xfrm>
          <a:prstGeom prst="rect">
            <a:avLst/>
          </a:prstGeom>
        </p:spPr>
      </p:pic>
      <p:sp>
        <p:nvSpPr>
          <p:cNvPr id="12" name="Rectangle 11"/>
          <p:cNvSpPr/>
          <p:nvPr userDrawn="1"/>
        </p:nvSpPr>
        <p:spPr>
          <a:xfrm>
            <a:off x="1289385" y="571211"/>
            <a:ext cx="8311815" cy="584775"/>
          </a:xfrm>
          <a:prstGeom prst="rect">
            <a:avLst/>
          </a:prstGeom>
        </p:spPr>
        <p:txBody>
          <a:bodyPr wrap="square">
            <a:spAutoFit/>
          </a:bodyPr>
          <a:lstStyle/>
          <a:p>
            <a:pPr>
              <a:spcAft>
                <a:spcPts val="0"/>
              </a:spcAft>
            </a:pPr>
            <a:r>
              <a:rPr lang="en-GB" sz="1600" b="1" dirty="0" smtClean="0">
                <a:solidFill>
                  <a:schemeClr val="accent3"/>
                </a:solidFill>
                <a:effectLst/>
                <a:latin typeface="+mn-lt"/>
                <a:ea typeface="Times New Roman" panose="02020603050405020304" pitchFamily="18" charset="0"/>
                <a:cs typeface="Times New Roman" panose="02020603050405020304" pitchFamily="18" charset="0"/>
              </a:rPr>
              <a:t>Aspect 3</a:t>
            </a:r>
            <a:r>
              <a:rPr lang="en-GB" sz="1600" dirty="0" smtClean="0">
                <a:solidFill>
                  <a:schemeClr val="accent3"/>
                </a:solidFill>
                <a:effectLst/>
                <a:latin typeface="+mn-lt"/>
                <a:ea typeface="Times New Roman" panose="02020603050405020304" pitchFamily="18" charset="0"/>
                <a:cs typeface="Times New Roman" panose="02020603050405020304" pitchFamily="18" charset="0"/>
              </a:rPr>
              <a:t> Employability skills, which may include those outlined in the Career Education Standard (3 – 18), are being developed through STEM contexts.</a:t>
            </a:r>
          </a:p>
        </p:txBody>
      </p:sp>
    </p:spTree>
    <p:extLst>
      <p:ext uri="{BB962C8B-B14F-4D97-AF65-F5344CB8AC3E}">
        <p14:creationId xmlns:p14="http://schemas.microsoft.com/office/powerpoint/2010/main" val="7275448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_Partnership">
    <p:spTree>
      <p:nvGrpSpPr>
        <p:cNvPr id="1" name=""/>
        <p:cNvGrpSpPr/>
        <p:nvPr/>
      </p:nvGrpSpPr>
      <p:grpSpPr>
        <a:xfrm>
          <a:off x="0" y="0"/>
          <a:ext cx="0" cy="0"/>
          <a:chOff x="0" y="0"/>
          <a:chExt cx="0" cy="0"/>
        </a:xfrm>
      </p:grpSpPr>
      <p:grpSp>
        <p:nvGrpSpPr>
          <p:cNvPr id="2" name="Group 1"/>
          <p:cNvGrpSpPr/>
          <p:nvPr userDrawn="1"/>
        </p:nvGrpSpPr>
        <p:grpSpPr>
          <a:xfrm>
            <a:off x="0" y="1"/>
            <a:ext cx="12192000" cy="2714224"/>
            <a:chOff x="0" y="1"/>
            <a:chExt cx="12192000" cy="2714224"/>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9601200" y="1270"/>
              <a:ext cx="2590800" cy="2712955"/>
            </a:xfrm>
            <a:prstGeom prst="rect">
              <a:avLst/>
            </a:prstGeom>
          </p:spPr>
        </p:pic>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0" y="1"/>
              <a:ext cx="9918700" cy="292100"/>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10" name="Picture 9"/>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70831" y="438149"/>
            <a:ext cx="759469" cy="850901"/>
          </a:xfrm>
          <a:prstGeom prst="rect">
            <a:avLst/>
          </a:prstGeom>
        </p:spPr>
      </p:pic>
      <p:sp>
        <p:nvSpPr>
          <p:cNvPr id="12" name="Rectangle 11"/>
          <p:cNvSpPr/>
          <p:nvPr userDrawn="1"/>
        </p:nvSpPr>
        <p:spPr>
          <a:xfrm>
            <a:off x="1289385" y="448100"/>
            <a:ext cx="8311815" cy="830997"/>
          </a:xfrm>
          <a:prstGeom prst="rect">
            <a:avLst/>
          </a:prstGeom>
        </p:spPr>
        <p:txBody>
          <a:bodyPr wrap="square">
            <a:spAutoFit/>
          </a:bodyPr>
          <a:lstStyle/>
          <a:p>
            <a:pPr>
              <a:spcAft>
                <a:spcPts val="0"/>
              </a:spcAft>
            </a:pPr>
            <a:r>
              <a:rPr lang="en-GB" sz="1600" b="1" dirty="0" smtClean="0">
                <a:solidFill>
                  <a:schemeClr val="accent3"/>
                </a:solidFill>
                <a:effectLst/>
                <a:latin typeface="+mn-lt"/>
                <a:ea typeface="Times New Roman" panose="02020603050405020304" pitchFamily="18" charset="0"/>
                <a:cs typeface="Times New Roman" panose="02020603050405020304" pitchFamily="18" charset="0"/>
              </a:rPr>
              <a:t>Aspect 4</a:t>
            </a:r>
            <a:r>
              <a:rPr lang="en-GB" sz="1600" dirty="0" smtClean="0">
                <a:solidFill>
                  <a:schemeClr val="accent3"/>
                </a:solidFill>
                <a:effectLst/>
                <a:latin typeface="+mn-lt"/>
                <a:ea typeface="Times New Roman" panose="02020603050405020304" pitchFamily="18" charset="0"/>
                <a:cs typeface="Times New Roman" panose="02020603050405020304" pitchFamily="18" charset="0"/>
              </a:rPr>
              <a:t> We work with out partners to promote positive perceptions of STEM that challenge stereotypes and preconceptions, plan STEM learning pathways and inspire learners.</a:t>
            </a:r>
          </a:p>
        </p:txBody>
      </p:sp>
    </p:spTree>
    <p:extLst>
      <p:ext uri="{BB962C8B-B14F-4D97-AF65-F5344CB8AC3E}">
        <p14:creationId xmlns:p14="http://schemas.microsoft.com/office/powerpoint/2010/main" val="179959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5_Partnership">
    <p:spTree>
      <p:nvGrpSpPr>
        <p:cNvPr id="1" name=""/>
        <p:cNvGrpSpPr/>
        <p:nvPr/>
      </p:nvGrpSpPr>
      <p:grpSpPr>
        <a:xfrm>
          <a:off x="0" y="0"/>
          <a:ext cx="0" cy="0"/>
          <a:chOff x="0" y="0"/>
          <a:chExt cx="0" cy="0"/>
        </a:xfrm>
      </p:grpSpPr>
      <p:grpSp>
        <p:nvGrpSpPr>
          <p:cNvPr id="2" name="Group 1"/>
          <p:cNvGrpSpPr/>
          <p:nvPr userDrawn="1"/>
        </p:nvGrpSpPr>
        <p:grpSpPr>
          <a:xfrm>
            <a:off x="0" y="1"/>
            <a:ext cx="12192000" cy="2714224"/>
            <a:chOff x="0" y="1"/>
            <a:chExt cx="12192000" cy="2714224"/>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9601200" y="1270"/>
              <a:ext cx="2590800" cy="2712955"/>
            </a:xfrm>
            <a:prstGeom prst="rect">
              <a:avLst/>
            </a:prstGeom>
          </p:spPr>
        </p:pic>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0" y="1"/>
              <a:ext cx="9918700" cy="292100"/>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10" name="Picture 9"/>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70831" y="438149"/>
            <a:ext cx="759469" cy="850901"/>
          </a:xfrm>
          <a:prstGeom prst="rect">
            <a:avLst/>
          </a:prstGeom>
        </p:spPr>
      </p:pic>
      <p:sp>
        <p:nvSpPr>
          <p:cNvPr id="12" name="Rectangle 11"/>
          <p:cNvSpPr/>
          <p:nvPr userDrawn="1"/>
        </p:nvSpPr>
        <p:spPr>
          <a:xfrm>
            <a:off x="1289385" y="448100"/>
            <a:ext cx="8311815" cy="830997"/>
          </a:xfrm>
          <a:prstGeom prst="rect">
            <a:avLst/>
          </a:prstGeom>
        </p:spPr>
        <p:txBody>
          <a:bodyPr wrap="square">
            <a:spAutoFit/>
          </a:bodyPr>
          <a:lstStyle/>
          <a:p>
            <a:pPr>
              <a:spcAft>
                <a:spcPts val="0"/>
              </a:spcAft>
            </a:pPr>
            <a:r>
              <a:rPr lang="en-GB" sz="1600" b="1" dirty="0" smtClean="0">
                <a:solidFill>
                  <a:schemeClr val="accent3"/>
                </a:solidFill>
                <a:effectLst/>
                <a:latin typeface="+mn-lt"/>
                <a:ea typeface="Times New Roman" panose="02020603050405020304" pitchFamily="18" charset="0"/>
                <a:cs typeface="Times New Roman" panose="02020603050405020304" pitchFamily="18" charset="0"/>
              </a:rPr>
              <a:t>Aspect 5</a:t>
            </a:r>
            <a:r>
              <a:rPr lang="en-GB" sz="1600" dirty="0" smtClean="0">
                <a:solidFill>
                  <a:schemeClr val="accent3"/>
                </a:solidFill>
                <a:effectLst/>
                <a:latin typeface="+mn-lt"/>
                <a:ea typeface="Times New Roman" panose="02020603050405020304" pitchFamily="18" charset="0"/>
                <a:cs typeface="Times New Roman" panose="02020603050405020304" pitchFamily="18" charset="0"/>
              </a:rPr>
              <a:t> Our practitioners are aware of the key STEM industries in our local area. This enables us to work with STEM partner(s) to develop STEM activities for our local</a:t>
            </a:r>
          </a:p>
          <a:p>
            <a:pPr>
              <a:spcAft>
                <a:spcPts val="0"/>
              </a:spcAft>
            </a:pPr>
            <a:r>
              <a:rPr lang="en-GB" sz="1600" dirty="0" smtClean="0">
                <a:solidFill>
                  <a:schemeClr val="accent3"/>
                </a:solidFill>
                <a:effectLst/>
                <a:latin typeface="+mn-lt"/>
                <a:ea typeface="Times New Roman" panose="02020603050405020304" pitchFamily="18" charset="0"/>
                <a:cs typeface="Times New Roman" panose="02020603050405020304" pitchFamily="18" charset="0"/>
              </a:rPr>
              <a:t>context and helps learners develop skills needed to support our local economy.</a:t>
            </a:r>
          </a:p>
        </p:txBody>
      </p:sp>
    </p:spTree>
    <p:extLst>
      <p:ext uri="{BB962C8B-B14F-4D97-AF65-F5344CB8AC3E}">
        <p14:creationId xmlns:p14="http://schemas.microsoft.com/office/powerpoint/2010/main" val="39942804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6_Partnership">
    <p:spTree>
      <p:nvGrpSpPr>
        <p:cNvPr id="1" name=""/>
        <p:cNvGrpSpPr/>
        <p:nvPr/>
      </p:nvGrpSpPr>
      <p:grpSpPr>
        <a:xfrm>
          <a:off x="0" y="0"/>
          <a:ext cx="0" cy="0"/>
          <a:chOff x="0" y="0"/>
          <a:chExt cx="0" cy="0"/>
        </a:xfrm>
      </p:grpSpPr>
      <p:grpSp>
        <p:nvGrpSpPr>
          <p:cNvPr id="2" name="Group 1"/>
          <p:cNvGrpSpPr/>
          <p:nvPr userDrawn="1"/>
        </p:nvGrpSpPr>
        <p:grpSpPr>
          <a:xfrm>
            <a:off x="0" y="1"/>
            <a:ext cx="12192000" cy="2714224"/>
            <a:chOff x="0" y="1"/>
            <a:chExt cx="12192000" cy="2714224"/>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9601200" y="1270"/>
              <a:ext cx="2590800" cy="2712955"/>
            </a:xfrm>
            <a:prstGeom prst="rect">
              <a:avLst/>
            </a:prstGeom>
          </p:spPr>
        </p:pic>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0" y="1"/>
              <a:ext cx="9918700" cy="292100"/>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10" name="Picture 9"/>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70831" y="438149"/>
            <a:ext cx="759469" cy="850901"/>
          </a:xfrm>
          <a:prstGeom prst="rect">
            <a:avLst/>
          </a:prstGeom>
        </p:spPr>
      </p:pic>
      <p:sp>
        <p:nvSpPr>
          <p:cNvPr id="12" name="Rectangle 11"/>
          <p:cNvSpPr/>
          <p:nvPr userDrawn="1"/>
        </p:nvSpPr>
        <p:spPr>
          <a:xfrm>
            <a:off x="1289385" y="571211"/>
            <a:ext cx="8311815" cy="584775"/>
          </a:xfrm>
          <a:prstGeom prst="rect">
            <a:avLst/>
          </a:prstGeom>
        </p:spPr>
        <p:txBody>
          <a:bodyPr wrap="square">
            <a:spAutoFit/>
          </a:bodyPr>
          <a:lstStyle/>
          <a:p>
            <a:pPr>
              <a:spcAft>
                <a:spcPts val="0"/>
              </a:spcAft>
            </a:pPr>
            <a:r>
              <a:rPr lang="en-GB" sz="1600" b="1" dirty="0" smtClean="0">
                <a:solidFill>
                  <a:schemeClr val="accent3"/>
                </a:solidFill>
                <a:effectLst/>
                <a:latin typeface="+mn-lt"/>
                <a:ea typeface="Times New Roman" panose="02020603050405020304" pitchFamily="18" charset="0"/>
                <a:cs typeface="Times New Roman" panose="02020603050405020304" pitchFamily="18" charset="0"/>
              </a:rPr>
              <a:t>Aspect 6</a:t>
            </a:r>
            <a:r>
              <a:rPr lang="en-GB" sz="1600" dirty="0" smtClean="0">
                <a:solidFill>
                  <a:schemeClr val="accent3"/>
                </a:solidFill>
                <a:effectLst/>
                <a:latin typeface="+mn-lt"/>
                <a:ea typeface="Times New Roman" panose="02020603050405020304" pitchFamily="18" charset="0"/>
                <a:cs typeface="Times New Roman" panose="02020603050405020304" pitchFamily="18" charset="0"/>
              </a:rPr>
              <a:t> We support our learners to make effective use of skills-profiling tools to enhance their employment prospects.</a:t>
            </a:r>
          </a:p>
        </p:txBody>
      </p:sp>
    </p:spTree>
    <p:extLst>
      <p:ext uri="{BB962C8B-B14F-4D97-AF65-F5344CB8AC3E}">
        <p14:creationId xmlns:p14="http://schemas.microsoft.com/office/powerpoint/2010/main" val="4027379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rriculum">
    <p:spTree>
      <p:nvGrpSpPr>
        <p:cNvPr id="1" name=""/>
        <p:cNvGrpSpPr/>
        <p:nvPr/>
      </p:nvGrpSpPr>
      <p:grpSpPr>
        <a:xfrm>
          <a:off x="0" y="0"/>
          <a:ext cx="0" cy="0"/>
          <a:chOff x="0" y="0"/>
          <a:chExt cx="0" cy="0"/>
        </a:xfrm>
      </p:grpSpPr>
      <p:grpSp>
        <p:nvGrpSpPr>
          <p:cNvPr id="11" name="Group 10"/>
          <p:cNvGrpSpPr/>
          <p:nvPr userDrawn="1"/>
        </p:nvGrpSpPr>
        <p:grpSpPr>
          <a:xfrm>
            <a:off x="0" y="-1"/>
            <a:ext cx="12192000" cy="2427056"/>
            <a:chOff x="0" y="-1"/>
            <a:chExt cx="12192000" cy="2427056"/>
          </a:xfrm>
        </p:grpSpPr>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192000" y="0"/>
              <a:ext cx="9000000" cy="2427055"/>
            </a:xfrm>
            <a:prstGeom prst="rect">
              <a:avLst/>
            </a:prstGeom>
          </p:spPr>
        </p:pic>
        <p:pic>
          <p:nvPicPr>
            <p:cNvPr id="13" name="Picture 12"/>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a:off x="0" y="-1"/>
              <a:ext cx="4404575" cy="2427055"/>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5" name="Picture 4"/>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1"/>
            <a:ext cx="796533" cy="844290"/>
          </a:xfrm>
          <a:prstGeom prst="rect">
            <a:avLst/>
          </a:prstGeom>
        </p:spPr>
      </p:pic>
      <p:sp>
        <p:nvSpPr>
          <p:cNvPr id="8" name="TextBox 7"/>
          <p:cNvSpPr txBox="1"/>
          <p:nvPr userDrawn="1"/>
        </p:nvSpPr>
        <p:spPr>
          <a:xfrm>
            <a:off x="1275079" y="569512"/>
            <a:ext cx="9399337" cy="646331"/>
          </a:xfrm>
          <a:prstGeom prst="rect">
            <a:avLst/>
          </a:prstGeom>
          <a:solidFill>
            <a:schemeClr val="bg1"/>
          </a:solidFill>
        </p:spPr>
        <p:txBody>
          <a:bodyPr wrap="square" rtlCol="0">
            <a:spAutoFit/>
          </a:bodyPr>
          <a:lstStyle/>
          <a:p>
            <a:r>
              <a:rPr lang="en-GB" sz="3100" b="1" dirty="0" smtClean="0">
                <a:solidFill>
                  <a:schemeClr val="accent4"/>
                </a:solidFill>
              </a:rPr>
              <a:t>STEM curriculum and learner </a:t>
            </a:r>
            <a:r>
              <a:rPr lang="en-GB" sz="3100" b="1" dirty="0" smtClean="0">
                <a:solidFill>
                  <a:schemeClr val="accent4"/>
                </a:solidFill>
              </a:rPr>
              <a:t>progression routes</a:t>
            </a:r>
          </a:p>
          <a:p>
            <a:endParaRPr lang="en-GB" sz="500" b="1" dirty="0">
              <a:solidFill>
                <a:schemeClr val="accent4"/>
              </a:solidFill>
            </a:endParaRPr>
          </a:p>
        </p:txBody>
      </p:sp>
    </p:spTree>
    <p:extLst>
      <p:ext uri="{BB962C8B-B14F-4D97-AF65-F5344CB8AC3E}">
        <p14:creationId xmlns:p14="http://schemas.microsoft.com/office/powerpoint/2010/main" val="6468417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Curriculum">
    <p:spTree>
      <p:nvGrpSpPr>
        <p:cNvPr id="1" name=""/>
        <p:cNvGrpSpPr/>
        <p:nvPr/>
      </p:nvGrpSpPr>
      <p:grpSpPr>
        <a:xfrm>
          <a:off x="0" y="0"/>
          <a:ext cx="0" cy="0"/>
          <a:chOff x="0" y="0"/>
          <a:chExt cx="0" cy="0"/>
        </a:xfrm>
      </p:grpSpPr>
      <p:grpSp>
        <p:nvGrpSpPr>
          <p:cNvPr id="11" name="Group 10"/>
          <p:cNvGrpSpPr/>
          <p:nvPr userDrawn="1"/>
        </p:nvGrpSpPr>
        <p:grpSpPr>
          <a:xfrm>
            <a:off x="0" y="-1"/>
            <a:ext cx="12192000" cy="2427056"/>
            <a:chOff x="0" y="-1"/>
            <a:chExt cx="12192000" cy="2427056"/>
          </a:xfrm>
        </p:grpSpPr>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192000" y="0"/>
              <a:ext cx="9000000" cy="2427055"/>
            </a:xfrm>
            <a:prstGeom prst="rect">
              <a:avLst/>
            </a:prstGeom>
          </p:spPr>
        </p:pic>
        <p:pic>
          <p:nvPicPr>
            <p:cNvPr id="13" name="Picture 12"/>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a:off x="0" y="-1"/>
              <a:ext cx="4404575" cy="2427055"/>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5" name="Picture 4"/>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1"/>
            <a:ext cx="796533" cy="844290"/>
          </a:xfrm>
          <a:prstGeom prst="rect">
            <a:avLst/>
          </a:prstGeom>
        </p:spPr>
      </p:pic>
      <p:sp>
        <p:nvSpPr>
          <p:cNvPr id="15" name="Rectangle 14"/>
          <p:cNvSpPr/>
          <p:nvPr userDrawn="1"/>
        </p:nvSpPr>
        <p:spPr>
          <a:xfrm>
            <a:off x="1289386" y="561818"/>
            <a:ext cx="7798467" cy="584775"/>
          </a:xfrm>
          <a:prstGeom prst="rect">
            <a:avLst/>
          </a:prstGeom>
        </p:spPr>
        <p:txBody>
          <a:bodyPr wrap="square">
            <a:spAutoFit/>
          </a:bodyPr>
          <a:lstStyle/>
          <a:p>
            <a:pPr>
              <a:spcAft>
                <a:spcPts val="0"/>
              </a:spcAft>
            </a:pPr>
            <a:r>
              <a:rPr lang="en-GB" sz="1600" b="1" dirty="0" smtClean="0">
                <a:solidFill>
                  <a:schemeClr val="accent4"/>
                </a:solidFill>
                <a:effectLst/>
                <a:latin typeface="+mn-lt"/>
                <a:ea typeface="Times New Roman" panose="02020603050405020304" pitchFamily="18" charset="0"/>
                <a:cs typeface="Times New Roman" panose="02020603050405020304" pitchFamily="18" charset="0"/>
              </a:rPr>
              <a:t>Aspect 1</a:t>
            </a:r>
            <a:r>
              <a:rPr lang="en-GB" sz="1600" dirty="0" smtClean="0">
                <a:solidFill>
                  <a:schemeClr val="accent4"/>
                </a:solidFill>
                <a:effectLst/>
                <a:latin typeface="+mn-lt"/>
                <a:ea typeface="Times New Roman" panose="02020603050405020304" pitchFamily="18" charset="0"/>
                <a:cs typeface="Times New Roman" panose="02020603050405020304" pitchFamily="18" charset="0"/>
              </a:rPr>
              <a:t> STEM is helping us to deliver literacy, numeracy, Learning for Sustainability and digital literacy through engaging contexts.</a:t>
            </a:r>
            <a:endParaRPr lang="en-GB" sz="1600" dirty="0" smtClean="0">
              <a:solidFill>
                <a:schemeClr val="accent4"/>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90522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Curriculum">
    <p:spTree>
      <p:nvGrpSpPr>
        <p:cNvPr id="1" name=""/>
        <p:cNvGrpSpPr/>
        <p:nvPr/>
      </p:nvGrpSpPr>
      <p:grpSpPr>
        <a:xfrm>
          <a:off x="0" y="0"/>
          <a:ext cx="0" cy="0"/>
          <a:chOff x="0" y="0"/>
          <a:chExt cx="0" cy="0"/>
        </a:xfrm>
      </p:grpSpPr>
      <p:grpSp>
        <p:nvGrpSpPr>
          <p:cNvPr id="11" name="Group 10"/>
          <p:cNvGrpSpPr/>
          <p:nvPr userDrawn="1"/>
        </p:nvGrpSpPr>
        <p:grpSpPr>
          <a:xfrm>
            <a:off x="0" y="-1"/>
            <a:ext cx="12192000" cy="2427056"/>
            <a:chOff x="0" y="-1"/>
            <a:chExt cx="12192000" cy="2427056"/>
          </a:xfrm>
        </p:grpSpPr>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192000" y="0"/>
              <a:ext cx="9000000" cy="2427055"/>
            </a:xfrm>
            <a:prstGeom prst="rect">
              <a:avLst/>
            </a:prstGeom>
          </p:spPr>
        </p:pic>
        <p:pic>
          <p:nvPicPr>
            <p:cNvPr id="13" name="Picture 12"/>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a:off x="0" y="-1"/>
              <a:ext cx="4404575" cy="2427055"/>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5" name="Picture 4"/>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1"/>
            <a:ext cx="796533" cy="844290"/>
          </a:xfrm>
          <a:prstGeom prst="rect">
            <a:avLst/>
          </a:prstGeom>
        </p:spPr>
      </p:pic>
      <p:sp>
        <p:nvSpPr>
          <p:cNvPr id="15" name="Rectangle 14"/>
          <p:cNvSpPr/>
          <p:nvPr userDrawn="1"/>
        </p:nvSpPr>
        <p:spPr>
          <a:xfrm>
            <a:off x="1289386" y="561818"/>
            <a:ext cx="7798467" cy="584775"/>
          </a:xfrm>
          <a:prstGeom prst="rect">
            <a:avLst/>
          </a:prstGeom>
        </p:spPr>
        <p:txBody>
          <a:bodyPr wrap="square">
            <a:spAutoFit/>
          </a:bodyPr>
          <a:lstStyle/>
          <a:p>
            <a:pPr>
              <a:spcAft>
                <a:spcPts val="0"/>
              </a:spcAft>
            </a:pPr>
            <a:r>
              <a:rPr lang="en-GB" sz="1600" b="1" dirty="0" smtClean="0">
                <a:solidFill>
                  <a:schemeClr val="accent4"/>
                </a:solidFill>
                <a:effectLst/>
                <a:latin typeface="+mn-lt"/>
                <a:ea typeface="Times New Roman" panose="02020603050405020304" pitchFamily="18" charset="0"/>
                <a:cs typeface="Times New Roman" panose="02020603050405020304" pitchFamily="18" charset="0"/>
              </a:rPr>
              <a:t>Aspect 2</a:t>
            </a:r>
            <a:r>
              <a:rPr lang="en-GB" sz="1600" dirty="0" smtClean="0">
                <a:solidFill>
                  <a:schemeClr val="accent4"/>
                </a:solidFill>
                <a:effectLst/>
                <a:latin typeface="+mn-lt"/>
                <a:ea typeface="Times New Roman" panose="02020603050405020304" pitchFamily="18" charset="0"/>
                <a:cs typeface="Times New Roman" panose="02020603050405020304" pitchFamily="18" charset="0"/>
              </a:rPr>
              <a:t> We are using creative approaches in STEM to promote curiosity, open-mindedness, imagination and problem solving.</a:t>
            </a:r>
            <a:endParaRPr lang="en-GB" sz="1600" dirty="0" smtClean="0">
              <a:solidFill>
                <a:schemeClr val="accent4"/>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28706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Curriculum">
    <p:spTree>
      <p:nvGrpSpPr>
        <p:cNvPr id="1" name=""/>
        <p:cNvGrpSpPr/>
        <p:nvPr/>
      </p:nvGrpSpPr>
      <p:grpSpPr>
        <a:xfrm>
          <a:off x="0" y="0"/>
          <a:ext cx="0" cy="0"/>
          <a:chOff x="0" y="0"/>
          <a:chExt cx="0" cy="0"/>
        </a:xfrm>
      </p:grpSpPr>
      <p:grpSp>
        <p:nvGrpSpPr>
          <p:cNvPr id="11" name="Group 10"/>
          <p:cNvGrpSpPr/>
          <p:nvPr userDrawn="1"/>
        </p:nvGrpSpPr>
        <p:grpSpPr>
          <a:xfrm>
            <a:off x="0" y="-1"/>
            <a:ext cx="12192000" cy="2427056"/>
            <a:chOff x="0" y="-1"/>
            <a:chExt cx="12192000" cy="2427056"/>
          </a:xfrm>
        </p:grpSpPr>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192000" y="0"/>
              <a:ext cx="9000000" cy="2427055"/>
            </a:xfrm>
            <a:prstGeom prst="rect">
              <a:avLst/>
            </a:prstGeom>
          </p:spPr>
        </p:pic>
        <p:pic>
          <p:nvPicPr>
            <p:cNvPr id="13" name="Picture 12"/>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a:off x="0" y="-1"/>
              <a:ext cx="4404575" cy="2427055"/>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5" name="Picture 4"/>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1"/>
            <a:ext cx="796533" cy="844290"/>
          </a:xfrm>
          <a:prstGeom prst="rect">
            <a:avLst/>
          </a:prstGeom>
        </p:spPr>
      </p:pic>
      <p:sp>
        <p:nvSpPr>
          <p:cNvPr id="15" name="Rectangle 14"/>
          <p:cNvSpPr/>
          <p:nvPr userDrawn="1"/>
        </p:nvSpPr>
        <p:spPr>
          <a:xfrm>
            <a:off x="1289386" y="561818"/>
            <a:ext cx="7798467" cy="584775"/>
          </a:xfrm>
          <a:prstGeom prst="rect">
            <a:avLst/>
          </a:prstGeom>
        </p:spPr>
        <p:txBody>
          <a:bodyPr wrap="square">
            <a:spAutoFit/>
          </a:bodyPr>
          <a:lstStyle/>
          <a:p>
            <a:pPr>
              <a:spcAft>
                <a:spcPts val="0"/>
              </a:spcAft>
            </a:pPr>
            <a:r>
              <a:rPr lang="en-GB" sz="1600" b="1" dirty="0" smtClean="0">
                <a:solidFill>
                  <a:schemeClr val="accent4"/>
                </a:solidFill>
                <a:effectLst/>
                <a:latin typeface="+mn-lt"/>
                <a:ea typeface="Times New Roman" panose="02020603050405020304" pitchFamily="18" charset="0"/>
                <a:cs typeface="Times New Roman" panose="02020603050405020304" pitchFamily="18" charset="0"/>
              </a:rPr>
              <a:t>Aspect 3</a:t>
            </a:r>
            <a:r>
              <a:rPr lang="en-GB" sz="1600" dirty="0" smtClean="0">
                <a:solidFill>
                  <a:schemeClr val="accent4"/>
                </a:solidFill>
                <a:effectLst/>
                <a:latin typeface="+mn-lt"/>
                <a:ea typeface="Times New Roman" panose="02020603050405020304" pitchFamily="18" charset="0"/>
                <a:cs typeface="Times New Roman" panose="02020603050405020304" pitchFamily="18" charset="0"/>
              </a:rPr>
              <a:t> Collaboration with learning community colleagues is helping us to improve continuity and progression in STEM learning.</a:t>
            </a:r>
            <a:endParaRPr lang="en-GB" sz="1600" dirty="0" smtClean="0">
              <a:solidFill>
                <a:schemeClr val="accent4"/>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526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Leadership">
    <p:spTree>
      <p:nvGrpSpPr>
        <p:cNvPr id="1" name=""/>
        <p:cNvGrpSpPr/>
        <p:nvPr/>
      </p:nvGrpSpPr>
      <p:grpSpPr>
        <a:xfrm>
          <a:off x="0" y="0"/>
          <a:ext cx="0" cy="0"/>
          <a:chOff x="0" y="0"/>
          <a:chExt cx="0" cy="0"/>
        </a:xfrm>
      </p:grpSpPr>
      <p:grpSp>
        <p:nvGrpSpPr>
          <p:cNvPr id="13" name="Group 12"/>
          <p:cNvGrpSpPr/>
          <p:nvPr userDrawn="1"/>
        </p:nvGrpSpPr>
        <p:grpSpPr>
          <a:xfrm>
            <a:off x="0" y="0"/>
            <a:ext cx="12192000" cy="2415902"/>
            <a:chOff x="0" y="0"/>
            <a:chExt cx="12192000" cy="2415902"/>
          </a:xfrm>
        </p:grpSpPr>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flipH="1">
              <a:off x="3192000" y="0"/>
              <a:ext cx="9000000" cy="2415902"/>
            </a:xfrm>
            <a:prstGeom prst="rect">
              <a:avLst/>
            </a:prstGeom>
          </p:spPr>
        </p:pic>
        <p:pic>
          <p:nvPicPr>
            <p:cNvPr id="15" name="Picture 14"/>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flipH="1">
              <a:off x="0" y="0"/>
              <a:ext cx="4623515" cy="2415902"/>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41325"/>
            <a:ext cx="777070" cy="835025"/>
          </a:xfrm>
          <a:prstGeom prst="rect">
            <a:avLst/>
          </a:prstGeom>
        </p:spPr>
      </p:pic>
      <p:sp>
        <p:nvSpPr>
          <p:cNvPr id="2" name="Rectangle 1"/>
          <p:cNvSpPr/>
          <p:nvPr userDrawn="1"/>
        </p:nvSpPr>
        <p:spPr>
          <a:xfrm>
            <a:off x="1289385" y="566449"/>
            <a:ext cx="7259289" cy="584775"/>
          </a:xfrm>
          <a:prstGeom prst="rect">
            <a:avLst/>
          </a:prstGeom>
        </p:spPr>
        <p:txBody>
          <a:bodyPr wrap="square">
            <a:spAutoFit/>
          </a:bodyPr>
          <a:lstStyle/>
          <a:p>
            <a:pPr>
              <a:spcAft>
                <a:spcPts val="0"/>
              </a:spcAft>
            </a:pPr>
            <a:r>
              <a:rPr lang="en-GB" sz="1600" b="1" dirty="0" smtClean="0">
                <a:solidFill>
                  <a:schemeClr val="accent1"/>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1"/>
                </a:solidFill>
                <a:effectLst/>
                <a:latin typeface="+mn-lt"/>
                <a:ea typeface="Times New Roman" panose="02020603050405020304" pitchFamily="18" charset="0"/>
                <a:cs typeface="Times New Roman" panose="02020603050405020304" pitchFamily="18" charset="0"/>
              </a:rPr>
              <a:t>1</a:t>
            </a:r>
            <a:r>
              <a:rPr lang="en-GB" sz="1600" dirty="0" smtClean="0">
                <a:solidFill>
                  <a:schemeClr val="accent1"/>
                </a:solidFill>
                <a:effectLst/>
                <a:latin typeface="+mn-lt"/>
                <a:ea typeface="Times New Roman" panose="02020603050405020304" pitchFamily="18" charset="0"/>
                <a:cs typeface="Times New Roman" panose="02020603050405020304" pitchFamily="18" charset="0"/>
              </a:rPr>
              <a:t> </a:t>
            </a:r>
            <a:r>
              <a:rPr lang="en-GB" sz="1600" dirty="0" smtClean="0">
                <a:solidFill>
                  <a:schemeClr val="accent1"/>
                </a:solidFill>
                <a:effectLst/>
                <a:latin typeface="+mn-lt"/>
                <a:ea typeface="Times New Roman" panose="02020603050405020304" pitchFamily="18" charset="0"/>
                <a:cs typeface="Times New Roman" panose="02020603050405020304" pitchFamily="18" charset="0"/>
              </a:rPr>
              <a:t>Our shared vision and rationale for STEM was developed in collaboration with a range of stakeholders.</a:t>
            </a:r>
            <a:endParaRPr lang="en-GB" sz="1600" dirty="0" smtClean="0">
              <a:solidFill>
                <a:schemeClr val="accent1"/>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9923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_Curriculum">
    <p:spTree>
      <p:nvGrpSpPr>
        <p:cNvPr id="1" name=""/>
        <p:cNvGrpSpPr/>
        <p:nvPr/>
      </p:nvGrpSpPr>
      <p:grpSpPr>
        <a:xfrm>
          <a:off x="0" y="0"/>
          <a:ext cx="0" cy="0"/>
          <a:chOff x="0" y="0"/>
          <a:chExt cx="0" cy="0"/>
        </a:xfrm>
      </p:grpSpPr>
      <p:grpSp>
        <p:nvGrpSpPr>
          <p:cNvPr id="11" name="Group 10"/>
          <p:cNvGrpSpPr/>
          <p:nvPr userDrawn="1"/>
        </p:nvGrpSpPr>
        <p:grpSpPr>
          <a:xfrm>
            <a:off x="0" y="-1"/>
            <a:ext cx="12192000" cy="2427056"/>
            <a:chOff x="0" y="-1"/>
            <a:chExt cx="12192000" cy="2427056"/>
          </a:xfrm>
        </p:grpSpPr>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192000" y="0"/>
              <a:ext cx="9000000" cy="2427055"/>
            </a:xfrm>
            <a:prstGeom prst="rect">
              <a:avLst/>
            </a:prstGeom>
          </p:spPr>
        </p:pic>
        <p:pic>
          <p:nvPicPr>
            <p:cNvPr id="13" name="Picture 12"/>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a:off x="0" y="-1"/>
              <a:ext cx="4404575" cy="2427055"/>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5" name="Picture 4"/>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1"/>
            <a:ext cx="796533" cy="844290"/>
          </a:xfrm>
          <a:prstGeom prst="rect">
            <a:avLst/>
          </a:prstGeom>
        </p:spPr>
      </p:pic>
      <p:sp>
        <p:nvSpPr>
          <p:cNvPr id="15" name="Rectangle 14"/>
          <p:cNvSpPr/>
          <p:nvPr userDrawn="1"/>
        </p:nvSpPr>
        <p:spPr>
          <a:xfrm>
            <a:off x="1289386" y="438707"/>
            <a:ext cx="7798467" cy="830997"/>
          </a:xfrm>
          <a:prstGeom prst="rect">
            <a:avLst/>
          </a:prstGeom>
        </p:spPr>
        <p:txBody>
          <a:bodyPr wrap="square">
            <a:spAutoFit/>
          </a:bodyPr>
          <a:lstStyle/>
          <a:p>
            <a:pPr>
              <a:spcAft>
                <a:spcPts val="0"/>
              </a:spcAft>
            </a:pPr>
            <a:r>
              <a:rPr lang="en-GB" sz="1600" b="1" dirty="0" smtClean="0">
                <a:solidFill>
                  <a:schemeClr val="accent4"/>
                </a:solidFill>
                <a:effectLst/>
                <a:latin typeface="+mn-lt"/>
                <a:ea typeface="Times New Roman" panose="02020603050405020304" pitchFamily="18" charset="0"/>
                <a:cs typeface="Times New Roman" panose="02020603050405020304" pitchFamily="18" charset="0"/>
              </a:rPr>
              <a:t>Aspect 4</a:t>
            </a:r>
            <a:r>
              <a:rPr lang="en-GB" sz="1600" dirty="0" smtClean="0">
                <a:solidFill>
                  <a:schemeClr val="accent4"/>
                </a:solidFill>
                <a:effectLst/>
                <a:latin typeface="+mn-lt"/>
                <a:ea typeface="Times New Roman" panose="02020603050405020304" pitchFamily="18" charset="0"/>
                <a:cs typeface="Times New Roman" panose="02020603050405020304" pitchFamily="18" charset="0"/>
              </a:rPr>
              <a:t> We are helping learners develop a belief in their own abilities. The support we provide to learners helps them make informed choices about STEM learning and progression routes.</a:t>
            </a:r>
            <a:endParaRPr lang="en-GB" sz="1600" dirty="0" smtClean="0">
              <a:solidFill>
                <a:schemeClr val="accent4"/>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18777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5_Curriculum">
    <p:spTree>
      <p:nvGrpSpPr>
        <p:cNvPr id="1" name=""/>
        <p:cNvGrpSpPr/>
        <p:nvPr/>
      </p:nvGrpSpPr>
      <p:grpSpPr>
        <a:xfrm>
          <a:off x="0" y="0"/>
          <a:ext cx="0" cy="0"/>
          <a:chOff x="0" y="0"/>
          <a:chExt cx="0" cy="0"/>
        </a:xfrm>
      </p:grpSpPr>
      <p:grpSp>
        <p:nvGrpSpPr>
          <p:cNvPr id="11" name="Group 10"/>
          <p:cNvGrpSpPr/>
          <p:nvPr userDrawn="1"/>
        </p:nvGrpSpPr>
        <p:grpSpPr>
          <a:xfrm>
            <a:off x="0" y="-1"/>
            <a:ext cx="12192000" cy="2427056"/>
            <a:chOff x="0" y="-1"/>
            <a:chExt cx="12192000" cy="2427056"/>
          </a:xfrm>
        </p:grpSpPr>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192000" y="0"/>
              <a:ext cx="9000000" cy="2427055"/>
            </a:xfrm>
            <a:prstGeom prst="rect">
              <a:avLst/>
            </a:prstGeom>
          </p:spPr>
        </p:pic>
        <p:pic>
          <p:nvPicPr>
            <p:cNvPr id="13" name="Picture 12"/>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a:off x="0" y="-1"/>
              <a:ext cx="4404575" cy="2427055"/>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5" name="Picture 4"/>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1"/>
            <a:ext cx="796533" cy="844290"/>
          </a:xfrm>
          <a:prstGeom prst="rect">
            <a:avLst/>
          </a:prstGeom>
        </p:spPr>
      </p:pic>
      <p:sp>
        <p:nvSpPr>
          <p:cNvPr id="15" name="Rectangle 14"/>
          <p:cNvSpPr/>
          <p:nvPr userDrawn="1"/>
        </p:nvSpPr>
        <p:spPr>
          <a:xfrm>
            <a:off x="1289386" y="438707"/>
            <a:ext cx="7798467" cy="830997"/>
          </a:xfrm>
          <a:prstGeom prst="rect">
            <a:avLst/>
          </a:prstGeom>
        </p:spPr>
        <p:txBody>
          <a:bodyPr wrap="square">
            <a:spAutoFit/>
          </a:bodyPr>
          <a:lstStyle/>
          <a:p>
            <a:pPr>
              <a:spcAft>
                <a:spcPts val="0"/>
              </a:spcAft>
            </a:pPr>
            <a:r>
              <a:rPr lang="en-GB" sz="1600" b="1" dirty="0" smtClean="0">
                <a:solidFill>
                  <a:schemeClr val="accent4"/>
                </a:solidFill>
                <a:effectLst/>
                <a:latin typeface="+mn-lt"/>
                <a:ea typeface="Times New Roman" panose="02020603050405020304" pitchFamily="18" charset="0"/>
                <a:cs typeface="Times New Roman" panose="02020603050405020304" pitchFamily="18" charset="0"/>
              </a:rPr>
              <a:t>Aspect 5</a:t>
            </a:r>
            <a:r>
              <a:rPr lang="en-GB" sz="1600" dirty="0" smtClean="0">
                <a:solidFill>
                  <a:schemeClr val="accent4"/>
                </a:solidFill>
                <a:effectLst/>
                <a:latin typeface="+mn-lt"/>
                <a:ea typeface="Times New Roman" panose="02020603050405020304" pitchFamily="18" charset="0"/>
                <a:cs typeface="Times New Roman" panose="02020603050405020304" pitchFamily="18" charset="0"/>
              </a:rPr>
              <a:t> We encourage all learners to develop a wide range of skills and take account of labour market needs when planning the curriculum to prepare learners for a variety of STEM careers.</a:t>
            </a:r>
            <a:endParaRPr lang="en-GB" sz="1600" dirty="0" smtClean="0">
              <a:solidFill>
                <a:schemeClr val="accent4"/>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60058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6_Curriculum">
    <p:spTree>
      <p:nvGrpSpPr>
        <p:cNvPr id="1" name=""/>
        <p:cNvGrpSpPr/>
        <p:nvPr/>
      </p:nvGrpSpPr>
      <p:grpSpPr>
        <a:xfrm>
          <a:off x="0" y="0"/>
          <a:ext cx="0" cy="0"/>
          <a:chOff x="0" y="0"/>
          <a:chExt cx="0" cy="0"/>
        </a:xfrm>
      </p:grpSpPr>
      <p:grpSp>
        <p:nvGrpSpPr>
          <p:cNvPr id="11" name="Group 10"/>
          <p:cNvGrpSpPr/>
          <p:nvPr userDrawn="1"/>
        </p:nvGrpSpPr>
        <p:grpSpPr>
          <a:xfrm>
            <a:off x="0" y="-1"/>
            <a:ext cx="12192000" cy="2427056"/>
            <a:chOff x="0" y="-1"/>
            <a:chExt cx="12192000" cy="2427056"/>
          </a:xfrm>
        </p:grpSpPr>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192000" y="0"/>
              <a:ext cx="9000000" cy="2427055"/>
            </a:xfrm>
            <a:prstGeom prst="rect">
              <a:avLst/>
            </a:prstGeom>
          </p:spPr>
        </p:pic>
        <p:pic>
          <p:nvPicPr>
            <p:cNvPr id="13" name="Picture 12"/>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a:off x="0" y="-1"/>
              <a:ext cx="4404575" cy="2427055"/>
            </a:xfrm>
            <a:prstGeom prst="rect">
              <a:avLst/>
            </a:prstGeom>
          </p:spPr>
        </p:pic>
      </p:gr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5" name="Picture 4"/>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32061"/>
            <a:ext cx="796533" cy="844290"/>
          </a:xfrm>
          <a:prstGeom prst="rect">
            <a:avLst/>
          </a:prstGeom>
        </p:spPr>
      </p:pic>
      <p:sp>
        <p:nvSpPr>
          <p:cNvPr id="15" name="Rectangle 14"/>
          <p:cNvSpPr/>
          <p:nvPr userDrawn="1"/>
        </p:nvSpPr>
        <p:spPr>
          <a:xfrm>
            <a:off x="1289386" y="561818"/>
            <a:ext cx="7798467" cy="584775"/>
          </a:xfrm>
          <a:prstGeom prst="rect">
            <a:avLst/>
          </a:prstGeom>
        </p:spPr>
        <p:txBody>
          <a:bodyPr wrap="square">
            <a:spAutoFit/>
          </a:bodyPr>
          <a:lstStyle/>
          <a:p>
            <a:pPr>
              <a:spcAft>
                <a:spcPts val="0"/>
              </a:spcAft>
            </a:pPr>
            <a:r>
              <a:rPr lang="en-GB" sz="1600" b="1" dirty="0" smtClean="0">
                <a:solidFill>
                  <a:schemeClr val="accent4"/>
                </a:solidFill>
                <a:effectLst/>
                <a:latin typeface="+mn-lt"/>
                <a:ea typeface="Times New Roman" panose="02020603050405020304" pitchFamily="18" charset="0"/>
                <a:cs typeface="Times New Roman" panose="02020603050405020304" pitchFamily="18" charset="0"/>
              </a:rPr>
              <a:t>Aspect 6</a:t>
            </a:r>
            <a:r>
              <a:rPr lang="en-GB" sz="1600" dirty="0" smtClean="0">
                <a:solidFill>
                  <a:schemeClr val="accent4"/>
                </a:solidFill>
                <a:effectLst/>
                <a:latin typeface="+mn-lt"/>
                <a:ea typeface="Times New Roman" panose="02020603050405020304" pitchFamily="18" charset="0"/>
                <a:cs typeface="Times New Roman" panose="02020603050405020304" pitchFamily="18" charset="0"/>
              </a:rPr>
              <a:t> All learners across our agency are given opportunities for personal achievement in</a:t>
            </a:r>
            <a:r>
              <a:rPr lang="en-GB" sz="1600" baseline="0" dirty="0" smtClean="0">
                <a:solidFill>
                  <a:schemeClr val="accent4"/>
                </a:solidFill>
                <a:effectLst/>
                <a:latin typeface="+mn-lt"/>
                <a:ea typeface="Times New Roman" panose="02020603050405020304" pitchFamily="18" charset="0"/>
                <a:cs typeface="Times New Roman" panose="02020603050405020304" pitchFamily="18" charset="0"/>
              </a:rPr>
              <a:t> </a:t>
            </a:r>
            <a:r>
              <a:rPr lang="en-GB" sz="1600" dirty="0" smtClean="0">
                <a:solidFill>
                  <a:schemeClr val="accent4"/>
                </a:solidFill>
                <a:effectLst/>
                <a:latin typeface="+mn-lt"/>
                <a:ea typeface="Times New Roman" panose="02020603050405020304" pitchFamily="18" charset="0"/>
                <a:cs typeface="Times New Roman" panose="02020603050405020304" pitchFamily="18" charset="0"/>
              </a:rPr>
              <a:t>STEM learning.</a:t>
            </a:r>
          </a:p>
        </p:txBody>
      </p:sp>
    </p:spTree>
    <p:extLst>
      <p:ext uri="{BB962C8B-B14F-4D97-AF65-F5344CB8AC3E}">
        <p14:creationId xmlns:p14="http://schemas.microsoft.com/office/powerpoint/2010/main" val="18264240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quity">
    <p:spTree>
      <p:nvGrpSpPr>
        <p:cNvPr id="1" name=""/>
        <p:cNvGrpSpPr/>
        <p:nvPr/>
      </p:nvGrpSpPr>
      <p:grpSpPr>
        <a:xfrm>
          <a:off x="0" y="0"/>
          <a:ext cx="0" cy="0"/>
          <a:chOff x="0" y="0"/>
          <a:chExt cx="0" cy="0"/>
        </a:xfrm>
      </p:grpSpPr>
      <p:sp>
        <p:nvSpPr>
          <p:cNvPr id="6" name="Footer Placeholder 5"/>
          <p:cNvSpPr>
            <a:spLocks noGrp="1"/>
          </p:cNvSpPr>
          <p:nvPr userDrawn="1">
            <p:ph type="ftr" sz="quarter" idx="11"/>
          </p:nvPr>
        </p:nvSpPr>
        <p:spPr/>
        <p:txBody>
          <a:bodyPr/>
          <a:lstStyle/>
          <a:p>
            <a:endParaRPr lang="en-GB"/>
          </a:p>
        </p:txBody>
      </p:sp>
      <p:sp>
        <p:nvSpPr>
          <p:cNvPr id="7" name="Slide Number Placeholder 6"/>
          <p:cNvSpPr>
            <a:spLocks noGrp="1"/>
          </p:cNvSpPr>
          <p:nvPr userDrawn="1">
            <p:ph type="sldNum" sz="quarter" idx="12"/>
          </p:nvPr>
        </p:nvSpPr>
        <p:spPr/>
        <p:txBody>
          <a:bodyPr/>
          <a:lstStyle>
            <a:lvl1pPr>
              <a:defRPr/>
            </a:lvl1pPr>
          </a:lstStyle>
          <a:p>
            <a:r>
              <a:rPr lang="en-GB" dirty="0" smtClean="0"/>
              <a:t>#</a:t>
            </a:r>
            <a:r>
              <a:rPr lang="en-GB" dirty="0" err="1" smtClean="0"/>
              <a:t>STEMnation</a:t>
            </a:r>
            <a:endParaRPr lang="en-GB" dirty="0"/>
          </a:p>
        </p:txBody>
      </p:sp>
      <p:sp>
        <p:nvSpPr>
          <p:cNvPr id="8" name="TextBox 7"/>
          <p:cNvSpPr txBox="1"/>
          <p:nvPr userDrawn="1"/>
        </p:nvSpPr>
        <p:spPr>
          <a:xfrm>
            <a:off x="1275080" y="566689"/>
            <a:ext cx="8864600" cy="569387"/>
          </a:xfrm>
          <a:prstGeom prst="rect">
            <a:avLst/>
          </a:prstGeom>
          <a:noFill/>
        </p:spPr>
        <p:txBody>
          <a:bodyPr wrap="square" rtlCol="0">
            <a:spAutoFit/>
          </a:bodyPr>
          <a:lstStyle/>
          <a:p>
            <a:r>
              <a:rPr lang="en-GB" sz="3100" b="1" dirty="0" smtClean="0">
                <a:solidFill>
                  <a:schemeClr val="accent5"/>
                </a:solidFill>
              </a:rPr>
              <a:t>Equity and equality in STEM</a:t>
            </a:r>
            <a:endParaRPr lang="en-GB" sz="3100" b="1" dirty="0">
              <a:solidFill>
                <a:schemeClr val="accent5"/>
              </a:solidFill>
            </a:endParaRP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58638" y="428626"/>
            <a:ext cx="769122" cy="850900"/>
          </a:xfrm>
          <a:prstGeom prst="rect">
            <a:avLst/>
          </a:prstGeom>
        </p:spPr>
      </p:pic>
      <p:grpSp>
        <p:nvGrpSpPr>
          <p:cNvPr id="2" name="Group 1"/>
          <p:cNvGrpSpPr/>
          <p:nvPr userDrawn="1"/>
        </p:nvGrpSpPr>
        <p:grpSpPr>
          <a:xfrm>
            <a:off x="0" y="-1"/>
            <a:ext cx="12191999" cy="2523964"/>
            <a:chOff x="0" y="-1"/>
            <a:chExt cx="12191999" cy="2523964"/>
          </a:xfrm>
        </p:grpSpPr>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8835592" y="0"/>
              <a:ext cx="3356407" cy="2523963"/>
            </a:xfrm>
            <a:prstGeom prst="rect">
              <a:avLst/>
            </a:prstGeom>
          </p:spPr>
        </p:pic>
        <p:pic>
          <p:nvPicPr>
            <p:cNvPr id="11" name="Picture 10"/>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0" y="-1"/>
              <a:ext cx="9310597" cy="317577"/>
            </a:xfrm>
            <a:prstGeom prst="rect">
              <a:avLst/>
            </a:prstGeom>
          </p:spPr>
        </p:pic>
      </p:grpSp>
    </p:spTree>
    <p:extLst>
      <p:ext uri="{BB962C8B-B14F-4D97-AF65-F5344CB8AC3E}">
        <p14:creationId xmlns:p14="http://schemas.microsoft.com/office/powerpoint/2010/main" val="16267199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Equity">
    <p:spTree>
      <p:nvGrpSpPr>
        <p:cNvPr id="1" name=""/>
        <p:cNvGrpSpPr/>
        <p:nvPr/>
      </p:nvGrpSpPr>
      <p:grpSpPr>
        <a:xfrm>
          <a:off x="0" y="0"/>
          <a:ext cx="0" cy="0"/>
          <a:chOff x="0" y="0"/>
          <a:chExt cx="0" cy="0"/>
        </a:xfrm>
      </p:grpSpPr>
      <p:sp>
        <p:nvSpPr>
          <p:cNvPr id="6" name="Footer Placeholder 5"/>
          <p:cNvSpPr>
            <a:spLocks noGrp="1"/>
          </p:cNvSpPr>
          <p:nvPr userDrawn="1">
            <p:ph type="ftr" sz="quarter" idx="11"/>
          </p:nvPr>
        </p:nvSpPr>
        <p:spPr/>
        <p:txBody>
          <a:bodyPr/>
          <a:lstStyle/>
          <a:p>
            <a:endParaRPr lang="en-GB"/>
          </a:p>
        </p:txBody>
      </p:sp>
      <p:sp>
        <p:nvSpPr>
          <p:cNvPr id="7" name="Slide Number Placeholder 6"/>
          <p:cNvSpPr>
            <a:spLocks noGrp="1"/>
          </p:cNvSpPr>
          <p:nvPr userDrawn="1">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58638" y="428626"/>
            <a:ext cx="769122" cy="850900"/>
          </a:xfrm>
          <a:prstGeom prst="rect">
            <a:avLst/>
          </a:prstGeom>
        </p:spPr>
      </p:pic>
      <p:grpSp>
        <p:nvGrpSpPr>
          <p:cNvPr id="2" name="Group 1"/>
          <p:cNvGrpSpPr/>
          <p:nvPr userDrawn="1"/>
        </p:nvGrpSpPr>
        <p:grpSpPr>
          <a:xfrm>
            <a:off x="0" y="-1"/>
            <a:ext cx="12191999" cy="2523964"/>
            <a:chOff x="0" y="-1"/>
            <a:chExt cx="12191999" cy="2523964"/>
          </a:xfrm>
        </p:grpSpPr>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8835592" y="0"/>
              <a:ext cx="3356407" cy="2523963"/>
            </a:xfrm>
            <a:prstGeom prst="rect">
              <a:avLst/>
            </a:prstGeom>
          </p:spPr>
        </p:pic>
        <p:pic>
          <p:nvPicPr>
            <p:cNvPr id="11" name="Picture 10"/>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0" y="-1"/>
              <a:ext cx="9310597" cy="317577"/>
            </a:xfrm>
            <a:prstGeom prst="rect">
              <a:avLst/>
            </a:prstGeom>
          </p:spPr>
        </p:pic>
      </p:grpSp>
      <p:sp>
        <p:nvSpPr>
          <p:cNvPr id="12" name="Rectangle 11"/>
          <p:cNvSpPr/>
          <p:nvPr userDrawn="1"/>
        </p:nvSpPr>
        <p:spPr>
          <a:xfrm>
            <a:off x="1289387" y="561688"/>
            <a:ext cx="7589492" cy="584775"/>
          </a:xfrm>
          <a:prstGeom prst="rect">
            <a:avLst/>
          </a:prstGeom>
        </p:spPr>
        <p:txBody>
          <a:bodyPr wrap="square">
            <a:spAutoFit/>
          </a:bodyPr>
          <a:lstStyle/>
          <a:p>
            <a:pPr>
              <a:spcAft>
                <a:spcPts val="0"/>
              </a:spcAft>
            </a:pPr>
            <a:r>
              <a:rPr lang="en-GB" sz="1600" b="1" dirty="0" smtClean="0">
                <a:solidFill>
                  <a:schemeClr val="accent5"/>
                </a:solidFill>
                <a:effectLst/>
                <a:latin typeface="+mn-lt"/>
                <a:ea typeface="Times New Roman" panose="02020603050405020304" pitchFamily="18" charset="0"/>
                <a:cs typeface="Times New Roman" panose="02020603050405020304" pitchFamily="18" charset="0"/>
              </a:rPr>
              <a:t>Aspect 1</a:t>
            </a:r>
            <a:r>
              <a:rPr lang="en-GB" sz="1600" dirty="0" smtClean="0">
                <a:solidFill>
                  <a:schemeClr val="accent5"/>
                </a:solidFill>
                <a:effectLst/>
                <a:latin typeface="+mn-lt"/>
                <a:ea typeface="Times New Roman" panose="02020603050405020304" pitchFamily="18" charset="0"/>
                <a:cs typeface="Times New Roman" panose="02020603050405020304" pitchFamily="18" charset="0"/>
              </a:rPr>
              <a:t> We are taking steps to improve gender balance, equality of opportunity, equity, diversity and inclusion through STEM.</a:t>
            </a:r>
            <a:endParaRPr lang="en-GB" sz="1600" dirty="0" smtClean="0">
              <a:solidFill>
                <a:schemeClr val="accent5"/>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70417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Equity">
    <p:spTree>
      <p:nvGrpSpPr>
        <p:cNvPr id="1" name=""/>
        <p:cNvGrpSpPr/>
        <p:nvPr/>
      </p:nvGrpSpPr>
      <p:grpSpPr>
        <a:xfrm>
          <a:off x="0" y="0"/>
          <a:ext cx="0" cy="0"/>
          <a:chOff x="0" y="0"/>
          <a:chExt cx="0" cy="0"/>
        </a:xfrm>
      </p:grpSpPr>
      <p:sp>
        <p:nvSpPr>
          <p:cNvPr id="6" name="Footer Placeholder 5"/>
          <p:cNvSpPr>
            <a:spLocks noGrp="1"/>
          </p:cNvSpPr>
          <p:nvPr userDrawn="1">
            <p:ph type="ftr" sz="quarter" idx="11"/>
          </p:nvPr>
        </p:nvSpPr>
        <p:spPr/>
        <p:txBody>
          <a:bodyPr/>
          <a:lstStyle/>
          <a:p>
            <a:endParaRPr lang="en-GB"/>
          </a:p>
        </p:txBody>
      </p:sp>
      <p:sp>
        <p:nvSpPr>
          <p:cNvPr id="7" name="Slide Number Placeholder 6"/>
          <p:cNvSpPr>
            <a:spLocks noGrp="1"/>
          </p:cNvSpPr>
          <p:nvPr userDrawn="1">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58638" y="428626"/>
            <a:ext cx="769122" cy="850900"/>
          </a:xfrm>
          <a:prstGeom prst="rect">
            <a:avLst/>
          </a:prstGeom>
        </p:spPr>
      </p:pic>
      <p:grpSp>
        <p:nvGrpSpPr>
          <p:cNvPr id="2" name="Group 1"/>
          <p:cNvGrpSpPr/>
          <p:nvPr userDrawn="1"/>
        </p:nvGrpSpPr>
        <p:grpSpPr>
          <a:xfrm>
            <a:off x="0" y="-1"/>
            <a:ext cx="12191999" cy="2523964"/>
            <a:chOff x="0" y="-1"/>
            <a:chExt cx="12191999" cy="2523964"/>
          </a:xfrm>
        </p:grpSpPr>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8835592" y="0"/>
              <a:ext cx="3356407" cy="2523963"/>
            </a:xfrm>
            <a:prstGeom prst="rect">
              <a:avLst/>
            </a:prstGeom>
          </p:spPr>
        </p:pic>
        <p:pic>
          <p:nvPicPr>
            <p:cNvPr id="11" name="Picture 10"/>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0" y="-1"/>
              <a:ext cx="9310597" cy="317577"/>
            </a:xfrm>
            <a:prstGeom prst="rect">
              <a:avLst/>
            </a:prstGeom>
          </p:spPr>
        </p:pic>
      </p:grpSp>
      <p:sp>
        <p:nvSpPr>
          <p:cNvPr id="12" name="Rectangle 11"/>
          <p:cNvSpPr/>
          <p:nvPr userDrawn="1"/>
        </p:nvSpPr>
        <p:spPr>
          <a:xfrm>
            <a:off x="1246100" y="448529"/>
            <a:ext cx="7589492" cy="830997"/>
          </a:xfrm>
          <a:prstGeom prst="rect">
            <a:avLst/>
          </a:prstGeom>
        </p:spPr>
        <p:txBody>
          <a:bodyPr wrap="square">
            <a:spAutoFit/>
          </a:bodyPr>
          <a:lstStyle/>
          <a:p>
            <a:pPr>
              <a:spcAft>
                <a:spcPts val="0"/>
              </a:spcAft>
            </a:pPr>
            <a:r>
              <a:rPr lang="en-GB" sz="1600" b="1" dirty="0" smtClean="0">
                <a:solidFill>
                  <a:schemeClr val="accent5"/>
                </a:solidFill>
                <a:effectLst/>
                <a:latin typeface="+mn-lt"/>
                <a:ea typeface="Times New Roman" panose="02020603050405020304" pitchFamily="18" charset="0"/>
                <a:cs typeface="Times New Roman" panose="02020603050405020304" pitchFamily="18" charset="0"/>
              </a:rPr>
              <a:t>Aspect 2</a:t>
            </a:r>
            <a:r>
              <a:rPr lang="en-GB" sz="1600" dirty="0" smtClean="0">
                <a:solidFill>
                  <a:schemeClr val="accent5"/>
                </a:solidFill>
                <a:effectLst/>
                <a:latin typeface="+mn-lt"/>
                <a:ea typeface="Times New Roman" panose="02020603050405020304" pitchFamily="18" charset="0"/>
                <a:cs typeface="Times New Roman" panose="02020603050405020304" pitchFamily="18" charset="0"/>
              </a:rPr>
              <a:t> Sustained action challenges gender stereotypes and addresses practitioners’ own unconscious bias. Our actions and plans are informed by ongoing professional learning relating to equity and equality.</a:t>
            </a:r>
            <a:endParaRPr lang="en-GB" sz="1600" dirty="0" smtClean="0">
              <a:solidFill>
                <a:schemeClr val="accent5"/>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5693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_Equity">
    <p:spTree>
      <p:nvGrpSpPr>
        <p:cNvPr id="1" name=""/>
        <p:cNvGrpSpPr/>
        <p:nvPr/>
      </p:nvGrpSpPr>
      <p:grpSpPr>
        <a:xfrm>
          <a:off x="0" y="0"/>
          <a:ext cx="0" cy="0"/>
          <a:chOff x="0" y="0"/>
          <a:chExt cx="0" cy="0"/>
        </a:xfrm>
      </p:grpSpPr>
      <p:sp>
        <p:nvSpPr>
          <p:cNvPr id="6" name="Footer Placeholder 5"/>
          <p:cNvSpPr>
            <a:spLocks noGrp="1"/>
          </p:cNvSpPr>
          <p:nvPr userDrawn="1">
            <p:ph type="ftr" sz="quarter" idx="11"/>
          </p:nvPr>
        </p:nvSpPr>
        <p:spPr/>
        <p:txBody>
          <a:bodyPr/>
          <a:lstStyle/>
          <a:p>
            <a:endParaRPr lang="en-GB"/>
          </a:p>
        </p:txBody>
      </p:sp>
      <p:sp>
        <p:nvSpPr>
          <p:cNvPr id="7" name="Slide Number Placeholder 6"/>
          <p:cNvSpPr>
            <a:spLocks noGrp="1"/>
          </p:cNvSpPr>
          <p:nvPr userDrawn="1">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58638" y="428626"/>
            <a:ext cx="769122" cy="850900"/>
          </a:xfrm>
          <a:prstGeom prst="rect">
            <a:avLst/>
          </a:prstGeom>
        </p:spPr>
      </p:pic>
      <p:grpSp>
        <p:nvGrpSpPr>
          <p:cNvPr id="2" name="Group 1"/>
          <p:cNvGrpSpPr/>
          <p:nvPr userDrawn="1"/>
        </p:nvGrpSpPr>
        <p:grpSpPr>
          <a:xfrm>
            <a:off x="0" y="-1"/>
            <a:ext cx="12191999" cy="2523964"/>
            <a:chOff x="0" y="-1"/>
            <a:chExt cx="12191999" cy="2523964"/>
          </a:xfrm>
        </p:grpSpPr>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8835592" y="0"/>
              <a:ext cx="3356407" cy="2523963"/>
            </a:xfrm>
            <a:prstGeom prst="rect">
              <a:avLst/>
            </a:prstGeom>
          </p:spPr>
        </p:pic>
        <p:pic>
          <p:nvPicPr>
            <p:cNvPr id="11" name="Picture 10"/>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0" y="-1"/>
              <a:ext cx="9310597" cy="317577"/>
            </a:xfrm>
            <a:prstGeom prst="rect">
              <a:avLst/>
            </a:prstGeom>
          </p:spPr>
        </p:pic>
      </p:grpSp>
      <p:sp>
        <p:nvSpPr>
          <p:cNvPr id="12" name="Rectangle 11"/>
          <p:cNvSpPr/>
          <p:nvPr userDrawn="1"/>
        </p:nvSpPr>
        <p:spPr>
          <a:xfrm>
            <a:off x="1289387" y="561688"/>
            <a:ext cx="7589492" cy="584775"/>
          </a:xfrm>
          <a:prstGeom prst="rect">
            <a:avLst/>
          </a:prstGeom>
        </p:spPr>
        <p:txBody>
          <a:bodyPr wrap="square">
            <a:spAutoFit/>
          </a:bodyPr>
          <a:lstStyle/>
          <a:p>
            <a:pPr>
              <a:spcAft>
                <a:spcPts val="0"/>
              </a:spcAft>
            </a:pPr>
            <a:r>
              <a:rPr lang="en-GB" sz="1600" b="1" dirty="0" smtClean="0">
                <a:solidFill>
                  <a:schemeClr val="accent5"/>
                </a:solidFill>
                <a:effectLst/>
                <a:latin typeface="+mn-lt"/>
                <a:ea typeface="Times New Roman" panose="02020603050405020304" pitchFamily="18" charset="0"/>
                <a:cs typeface="Times New Roman" panose="02020603050405020304" pitchFamily="18" charset="0"/>
              </a:rPr>
              <a:t>Aspect 3</a:t>
            </a:r>
            <a:r>
              <a:rPr lang="en-GB" sz="1600" dirty="0" smtClean="0">
                <a:solidFill>
                  <a:schemeClr val="accent5"/>
                </a:solidFill>
                <a:effectLst/>
                <a:latin typeface="+mn-lt"/>
                <a:ea typeface="Times New Roman" panose="02020603050405020304" pitchFamily="18" charset="0"/>
                <a:cs typeface="Times New Roman" panose="02020603050405020304" pitchFamily="18" charset="0"/>
              </a:rPr>
              <a:t> All learners across our agency are given opportunities for personal achievement in STEM.</a:t>
            </a:r>
            <a:endParaRPr lang="en-GB" sz="1600" dirty="0" smtClean="0">
              <a:solidFill>
                <a:schemeClr val="accent5"/>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3457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_Equity">
    <p:spTree>
      <p:nvGrpSpPr>
        <p:cNvPr id="1" name=""/>
        <p:cNvGrpSpPr/>
        <p:nvPr/>
      </p:nvGrpSpPr>
      <p:grpSpPr>
        <a:xfrm>
          <a:off x="0" y="0"/>
          <a:ext cx="0" cy="0"/>
          <a:chOff x="0" y="0"/>
          <a:chExt cx="0" cy="0"/>
        </a:xfrm>
      </p:grpSpPr>
      <p:sp>
        <p:nvSpPr>
          <p:cNvPr id="6" name="Footer Placeholder 5"/>
          <p:cNvSpPr>
            <a:spLocks noGrp="1"/>
          </p:cNvSpPr>
          <p:nvPr userDrawn="1">
            <p:ph type="ftr" sz="quarter" idx="11"/>
          </p:nvPr>
        </p:nvSpPr>
        <p:spPr/>
        <p:txBody>
          <a:bodyPr/>
          <a:lstStyle/>
          <a:p>
            <a:endParaRPr lang="en-GB"/>
          </a:p>
        </p:txBody>
      </p:sp>
      <p:sp>
        <p:nvSpPr>
          <p:cNvPr id="7" name="Slide Number Placeholder 6"/>
          <p:cNvSpPr>
            <a:spLocks noGrp="1"/>
          </p:cNvSpPr>
          <p:nvPr userDrawn="1">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58638" y="428626"/>
            <a:ext cx="769122" cy="850900"/>
          </a:xfrm>
          <a:prstGeom prst="rect">
            <a:avLst/>
          </a:prstGeom>
        </p:spPr>
      </p:pic>
      <p:grpSp>
        <p:nvGrpSpPr>
          <p:cNvPr id="2" name="Group 1"/>
          <p:cNvGrpSpPr/>
          <p:nvPr userDrawn="1"/>
        </p:nvGrpSpPr>
        <p:grpSpPr>
          <a:xfrm>
            <a:off x="0" y="-1"/>
            <a:ext cx="12191999" cy="2523964"/>
            <a:chOff x="0" y="-1"/>
            <a:chExt cx="12191999" cy="2523964"/>
          </a:xfrm>
        </p:grpSpPr>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8835592" y="0"/>
              <a:ext cx="3356407" cy="2523963"/>
            </a:xfrm>
            <a:prstGeom prst="rect">
              <a:avLst/>
            </a:prstGeom>
          </p:spPr>
        </p:pic>
        <p:pic>
          <p:nvPicPr>
            <p:cNvPr id="11" name="Picture 10"/>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0" y="-1"/>
              <a:ext cx="9310597" cy="317577"/>
            </a:xfrm>
            <a:prstGeom prst="rect">
              <a:avLst/>
            </a:prstGeom>
          </p:spPr>
        </p:pic>
      </p:grpSp>
      <p:sp>
        <p:nvSpPr>
          <p:cNvPr id="12" name="Rectangle 11"/>
          <p:cNvSpPr/>
          <p:nvPr userDrawn="1"/>
        </p:nvSpPr>
        <p:spPr>
          <a:xfrm>
            <a:off x="1289387" y="438577"/>
            <a:ext cx="7589492" cy="830997"/>
          </a:xfrm>
          <a:prstGeom prst="rect">
            <a:avLst/>
          </a:prstGeom>
        </p:spPr>
        <p:txBody>
          <a:bodyPr wrap="square">
            <a:spAutoFit/>
          </a:bodyPr>
          <a:lstStyle/>
          <a:p>
            <a:pPr>
              <a:spcAft>
                <a:spcPts val="0"/>
              </a:spcAft>
            </a:pPr>
            <a:r>
              <a:rPr lang="en-GB" sz="1600" b="1" dirty="0" smtClean="0">
                <a:solidFill>
                  <a:schemeClr val="accent5"/>
                </a:solidFill>
                <a:effectLst/>
                <a:latin typeface="+mn-lt"/>
                <a:ea typeface="Times New Roman" panose="02020603050405020304" pitchFamily="18" charset="0"/>
                <a:cs typeface="Times New Roman" panose="02020603050405020304" pitchFamily="18" charset="0"/>
              </a:rPr>
              <a:t>Aspect 4</a:t>
            </a:r>
            <a:r>
              <a:rPr lang="en-GB" sz="1600" dirty="0" smtClean="0">
                <a:solidFill>
                  <a:schemeClr val="accent5"/>
                </a:solidFill>
                <a:effectLst/>
                <a:latin typeface="+mn-lt"/>
                <a:ea typeface="Times New Roman" panose="02020603050405020304" pitchFamily="18" charset="0"/>
                <a:cs typeface="Times New Roman" panose="02020603050405020304" pitchFamily="18" charset="0"/>
              </a:rPr>
              <a:t> Preconceptions about career and learning pathways are being challenged. We actively seek opportunities to celebrate diversity in the STEM workforce.</a:t>
            </a:r>
            <a:endParaRPr lang="en-GB" sz="1600" dirty="0" smtClean="0">
              <a:solidFill>
                <a:schemeClr val="accent5"/>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7407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5_Equity">
    <p:spTree>
      <p:nvGrpSpPr>
        <p:cNvPr id="1" name=""/>
        <p:cNvGrpSpPr/>
        <p:nvPr/>
      </p:nvGrpSpPr>
      <p:grpSpPr>
        <a:xfrm>
          <a:off x="0" y="0"/>
          <a:ext cx="0" cy="0"/>
          <a:chOff x="0" y="0"/>
          <a:chExt cx="0" cy="0"/>
        </a:xfrm>
      </p:grpSpPr>
      <p:sp>
        <p:nvSpPr>
          <p:cNvPr id="6" name="Footer Placeholder 5"/>
          <p:cNvSpPr>
            <a:spLocks noGrp="1"/>
          </p:cNvSpPr>
          <p:nvPr userDrawn="1">
            <p:ph type="ftr" sz="quarter" idx="11"/>
          </p:nvPr>
        </p:nvSpPr>
        <p:spPr/>
        <p:txBody>
          <a:bodyPr/>
          <a:lstStyle/>
          <a:p>
            <a:endParaRPr lang="en-GB"/>
          </a:p>
        </p:txBody>
      </p:sp>
      <p:sp>
        <p:nvSpPr>
          <p:cNvPr id="7" name="Slide Number Placeholder 6"/>
          <p:cNvSpPr>
            <a:spLocks noGrp="1"/>
          </p:cNvSpPr>
          <p:nvPr userDrawn="1">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58638" y="428626"/>
            <a:ext cx="769122" cy="850900"/>
          </a:xfrm>
          <a:prstGeom prst="rect">
            <a:avLst/>
          </a:prstGeom>
        </p:spPr>
      </p:pic>
      <p:grpSp>
        <p:nvGrpSpPr>
          <p:cNvPr id="2" name="Group 1"/>
          <p:cNvGrpSpPr/>
          <p:nvPr userDrawn="1"/>
        </p:nvGrpSpPr>
        <p:grpSpPr>
          <a:xfrm>
            <a:off x="0" y="-1"/>
            <a:ext cx="12191999" cy="2523964"/>
            <a:chOff x="0" y="-1"/>
            <a:chExt cx="12191999" cy="2523964"/>
          </a:xfrm>
        </p:grpSpPr>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8835592" y="0"/>
              <a:ext cx="3356407" cy="2523963"/>
            </a:xfrm>
            <a:prstGeom prst="rect">
              <a:avLst/>
            </a:prstGeom>
          </p:spPr>
        </p:pic>
        <p:pic>
          <p:nvPicPr>
            <p:cNvPr id="11" name="Picture 10"/>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0" y="-1"/>
              <a:ext cx="9310597" cy="317577"/>
            </a:xfrm>
            <a:prstGeom prst="rect">
              <a:avLst/>
            </a:prstGeom>
          </p:spPr>
        </p:pic>
      </p:grpSp>
      <p:sp>
        <p:nvSpPr>
          <p:cNvPr id="12" name="Rectangle 11"/>
          <p:cNvSpPr/>
          <p:nvPr userDrawn="1"/>
        </p:nvSpPr>
        <p:spPr>
          <a:xfrm>
            <a:off x="1289387" y="438577"/>
            <a:ext cx="7589492" cy="830997"/>
          </a:xfrm>
          <a:prstGeom prst="rect">
            <a:avLst/>
          </a:prstGeom>
        </p:spPr>
        <p:txBody>
          <a:bodyPr wrap="square">
            <a:spAutoFit/>
          </a:bodyPr>
          <a:lstStyle/>
          <a:p>
            <a:pPr>
              <a:spcAft>
                <a:spcPts val="0"/>
              </a:spcAft>
            </a:pPr>
            <a:r>
              <a:rPr lang="en-GB" sz="1600" b="1" dirty="0" smtClean="0">
                <a:solidFill>
                  <a:schemeClr val="accent5"/>
                </a:solidFill>
                <a:effectLst/>
                <a:latin typeface="+mn-lt"/>
                <a:ea typeface="Times New Roman" panose="02020603050405020304" pitchFamily="18" charset="0"/>
                <a:cs typeface="Times New Roman" panose="02020603050405020304" pitchFamily="18" charset="0"/>
              </a:rPr>
              <a:t>Aspect 5</a:t>
            </a:r>
            <a:r>
              <a:rPr lang="en-GB" sz="1600" dirty="0" smtClean="0">
                <a:solidFill>
                  <a:schemeClr val="accent5"/>
                </a:solidFill>
                <a:effectLst/>
                <a:latin typeface="+mn-lt"/>
                <a:ea typeface="Times New Roman" panose="02020603050405020304" pitchFamily="18" charset="0"/>
                <a:cs typeface="Times New Roman" panose="02020603050405020304" pitchFamily="18" charset="0"/>
              </a:rPr>
              <a:t> Our achievement tracking processes help us to plan interventions to ensure progress and effective skills development, particularly for learners who face additional barriers.</a:t>
            </a:r>
            <a:endParaRPr lang="en-GB" sz="1600" dirty="0" smtClean="0">
              <a:solidFill>
                <a:schemeClr val="accent5"/>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42809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6_Equity">
    <p:spTree>
      <p:nvGrpSpPr>
        <p:cNvPr id="1" name=""/>
        <p:cNvGrpSpPr/>
        <p:nvPr/>
      </p:nvGrpSpPr>
      <p:grpSpPr>
        <a:xfrm>
          <a:off x="0" y="0"/>
          <a:ext cx="0" cy="0"/>
          <a:chOff x="0" y="0"/>
          <a:chExt cx="0" cy="0"/>
        </a:xfrm>
      </p:grpSpPr>
      <p:sp>
        <p:nvSpPr>
          <p:cNvPr id="6" name="Footer Placeholder 5"/>
          <p:cNvSpPr>
            <a:spLocks noGrp="1"/>
          </p:cNvSpPr>
          <p:nvPr userDrawn="1">
            <p:ph type="ftr" sz="quarter" idx="11"/>
          </p:nvPr>
        </p:nvSpPr>
        <p:spPr/>
        <p:txBody>
          <a:bodyPr/>
          <a:lstStyle/>
          <a:p>
            <a:endParaRPr lang="en-GB"/>
          </a:p>
        </p:txBody>
      </p:sp>
      <p:sp>
        <p:nvSpPr>
          <p:cNvPr id="7" name="Slide Number Placeholder 6"/>
          <p:cNvSpPr>
            <a:spLocks noGrp="1"/>
          </p:cNvSpPr>
          <p:nvPr userDrawn="1">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58638" y="428626"/>
            <a:ext cx="769122" cy="850900"/>
          </a:xfrm>
          <a:prstGeom prst="rect">
            <a:avLst/>
          </a:prstGeom>
        </p:spPr>
      </p:pic>
      <p:grpSp>
        <p:nvGrpSpPr>
          <p:cNvPr id="2" name="Group 1"/>
          <p:cNvGrpSpPr/>
          <p:nvPr userDrawn="1"/>
        </p:nvGrpSpPr>
        <p:grpSpPr>
          <a:xfrm>
            <a:off x="0" y="-1"/>
            <a:ext cx="12191999" cy="2523964"/>
            <a:chOff x="0" y="-1"/>
            <a:chExt cx="12191999" cy="2523964"/>
          </a:xfrm>
        </p:grpSpPr>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8835592" y="0"/>
              <a:ext cx="3356407" cy="2523963"/>
            </a:xfrm>
            <a:prstGeom prst="rect">
              <a:avLst/>
            </a:prstGeom>
          </p:spPr>
        </p:pic>
        <p:pic>
          <p:nvPicPr>
            <p:cNvPr id="11" name="Picture 10"/>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0" y="-1"/>
              <a:ext cx="9310597" cy="317577"/>
            </a:xfrm>
            <a:prstGeom prst="rect">
              <a:avLst/>
            </a:prstGeom>
          </p:spPr>
        </p:pic>
      </p:grpSp>
      <p:sp>
        <p:nvSpPr>
          <p:cNvPr id="12" name="Rectangle 11"/>
          <p:cNvSpPr/>
          <p:nvPr userDrawn="1"/>
        </p:nvSpPr>
        <p:spPr>
          <a:xfrm>
            <a:off x="1289387" y="561688"/>
            <a:ext cx="7589492" cy="584775"/>
          </a:xfrm>
          <a:prstGeom prst="rect">
            <a:avLst/>
          </a:prstGeom>
        </p:spPr>
        <p:txBody>
          <a:bodyPr wrap="square">
            <a:spAutoFit/>
          </a:bodyPr>
          <a:lstStyle/>
          <a:p>
            <a:pPr>
              <a:spcAft>
                <a:spcPts val="0"/>
              </a:spcAft>
            </a:pPr>
            <a:r>
              <a:rPr lang="en-GB" sz="1600" b="1" dirty="0" smtClean="0">
                <a:solidFill>
                  <a:schemeClr val="accent5"/>
                </a:solidFill>
                <a:effectLst/>
                <a:latin typeface="+mn-lt"/>
                <a:ea typeface="Times New Roman" panose="02020603050405020304" pitchFamily="18" charset="0"/>
                <a:cs typeface="Times New Roman" panose="02020603050405020304" pitchFamily="18" charset="0"/>
              </a:rPr>
              <a:t>Aspect 6</a:t>
            </a:r>
            <a:r>
              <a:rPr lang="en-GB" sz="1600" dirty="0" smtClean="0">
                <a:solidFill>
                  <a:schemeClr val="accent5"/>
                </a:solidFill>
                <a:effectLst/>
                <a:latin typeface="+mn-lt"/>
                <a:ea typeface="Times New Roman" panose="02020603050405020304" pitchFamily="18" charset="0"/>
                <a:cs typeface="Times New Roman" panose="02020603050405020304" pitchFamily="18" charset="0"/>
              </a:rPr>
              <a:t> STEM learning has a positive impact on attainment and achievement in literacy, numeracy, health and wellbeing and across STEM curricular areas.</a:t>
            </a:r>
            <a:endParaRPr lang="en-GB" sz="1600" dirty="0" smtClean="0">
              <a:solidFill>
                <a:schemeClr val="accent5"/>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3334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Leadership">
    <p:spTree>
      <p:nvGrpSpPr>
        <p:cNvPr id="1" name=""/>
        <p:cNvGrpSpPr/>
        <p:nvPr/>
      </p:nvGrpSpPr>
      <p:grpSpPr>
        <a:xfrm>
          <a:off x="0" y="0"/>
          <a:ext cx="0" cy="0"/>
          <a:chOff x="0" y="0"/>
          <a:chExt cx="0" cy="0"/>
        </a:xfrm>
      </p:grpSpPr>
      <p:grpSp>
        <p:nvGrpSpPr>
          <p:cNvPr id="13" name="Group 12"/>
          <p:cNvGrpSpPr/>
          <p:nvPr userDrawn="1"/>
        </p:nvGrpSpPr>
        <p:grpSpPr>
          <a:xfrm>
            <a:off x="0" y="0"/>
            <a:ext cx="12192000" cy="2415902"/>
            <a:chOff x="0" y="0"/>
            <a:chExt cx="12192000" cy="2415902"/>
          </a:xfrm>
        </p:grpSpPr>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flipH="1">
              <a:off x="3192000" y="0"/>
              <a:ext cx="9000000" cy="2415902"/>
            </a:xfrm>
            <a:prstGeom prst="rect">
              <a:avLst/>
            </a:prstGeom>
          </p:spPr>
        </p:pic>
        <p:pic>
          <p:nvPicPr>
            <p:cNvPr id="15" name="Picture 14"/>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flipH="1">
              <a:off x="0" y="0"/>
              <a:ext cx="4623515" cy="2415902"/>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41325"/>
            <a:ext cx="777070" cy="835025"/>
          </a:xfrm>
          <a:prstGeom prst="rect">
            <a:avLst/>
          </a:prstGeom>
        </p:spPr>
      </p:pic>
      <p:sp>
        <p:nvSpPr>
          <p:cNvPr id="2" name="Rectangle 1"/>
          <p:cNvSpPr/>
          <p:nvPr userDrawn="1"/>
        </p:nvSpPr>
        <p:spPr>
          <a:xfrm>
            <a:off x="1289385" y="566449"/>
            <a:ext cx="7259289" cy="584775"/>
          </a:xfrm>
          <a:prstGeom prst="rect">
            <a:avLst/>
          </a:prstGeom>
        </p:spPr>
        <p:txBody>
          <a:bodyPr wrap="square">
            <a:spAutoFit/>
          </a:bodyPr>
          <a:lstStyle/>
          <a:p>
            <a:pPr>
              <a:spcAft>
                <a:spcPts val="0"/>
              </a:spcAft>
            </a:pPr>
            <a:r>
              <a:rPr lang="en-GB" sz="1600" b="1" dirty="0" smtClean="0">
                <a:solidFill>
                  <a:schemeClr val="accent1"/>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1"/>
                </a:solidFill>
                <a:effectLst/>
                <a:latin typeface="+mn-lt"/>
                <a:ea typeface="Times New Roman" panose="02020603050405020304" pitchFamily="18" charset="0"/>
                <a:cs typeface="Times New Roman" panose="02020603050405020304" pitchFamily="18" charset="0"/>
              </a:rPr>
              <a:t>2</a:t>
            </a:r>
            <a:r>
              <a:rPr lang="en-GB" sz="1600" dirty="0" smtClean="0">
                <a:solidFill>
                  <a:schemeClr val="accent1"/>
                </a:solidFill>
                <a:effectLst/>
                <a:latin typeface="+mn-lt"/>
                <a:ea typeface="Times New Roman" panose="02020603050405020304" pitchFamily="18" charset="0"/>
                <a:cs typeface="Times New Roman" panose="02020603050405020304" pitchFamily="18" charset="0"/>
              </a:rPr>
              <a:t> </a:t>
            </a:r>
            <a:r>
              <a:rPr lang="en-GB" sz="1600" dirty="0" smtClean="0">
                <a:solidFill>
                  <a:schemeClr val="accent1"/>
                </a:solidFill>
                <a:effectLst/>
                <a:latin typeface="+mn-lt"/>
                <a:ea typeface="Times New Roman" panose="02020603050405020304" pitchFamily="18" charset="0"/>
                <a:cs typeface="Times New Roman" panose="02020603050405020304" pitchFamily="18" charset="0"/>
              </a:rPr>
              <a:t>Where appropriate, a core team of staff provide effective planning, coordination and leadership for STEM.</a:t>
            </a:r>
          </a:p>
        </p:txBody>
      </p:sp>
    </p:spTree>
    <p:extLst>
      <p:ext uri="{BB962C8B-B14F-4D97-AF65-F5344CB8AC3E}">
        <p14:creationId xmlns:p14="http://schemas.microsoft.com/office/powerpoint/2010/main" val="10242553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userDrawn="1"/>
        </p:nvGrpSpPr>
        <p:grpSpPr>
          <a:xfrm>
            <a:off x="0" y="-1"/>
            <a:ext cx="12192000" cy="2371186"/>
            <a:chOff x="0" y="-1"/>
            <a:chExt cx="12192000" cy="2371186"/>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
            <a:stretch/>
          </p:blipFill>
          <p:spPr>
            <a:xfrm>
              <a:off x="3192000" y="0"/>
              <a:ext cx="9000000" cy="237118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
            <a:stretch/>
          </p:blipFill>
          <p:spPr>
            <a:xfrm>
              <a:off x="0" y="-1"/>
              <a:ext cx="4430332" cy="2371185"/>
            </a:xfrm>
            <a:prstGeom prst="rect">
              <a:avLst/>
            </a:prstGeom>
          </p:spPr>
        </p:pic>
      </p:grpSp>
      <p:sp>
        <p:nvSpPr>
          <p:cNvPr id="2" name="Title 1"/>
          <p:cNvSpPr>
            <a:spLocks noGrp="1"/>
          </p:cNvSpPr>
          <p:nvPr>
            <p:ph type="title"/>
          </p:nvPr>
        </p:nvSpPr>
        <p:spPr/>
        <p:txBody>
          <a:bodyPr/>
          <a:lstStyle/>
          <a:p>
            <a:r>
              <a:rPr lang="en-US" smtClean="0"/>
              <a:t>Click to edit Master title style</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098C35-0A74-498B-A55A-6EC45E544B2A}" type="slidenum">
              <a:rPr lang="en-GB" smtClean="0"/>
              <a:t>‹#›</a:t>
            </a:fld>
            <a:endParaRPr lang="en-GB"/>
          </a:p>
        </p:txBody>
      </p:sp>
    </p:spTree>
    <p:extLst>
      <p:ext uri="{BB962C8B-B14F-4D97-AF65-F5344CB8AC3E}">
        <p14:creationId xmlns:p14="http://schemas.microsoft.com/office/powerpoint/2010/main" val="2567151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Final">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2062670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098C35-0A74-498B-A55A-6EC45E544B2A}" type="slidenum">
              <a:rPr lang="en-GB" smtClean="0"/>
              <a:t>‹#›</a:t>
            </a:fld>
            <a:endParaRPr lang="en-GB"/>
          </a:p>
        </p:txBody>
      </p:sp>
    </p:spTree>
    <p:extLst>
      <p:ext uri="{BB962C8B-B14F-4D97-AF65-F5344CB8AC3E}">
        <p14:creationId xmlns:p14="http://schemas.microsoft.com/office/powerpoint/2010/main" val="35696814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098C35-0A74-498B-A55A-6EC45E544B2A}" type="slidenum">
              <a:rPr lang="en-GB" smtClean="0"/>
              <a:t>‹#›</a:t>
            </a:fld>
            <a:endParaRPr lang="en-GB"/>
          </a:p>
        </p:txBody>
      </p:sp>
    </p:spTree>
    <p:extLst>
      <p:ext uri="{BB962C8B-B14F-4D97-AF65-F5344CB8AC3E}">
        <p14:creationId xmlns:p14="http://schemas.microsoft.com/office/powerpoint/2010/main" val="3664918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Leadership">
    <p:spTree>
      <p:nvGrpSpPr>
        <p:cNvPr id="1" name=""/>
        <p:cNvGrpSpPr/>
        <p:nvPr/>
      </p:nvGrpSpPr>
      <p:grpSpPr>
        <a:xfrm>
          <a:off x="0" y="0"/>
          <a:ext cx="0" cy="0"/>
          <a:chOff x="0" y="0"/>
          <a:chExt cx="0" cy="0"/>
        </a:xfrm>
      </p:grpSpPr>
      <p:grpSp>
        <p:nvGrpSpPr>
          <p:cNvPr id="13" name="Group 12"/>
          <p:cNvGrpSpPr/>
          <p:nvPr userDrawn="1"/>
        </p:nvGrpSpPr>
        <p:grpSpPr>
          <a:xfrm>
            <a:off x="0" y="0"/>
            <a:ext cx="12192000" cy="2415902"/>
            <a:chOff x="0" y="0"/>
            <a:chExt cx="12192000" cy="2415902"/>
          </a:xfrm>
        </p:grpSpPr>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flipH="1">
              <a:off x="3192000" y="0"/>
              <a:ext cx="9000000" cy="2415902"/>
            </a:xfrm>
            <a:prstGeom prst="rect">
              <a:avLst/>
            </a:prstGeom>
          </p:spPr>
        </p:pic>
        <p:pic>
          <p:nvPicPr>
            <p:cNvPr id="15" name="Picture 14"/>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flipH="1">
              <a:off x="0" y="0"/>
              <a:ext cx="4623515" cy="2415902"/>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41325"/>
            <a:ext cx="777070" cy="835025"/>
          </a:xfrm>
          <a:prstGeom prst="rect">
            <a:avLst/>
          </a:prstGeom>
        </p:spPr>
      </p:pic>
      <p:sp>
        <p:nvSpPr>
          <p:cNvPr id="2" name="Rectangle 1"/>
          <p:cNvSpPr/>
          <p:nvPr userDrawn="1"/>
        </p:nvSpPr>
        <p:spPr>
          <a:xfrm>
            <a:off x="1289385" y="566449"/>
            <a:ext cx="7259289" cy="584775"/>
          </a:xfrm>
          <a:prstGeom prst="rect">
            <a:avLst/>
          </a:prstGeom>
        </p:spPr>
        <p:txBody>
          <a:bodyPr wrap="square">
            <a:spAutoFit/>
          </a:bodyPr>
          <a:lstStyle/>
          <a:p>
            <a:pPr>
              <a:spcAft>
                <a:spcPts val="0"/>
              </a:spcAft>
            </a:pPr>
            <a:r>
              <a:rPr lang="en-GB" sz="1600" b="1" dirty="0" smtClean="0">
                <a:solidFill>
                  <a:schemeClr val="accent1"/>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1"/>
                </a:solidFill>
                <a:effectLst/>
                <a:latin typeface="+mn-lt"/>
                <a:ea typeface="Times New Roman" panose="02020603050405020304" pitchFamily="18" charset="0"/>
                <a:cs typeface="Times New Roman" panose="02020603050405020304" pitchFamily="18" charset="0"/>
              </a:rPr>
              <a:t>3</a:t>
            </a:r>
            <a:r>
              <a:rPr lang="en-GB" sz="1600" dirty="0" smtClean="0">
                <a:solidFill>
                  <a:schemeClr val="accent1"/>
                </a:solidFill>
                <a:effectLst/>
                <a:latin typeface="+mn-lt"/>
                <a:ea typeface="Times New Roman" panose="02020603050405020304" pitchFamily="18" charset="0"/>
                <a:cs typeface="Times New Roman" panose="02020603050405020304" pitchFamily="18" charset="0"/>
              </a:rPr>
              <a:t> </a:t>
            </a:r>
            <a:r>
              <a:rPr lang="en-GB" sz="1600" dirty="0" smtClean="0">
                <a:solidFill>
                  <a:schemeClr val="accent1"/>
                </a:solidFill>
                <a:effectLst/>
                <a:latin typeface="+mn-lt"/>
                <a:ea typeface="Times New Roman" panose="02020603050405020304" pitchFamily="18" charset="0"/>
                <a:cs typeface="Times New Roman" panose="02020603050405020304" pitchFamily="18" charset="0"/>
              </a:rPr>
              <a:t>We make time for professional dialogue, collegiate learning and self-evaluation to support and inform improvements in STEM.</a:t>
            </a:r>
            <a:endParaRPr lang="en-GB" sz="1600" dirty="0" smtClean="0">
              <a:solidFill>
                <a:schemeClr val="accent1"/>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782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Leadership">
    <p:spTree>
      <p:nvGrpSpPr>
        <p:cNvPr id="1" name=""/>
        <p:cNvGrpSpPr/>
        <p:nvPr/>
      </p:nvGrpSpPr>
      <p:grpSpPr>
        <a:xfrm>
          <a:off x="0" y="0"/>
          <a:ext cx="0" cy="0"/>
          <a:chOff x="0" y="0"/>
          <a:chExt cx="0" cy="0"/>
        </a:xfrm>
      </p:grpSpPr>
      <p:grpSp>
        <p:nvGrpSpPr>
          <p:cNvPr id="13" name="Group 12"/>
          <p:cNvGrpSpPr/>
          <p:nvPr userDrawn="1"/>
        </p:nvGrpSpPr>
        <p:grpSpPr>
          <a:xfrm>
            <a:off x="0" y="0"/>
            <a:ext cx="12192000" cy="2415902"/>
            <a:chOff x="0" y="0"/>
            <a:chExt cx="12192000" cy="2415902"/>
          </a:xfrm>
        </p:grpSpPr>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flipH="1">
              <a:off x="3192000" y="0"/>
              <a:ext cx="9000000" cy="2415902"/>
            </a:xfrm>
            <a:prstGeom prst="rect">
              <a:avLst/>
            </a:prstGeom>
          </p:spPr>
        </p:pic>
        <p:pic>
          <p:nvPicPr>
            <p:cNvPr id="15" name="Picture 14"/>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flipH="1">
              <a:off x="0" y="0"/>
              <a:ext cx="4623515" cy="2415902"/>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41325"/>
            <a:ext cx="777070" cy="835025"/>
          </a:xfrm>
          <a:prstGeom prst="rect">
            <a:avLst/>
          </a:prstGeom>
        </p:spPr>
      </p:pic>
      <p:sp>
        <p:nvSpPr>
          <p:cNvPr id="2" name="Rectangle 1"/>
          <p:cNvSpPr/>
          <p:nvPr userDrawn="1"/>
        </p:nvSpPr>
        <p:spPr>
          <a:xfrm>
            <a:off x="1289385" y="566449"/>
            <a:ext cx="7259289" cy="584775"/>
          </a:xfrm>
          <a:prstGeom prst="rect">
            <a:avLst/>
          </a:prstGeom>
        </p:spPr>
        <p:txBody>
          <a:bodyPr wrap="square">
            <a:spAutoFit/>
          </a:bodyPr>
          <a:lstStyle/>
          <a:p>
            <a:pPr>
              <a:spcAft>
                <a:spcPts val="0"/>
              </a:spcAft>
            </a:pPr>
            <a:r>
              <a:rPr lang="en-GB" sz="1600" b="1" dirty="0" smtClean="0">
                <a:solidFill>
                  <a:schemeClr val="accent1"/>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1"/>
                </a:solidFill>
                <a:effectLst/>
                <a:latin typeface="+mn-lt"/>
                <a:ea typeface="Times New Roman" panose="02020603050405020304" pitchFamily="18" charset="0"/>
                <a:cs typeface="Times New Roman" panose="02020603050405020304" pitchFamily="18" charset="0"/>
              </a:rPr>
              <a:t>4</a:t>
            </a:r>
            <a:r>
              <a:rPr lang="en-GB" sz="1600" dirty="0" smtClean="0">
                <a:solidFill>
                  <a:schemeClr val="accent1"/>
                </a:solidFill>
                <a:effectLst/>
                <a:latin typeface="+mn-lt"/>
                <a:ea typeface="Times New Roman" panose="02020603050405020304" pitchFamily="18" charset="0"/>
                <a:cs typeface="Times New Roman" panose="02020603050405020304" pitchFamily="18" charset="0"/>
              </a:rPr>
              <a:t> </a:t>
            </a:r>
            <a:r>
              <a:rPr lang="en-GB" sz="1600" dirty="0" smtClean="0">
                <a:solidFill>
                  <a:schemeClr val="accent1"/>
                </a:solidFill>
                <a:effectLst/>
                <a:latin typeface="+mn-lt"/>
                <a:ea typeface="Times New Roman" panose="02020603050405020304" pitchFamily="18" charset="0"/>
                <a:cs typeface="Times New Roman" panose="02020603050405020304" pitchFamily="18" charset="0"/>
              </a:rPr>
              <a:t>Ongoing collaborative and collegiate working helps to build our STEM practice and develop our pedagogy.</a:t>
            </a:r>
            <a:endParaRPr lang="en-GB" sz="1600" dirty="0" smtClean="0">
              <a:solidFill>
                <a:schemeClr val="accent1"/>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054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Leadership">
    <p:spTree>
      <p:nvGrpSpPr>
        <p:cNvPr id="1" name=""/>
        <p:cNvGrpSpPr/>
        <p:nvPr/>
      </p:nvGrpSpPr>
      <p:grpSpPr>
        <a:xfrm>
          <a:off x="0" y="0"/>
          <a:ext cx="0" cy="0"/>
          <a:chOff x="0" y="0"/>
          <a:chExt cx="0" cy="0"/>
        </a:xfrm>
      </p:grpSpPr>
      <p:grpSp>
        <p:nvGrpSpPr>
          <p:cNvPr id="13" name="Group 12"/>
          <p:cNvGrpSpPr/>
          <p:nvPr userDrawn="1"/>
        </p:nvGrpSpPr>
        <p:grpSpPr>
          <a:xfrm>
            <a:off x="0" y="0"/>
            <a:ext cx="12192000" cy="2415902"/>
            <a:chOff x="0" y="0"/>
            <a:chExt cx="12192000" cy="2415902"/>
          </a:xfrm>
        </p:grpSpPr>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flipH="1">
              <a:off x="3192000" y="0"/>
              <a:ext cx="9000000" cy="2415902"/>
            </a:xfrm>
            <a:prstGeom prst="rect">
              <a:avLst/>
            </a:prstGeom>
          </p:spPr>
        </p:pic>
        <p:pic>
          <p:nvPicPr>
            <p:cNvPr id="15" name="Picture 14"/>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flipH="1">
              <a:off x="0" y="0"/>
              <a:ext cx="4623515" cy="2415902"/>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41325"/>
            <a:ext cx="777070" cy="835025"/>
          </a:xfrm>
          <a:prstGeom prst="rect">
            <a:avLst/>
          </a:prstGeom>
        </p:spPr>
      </p:pic>
      <p:sp>
        <p:nvSpPr>
          <p:cNvPr id="2" name="Rectangle 1"/>
          <p:cNvSpPr/>
          <p:nvPr userDrawn="1"/>
        </p:nvSpPr>
        <p:spPr>
          <a:xfrm>
            <a:off x="1289385" y="441325"/>
            <a:ext cx="7315772" cy="1077218"/>
          </a:xfrm>
          <a:prstGeom prst="rect">
            <a:avLst/>
          </a:prstGeom>
        </p:spPr>
        <p:txBody>
          <a:bodyPr wrap="square">
            <a:spAutoFit/>
          </a:bodyPr>
          <a:lstStyle/>
          <a:p>
            <a:pPr>
              <a:spcAft>
                <a:spcPts val="0"/>
              </a:spcAft>
            </a:pPr>
            <a:r>
              <a:rPr lang="en-GB" sz="1600" b="1" dirty="0" smtClean="0">
                <a:solidFill>
                  <a:schemeClr val="accent1"/>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1"/>
                </a:solidFill>
                <a:effectLst/>
                <a:latin typeface="+mn-lt"/>
                <a:ea typeface="Times New Roman" panose="02020603050405020304" pitchFamily="18" charset="0"/>
                <a:cs typeface="Times New Roman" panose="02020603050405020304" pitchFamily="18" charset="0"/>
              </a:rPr>
              <a:t>5</a:t>
            </a:r>
            <a:r>
              <a:rPr lang="en-GB" sz="1600" dirty="0" smtClean="0">
                <a:solidFill>
                  <a:schemeClr val="accent1"/>
                </a:solidFill>
                <a:effectLst/>
                <a:latin typeface="+mn-lt"/>
                <a:ea typeface="Times New Roman" panose="02020603050405020304" pitchFamily="18" charset="0"/>
                <a:cs typeface="Times New Roman" panose="02020603050405020304" pitchFamily="18" charset="0"/>
              </a:rPr>
              <a:t> </a:t>
            </a:r>
            <a:r>
              <a:rPr lang="en-GB" sz="1600" dirty="0" smtClean="0">
                <a:solidFill>
                  <a:schemeClr val="accent1"/>
                </a:solidFill>
                <a:effectLst/>
                <a:latin typeface="+mn-lt"/>
                <a:ea typeface="Times New Roman" panose="02020603050405020304" pitchFamily="18" charset="0"/>
                <a:cs typeface="Times New Roman" panose="02020603050405020304" pitchFamily="18" charset="0"/>
              </a:rPr>
              <a:t>Practitioners demonstrate leadership in STEM learning and are helping to motivate, inspire and support others. We use data and evidence of learners’ progress in STEM to help us meet the needs of our learners and promote equity.</a:t>
            </a:r>
            <a:endParaRPr lang="en-GB" sz="1600" dirty="0" smtClean="0">
              <a:solidFill>
                <a:schemeClr val="accent1"/>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1471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Leadership">
    <p:spTree>
      <p:nvGrpSpPr>
        <p:cNvPr id="1" name=""/>
        <p:cNvGrpSpPr/>
        <p:nvPr/>
      </p:nvGrpSpPr>
      <p:grpSpPr>
        <a:xfrm>
          <a:off x="0" y="0"/>
          <a:ext cx="0" cy="0"/>
          <a:chOff x="0" y="0"/>
          <a:chExt cx="0" cy="0"/>
        </a:xfrm>
      </p:grpSpPr>
      <p:grpSp>
        <p:nvGrpSpPr>
          <p:cNvPr id="13" name="Group 12"/>
          <p:cNvGrpSpPr/>
          <p:nvPr userDrawn="1"/>
        </p:nvGrpSpPr>
        <p:grpSpPr>
          <a:xfrm>
            <a:off x="0" y="0"/>
            <a:ext cx="12192000" cy="2415902"/>
            <a:chOff x="0" y="0"/>
            <a:chExt cx="12192000" cy="2415902"/>
          </a:xfrm>
        </p:grpSpPr>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flipH="1">
              <a:off x="3192000" y="0"/>
              <a:ext cx="9000000" cy="2415902"/>
            </a:xfrm>
            <a:prstGeom prst="rect">
              <a:avLst/>
            </a:prstGeom>
          </p:spPr>
        </p:pic>
        <p:pic>
          <p:nvPicPr>
            <p:cNvPr id="15" name="Picture 14"/>
            <p:cNvPicPr>
              <a:picLocks noChangeAspect="1"/>
            </p:cNvPicPr>
            <p:nvPr userDrawn="1"/>
          </p:nvPicPr>
          <p:blipFill rotWithShape="1">
            <a:blip r:embed="rId3" cstate="email">
              <a:extLst>
                <a:ext uri="{28A0092B-C50C-407E-A947-70E740481C1C}">
                  <a14:useLocalDpi xmlns:a14="http://schemas.microsoft.com/office/drawing/2010/main" val="0"/>
                </a:ext>
              </a:extLst>
            </a:blip>
            <a:srcRect/>
            <a:stretch/>
          </p:blipFill>
          <p:spPr>
            <a:xfrm flipH="1">
              <a:off x="0" y="0"/>
              <a:ext cx="4623515" cy="2415902"/>
            </a:xfrm>
            <a:prstGeom prst="rect">
              <a:avLst/>
            </a:prstGeom>
          </p:spPr>
        </p:pic>
      </p:gr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lvl1pPr>
          </a:lstStyle>
          <a:p>
            <a:r>
              <a:rPr lang="en-GB" dirty="0" smtClean="0"/>
              <a:t>#</a:t>
            </a:r>
            <a:r>
              <a:rPr lang="en-GB" dirty="0" err="1" smtClean="0"/>
              <a:t>STEMnation</a:t>
            </a:r>
            <a:endParaRPr lang="en-GB" dirty="0"/>
          </a:p>
        </p:txBody>
      </p:sp>
      <p:pic>
        <p:nvPicPr>
          <p:cNvPr id="4" name="Picture 3"/>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359167" y="441325"/>
            <a:ext cx="777070" cy="835025"/>
          </a:xfrm>
          <a:prstGeom prst="rect">
            <a:avLst/>
          </a:prstGeom>
        </p:spPr>
      </p:pic>
      <p:sp>
        <p:nvSpPr>
          <p:cNvPr id="2" name="Rectangle 1"/>
          <p:cNvSpPr/>
          <p:nvPr userDrawn="1"/>
        </p:nvSpPr>
        <p:spPr>
          <a:xfrm>
            <a:off x="1289385" y="566449"/>
            <a:ext cx="7259289" cy="584775"/>
          </a:xfrm>
          <a:prstGeom prst="rect">
            <a:avLst/>
          </a:prstGeom>
        </p:spPr>
        <p:txBody>
          <a:bodyPr wrap="square">
            <a:spAutoFit/>
          </a:bodyPr>
          <a:lstStyle/>
          <a:p>
            <a:pPr>
              <a:spcAft>
                <a:spcPts val="0"/>
              </a:spcAft>
            </a:pPr>
            <a:r>
              <a:rPr lang="en-GB" sz="1600" b="1" dirty="0" smtClean="0">
                <a:solidFill>
                  <a:schemeClr val="accent1"/>
                </a:solidFill>
                <a:effectLst/>
                <a:latin typeface="+mn-lt"/>
                <a:ea typeface="Times New Roman" panose="02020603050405020304" pitchFamily="18" charset="0"/>
                <a:cs typeface="Times New Roman" panose="02020603050405020304" pitchFamily="18" charset="0"/>
              </a:rPr>
              <a:t>Aspect </a:t>
            </a:r>
            <a:r>
              <a:rPr lang="en-GB" sz="1600" b="1" dirty="0" smtClean="0">
                <a:solidFill>
                  <a:schemeClr val="accent1"/>
                </a:solidFill>
                <a:effectLst/>
                <a:latin typeface="+mn-lt"/>
                <a:ea typeface="Times New Roman" panose="02020603050405020304" pitchFamily="18" charset="0"/>
                <a:cs typeface="Times New Roman" panose="02020603050405020304" pitchFamily="18" charset="0"/>
              </a:rPr>
              <a:t>6</a:t>
            </a:r>
            <a:r>
              <a:rPr lang="en-GB" sz="1600" dirty="0" smtClean="0">
                <a:solidFill>
                  <a:schemeClr val="accent1"/>
                </a:solidFill>
                <a:effectLst/>
                <a:latin typeface="+mn-lt"/>
                <a:ea typeface="Times New Roman" panose="02020603050405020304" pitchFamily="18" charset="0"/>
                <a:cs typeface="Times New Roman" panose="02020603050405020304" pitchFamily="18" charset="0"/>
              </a:rPr>
              <a:t> </a:t>
            </a:r>
            <a:r>
              <a:rPr lang="en-GB" sz="1600" dirty="0" smtClean="0">
                <a:solidFill>
                  <a:schemeClr val="accent1"/>
                </a:solidFill>
                <a:effectLst/>
                <a:latin typeface="+mn-lt"/>
                <a:ea typeface="Times New Roman" panose="02020603050405020304" pitchFamily="18" charset="0"/>
                <a:cs typeface="Times New Roman" panose="02020603050405020304" pitchFamily="18" charset="0"/>
              </a:rPr>
              <a:t>Learners have a range of opportunities to take decisions about their STEM learning and to lead others’ learning.</a:t>
            </a:r>
            <a:endParaRPr lang="en-GB" sz="1600" dirty="0" smtClean="0">
              <a:solidFill>
                <a:schemeClr val="accent1"/>
              </a:solidFill>
              <a:effectLst/>
              <a:latin typeface="+mn-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684573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947" y="601580"/>
            <a:ext cx="11470106" cy="852654"/>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360947" y="1825625"/>
            <a:ext cx="11470106"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a:t>
            </a:r>
            <a:r>
              <a:rPr lang="en-GB" dirty="0" err="1" smtClean="0"/>
              <a:t>STEMnation</a:t>
            </a:r>
            <a:endParaRPr lang="en-GB" dirty="0"/>
          </a:p>
        </p:txBody>
      </p:sp>
      <p:sp>
        <p:nvSpPr>
          <p:cNvPr id="6" name="Slide Number Placeholder 5"/>
          <p:cNvSpPr>
            <a:spLocks noGrp="1"/>
          </p:cNvSpPr>
          <p:nvPr>
            <p:ph type="sldNum" sz="quarter" idx="4"/>
          </p:nvPr>
        </p:nvSpPr>
        <p:spPr>
          <a:xfrm>
            <a:off x="9087853"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98C35-0A74-498B-A55A-6EC45E544B2A}" type="slidenum">
              <a:rPr lang="en-GB" smtClean="0"/>
              <a:t>‹#›</a:t>
            </a:fld>
            <a:endParaRPr lang="en-GB"/>
          </a:p>
        </p:txBody>
      </p:sp>
      <p:pic>
        <p:nvPicPr>
          <p:cNvPr id="7" name="Picture 6"/>
          <p:cNvPicPr>
            <a:picLocks noChangeAspect="1"/>
          </p:cNvPicPr>
          <p:nvPr userDrawn="1"/>
        </p:nvPicPr>
        <p:blipFill>
          <a:blip r:embed="rId55">
            <a:extLst>
              <a:ext uri="{28A0092B-C50C-407E-A947-70E740481C1C}">
                <a14:useLocalDpi xmlns:a14="http://schemas.microsoft.com/office/drawing/2010/main" val="0"/>
              </a:ext>
            </a:extLst>
          </a:blip>
          <a:stretch>
            <a:fillRect/>
          </a:stretch>
        </p:blipFill>
        <p:spPr>
          <a:xfrm>
            <a:off x="122991" y="6261086"/>
            <a:ext cx="11946017" cy="190527"/>
          </a:xfrm>
          <a:prstGeom prst="rect">
            <a:avLst/>
          </a:prstGeom>
        </p:spPr>
      </p:pic>
    </p:spTree>
    <p:extLst>
      <p:ext uri="{BB962C8B-B14F-4D97-AF65-F5344CB8AC3E}">
        <p14:creationId xmlns:p14="http://schemas.microsoft.com/office/powerpoint/2010/main" val="460796928"/>
      </p:ext>
    </p:extLst>
  </p:cSld>
  <p:clrMap bg1="lt1" tx1="dk1" bg2="lt2" tx2="dk2" accent1="accent1" accent2="accent2" accent3="accent3" accent4="accent4" accent5="accent5" accent6="accent6" hlink="hlink" folHlink="folHlink"/>
  <p:sldLayoutIdLst>
    <p:sldLayoutId id="2147483828" r:id="rId1"/>
    <p:sldLayoutId id="2147483832" r:id="rId2"/>
    <p:sldLayoutId id="2147483829" r:id="rId3"/>
    <p:sldLayoutId id="2147483839" r:id="rId4"/>
    <p:sldLayoutId id="2147483840" r:id="rId5"/>
    <p:sldLayoutId id="2147483841" r:id="rId6"/>
    <p:sldLayoutId id="2147483842" r:id="rId7"/>
    <p:sldLayoutId id="2147483843" r:id="rId8"/>
    <p:sldLayoutId id="2147483844" r:id="rId9"/>
    <p:sldLayoutId id="2147483830" r:id="rId10"/>
    <p:sldLayoutId id="2147483846" r:id="rId11"/>
    <p:sldLayoutId id="2147483847" r:id="rId12"/>
    <p:sldLayoutId id="2147483848" r:id="rId13"/>
    <p:sldLayoutId id="2147483849" r:id="rId14"/>
    <p:sldLayoutId id="2147483850" r:id="rId15"/>
    <p:sldLayoutId id="2147483869" r:id="rId16"/>
    <p:sldLayoutId id="2147483870" r:id="rId17"/>
    <p:sldLayoutId id="2147483871" r:id="rId18"/>
    <p:sldLayoutId id="2147483872" r:id="rId19"/>
    <p:sldLayoutId id="2147483873" r:id="rId20"/>
    <p:sldLayoutId id="2147483874" r:id="rId21"/>
    <p:sldLayoutId id="2147483875" r:id="rId22"/>
    <p:sldLayoutId id="2147483876" r:id="rId23"/>
    <p:sldLayoutId id="2147483877" r:id="rId24"/>
    <p:sldLayoutId id="2147483878" r:id="rId25"/>
    <p:sldLayoutId id="2147483879" r:id="rId26"/>
    <p:sldLayoutId id="2147483880" r:id="rId27"/>
    <p:sldLayoutId id="2147483881" r:id="rId28"/>
    <p:sldLayoutId id="2147483836" r:id="rId29"/>
    <p:sldLayoutId id="2147483851" r:id="rId30"/>
    <p:sldLayoutId id="2147483852" r:id="rId31"/>
    <p:sldLayoutId id="2147483853" r:id="rId32"/>
    <p:sldLayoutId id="2147483854" r:id="rId33"/>
    <p:sldLayoutId id="2147483866" r:id="rId34"/>
    <p:sldLayoutId id="2147483867" r:id="rId35"/>
    <p:sldLayoutId id="2147483831" r:id="rId36"/>
    <p:sldLayoutId id="2147483855" r:id="rId37"/>
    <p:sldLayoutId id="2147483856" r:id="rId38"/>
    <p:sldLayoutId id="2147483857" r:id="rId39"/>
    <p:sldLayoutId id="2147483858" r:id="rId40"/>
    <p:sldLayoutId id="2147483859" r:id="rId41"/>
    <p:sldLayoutId id="2147483868" r:id="rId42"/>
    <p:sldLayoutId id="2147483835" r:id="rId43"/>
    <p:sldLayoutId id="2147483860" r:id="rId44"/>
    <p:sldLayoutId id="2147483861" r:id="rId45"/>
    <p:sldLayoutId id="2147483862" r:id="rId46"/>
    <p:sldLayoutId id="2147483863" r:id="rId47"/>
    <p:sldLayoutId id="2147483864" r:id="rId48"/>
    <p:sldLayoutId id="2147483865" r:id="rId49"/>
    <p:sldLayoutId id="2147483833" r:id="rId50"/>
    <p:sldLayoutId id="2147483834" r:id="rId51"/>
    <p:sldLayoutId id="2147483837" r:id="rId52"/>
    <p:sldLayoutId id="2147483838" r:id="rId53"/>
  </p:sldLayoutIdLst>
  <p:txStyles>
    <p:titleStyle>
      <a:lvl1pPr algn="l"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1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3.xml"/><Relationship Id="rId1" Type="http://schemas.openxmlformats.org/officeDocument/2006/relationships/slideLayout" Target="../slideLayouts/slideLayout15.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18.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png"/><Relationship Id="rId1" Type="http://schemas.openxmlformats.org/officeDocument/2006/relationships/slideLayout" Target="../slideLayouts/slideLayout16.xml"/><Relationship Id="rId5" Type="http://schemas.openxmlformats.org/officeDocument/2006/relationships/image" Target="../media/image32.png"/><Relationship Id="rId4" Type="http://schemas.openxmlformats.org/officeDocument/2006/relationships/hyperlink" Target="https://youtu.be/0zV6unVQNZo"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4.xml"/><Relationship Id="rId1" Type="http://schemas.openxmlformats.org/officeDocument/2006/relationships/slideLayout" Target="../slideLayouts/slideLayout17.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5.xml"/><Relationship Id="rId1" Type="http://schemas.openxmlformats.org/officeDocument/2006/relationships/slideLayout" Target="../slideLayouts/slideLayout18.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2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6.xml"/><Relationship Id="rId1" Type="http://schemas.openxmlformats.org/officeDocument/2006/relationships/slideLayout" Target="../slideLayouts/slideLayout19.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7.xml"/><Relationship Id="rId1" Type="http://schemas.openxmlformats.org/officeDocument/2006/relationships/slideLayout" Target="../slideLayouts/slideLayout20.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8.xml"/><Relationship Id="rId1" Type="http://schemas.openxmlformats.org/officeDocument/2006/relationships/slideLayout" Target="../slideLayouts/slideLayout21.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2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png"/><Relationship Id="rId1" Type="http://schemas.openxmlformats.org/officeDocument/2006/relationships/slideLayout" Target="../slideLayouts/slideLayout22.xml"/><Relationship Id="rId5" Type="http://schemas.openxmlformats.org/officeDocument/2006/relationships/image" Target="../media/image32.png"/><Relationship Id="rId4" Type="http://schemas.openxmlformats.org/officeDocument/2006/relationships/hyperlink" Target="https://youtu.be/0zV6unVQNZo"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9.xml"/><Relationship Id="rId1" Type="http://schemas.openxmlformats.org/officeDocument/2006/relationships/slideLayout" Target="../slideLayouts/slideLayout23.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2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0.xml"/><Relationship Id="rId1" Type="http://schemas.openxmlformats.org/officeDocument/2006/relationships/slideLayout" Target="../slideLayouts/slideLayout24.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2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1.xml"/><Relationship Id="rId1" Type="http://schemas.openxmlformats.org/officeDocument/2006/relationships/slideLayout" Target="../slideLayouts/slideLayout25.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2.xml"/><Relationship Id="rId1" Type="http://schemas.openxmlformats.org/officeDocument/2006/relationships/slideLayout" Target="../slideLayouts/slideLayout26.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2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3.xml"/><Relationship Id="rId1" Type="http://schemas.openxmlformats.org/officeDocument/2006/relationships/slideLayout" Target="../slideLayouts/slideLayout27.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3.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hyperlink" Target="https://support.google.com/youtube/answer/57407?co=GENIE.Platform%3DDesktop&amp;hl=en-GB" TargetMode="External"/><Relationship Id="rId7" Type="http://schemas.openxmlformats.org/officeDocument/2006/relationships/image" Target="../media/image28.png"/><Relationship Id="rId2" Type="http://schemas.openxmlformats.org/officeDocument/2006/relationships/hyperlink" Target="https://support.microsoft.com/en-gb/office/reduce-the-file-size-of-a-picture-in-microsoft-office-8db7211c-d958-457c-babd-194109eb9535#OfficeVersion=macOS" TargetMode="External"/><Relationship Id="rId1" Type="http://schemas.openxmlformats.org/officeDocument/2006/relationships/slideLayout" Target="../slideLayouts/slideLayout36.xml"/><Relationship Id="rId6" Type="http://schemas.openxmlformats.org/officeDocument/2006/relationships/image" Target="../media/image27.png"/><Relationship Id="rId5" Type="http://schemas.openxmlformats.org/officeDocument/2006/relationships/hyperlink" Target="https://support.microsoft.com/en-us/office/compress-your-media-files-a45c956a-f4a6-4d47-99ef-b408ac5a9a6b" TargetMode="External"/><Relationship Id="rId4" Type="http://schemas.openxmlformats.org/officeDocument/2006/relationships/hyperlink" Target="https://vimeo.com/upload"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png"/><Relationship Id="rId1" Type="http://schemas.openxmlformats.org/officeDocument/2006/relationships/slideLayout" Target="../slideLayouts/slideLayout28.xml"/><Relationship Id="rId5" Type="http://schemas.openxmlformats.org/officeDocument/2006/relationships/image" Target="../media/image32.png"/><Relationship Id="rId4" Type="http://schemas.openxmlformats.org/officeDocument/2006/relationships/hyperlink" Target="https://youtu.be/0zV6unVQNZo"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5.xml"/><Relationship Id="rId1" Type="http://schemas.openxmlformats.org/officeDocument/2006/relationships/slideLayout" Target="../slideLayouts/slideLayout30.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3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6.xml"/><Relationship Id="rId1" Type="http://schemas.openxmlformats.org/officeDocument/2006/relationships/slideLayout" Target="../slideLayouts/slideLayout31.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3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7.xml"/><Relationship Id="rId1" Type="http://schemas.openxmlformats.org/officeDocument/2006/relationships/slideLayout" Target="../slideLayouts/slideLayout32.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3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8.xml"/><Relationship Id="rId1" Type="http://schemas.openxmlformats.org/officeDocument/2006/relationships/slideLayout" Target="../slideLayouts/slideLayout33.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3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png"/><Relationship Id="rId1" Type="http://schemas.openxmlformats.org/officeDocument/2006/relationships/slideLayout" Target="../slideLayouts/slideLayout34.xml"/><Relationship Id="rId5" Type="http://schemas.openxmlformats.org/officeDocument/2006/relationships/image" Target="../media/image32.png"/><Relationship Id="rId4" Type="http://schemas.openxmlformats.org/officeDocument/2006/relationships/hyperlink" Target="https://youtu.be/0zV6unVQNZo"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png"/><Relationship Id="rId1" Type="http://schemas.openxmlformats.org/officeDocument/2006/relationships/slideLayout" Target="../slideLayouts/slideLayout35.xml"/><Relationship Id="rId5" Type="http://schemas.openxmlformats.org/officeDocument/2006/relationships/image" Target="../media/image32.png"/><Relationship Id="rId4" Type="http://schemas.openxmlformats.org/officeDocument/2006/relationships/hyperlink" Target="https://youtu.be/0zV6unVQNZo"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6.xml"/></Relationships>
</file>

<file path=ppt/slides/_rels/slide3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0.xml"/><Relationship Id="rId1" Type="http://schemas.openxmlformats.org/officeDocument/2006/relationships/slideLayout" Target="../slideLayouts/slideLayout37.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1.xml"/><Relationship Id="rId1" Type="http://schemas.openxmlformats.org/officeDocument/2006/relationships/slideLayout" Target="../slideLayouts/slideLayout38.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4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2.xml"/><Relationship Id="rId1" Type="http://schemas.openxmlformats.org/officeDocument/2006/relationships/slideLayout" Target="../slideLayouts/slideLayout39.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4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3.xml"/><Relationship Id="rId1" Type="http://schemas.openxmlformats.org/officeDocument/2006/relationships/slideLayout" Target="../slideLayouts/slideLayout40.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4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4.xml"/><Relationship Id="rId1" Type="http://schemas.openxmlformats.org/officeDocument/2006/relationships/slideLayout" Target="../slideLayouts/slideLayout41.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4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png"/><Relationship Id="rId1" Type="http://schemas.openxmlformats.org/officeDocument/2006/relationships/slideLayout" Target="../slideLayouts/slideLayout42.xml"/><Relationship Id="rId5" Type="http://schemas.openxmlformats.org/officeDocument/2006/relationships/image" Target="../media/image32.png"/><Relationship Id="rId4" Type="http://schemas.openxmlformats.org/officeDocument/2006/relationships/hyperlink" Target="https://youtu.be/0zV6unVQNZo"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3.xml"/></Relationships>
</file>

<file path=ppt/slides/_rels/slide4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6.xml"/><Relationship Id="rId1" Type="http://schemas.openxmlformats.org/officeDocument/2006/relationships/slideLayout" Target="../slideLayouts/slideLayout44.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4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7.xml"/><Relationship Id="rId1" Type="http://schemas.openxmlformats.org/officeDocument/2006/relationships/slideLayout" Target="../slideLayouts/slideLayout45.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4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8.xml"/><Relationship Id="rId1" Type="http://schemas.openxmlformats.org/officeDocument/2006/relationships/slideLayout" Target="../slideLayouts/slideLayout46.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4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9.xml"/><Relationship Id="rId1" Type="http://schemas.openxmlformats.org/officeDocument/2006/relationships/slideLayout" Target="../slideLayouts/slideLayout47.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0.xml"/><Relationship Id="rId1" Type="http://schemas.openxmlformats.org/officeDocument/2006/relationships/slideLayout" Target="../slideLayouts/slideLayout48.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5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1.xml"/><Relationship Id="rId1" Type="http://schemas.openxmlformats.org/officeDocument/2006/relationships/slideLayout" Target="../slideLayouts/slideLayout49.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2.png"/><Relationship Id="rId5" Type="http://schemas.openxmlformats.org/officeDocument/2006/relationships/hyperlink" Target="https://youtu.be/0zV6unVQNZo" TargetMode="External"/><Relationship Id="rId4" Type="http://schemas.openxmlformats.org/officeDocument/2006/relationships/image" Target="../media/image3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dirty="0" smtClean="0"/>
              <a:t/>
            </a:r>
            <a:br>
              <a:rPr lang="en-GB" dirty="0" smtClean="0"/>
            </a:br>
            <a:r>
              <a:rPr lang="en-GB" b="1" dirty="0" smtClean="0"/>
              <a:t>STEM Nation Award</a:t>
            </a:r>
            <a:br>
              <a:rPr lang="en-GB" b="1" dirty="0" smtClean="0"/>
            </a:br>
            <a:r>
              <a:rPr lang="en-GB" sz="3100" dirty="0" smtClean="0"/>
              <a:t>Evidence template</a:t>
            </a:r>
            <a:endParaRPr lang="en-GB" dirty="0"/>
          </a:p>
        </p:txBody>
      </p:sp>
      <p:sp>
        <p:nvSpPr>
          <p:cNvPr id="5" name="Subtitle 4"/>
          <p:cNvSpPr>
            <a:spLocks noGrp="1"/>
          </p:cNvSpPr>
          <p:nvPr>
            <p:ph type="subTitle" idx="1"/>
          </p:nvPr>
        </p:nvSpPr>
        <p:spPr/>
        <p:txBody>
          <a:bodyPr/>
          <a:lstStyle/>
          <a:p>
            <a:r>
              <a:rPr lang="en-GB" dirty="0" smtClean="0">
                <a:solidFill>
                  <a:srgbClr val="00A3B2"/>
                </a:solidFill>
              </a:rPr>
              <a:t>For use by </a:t>
            </a:r>
            <a:r>
              <a:rPr lang="en-GB" dirty="0">
                <a:solidFill>
                  <a:srgbClr val="00A3B2"/>
                </a:solidFill>
              </a:rPr>
              <a:t>c</a:t>
            </a:r>
            <a:r>
              <a:rPr lang="en-GB" dirty="0" smtClean="0">
                <a:solidFill>
                  <a:srgbClr val="00A3B2"/>
                </a:solidFill>
              </a:rPr>
              <a:t>ommunity </a:t>
            </a:r>
            <a:r>
              <a:rPr lang="en-GB" dirty="0">
                <a:solidFill>
                  <a:srgbClr val="00A3B2"/>
                </a:solidFill>
              </a:rPr>
              <a:t>l</a:t>
            </a:r>
            <a:r>
              <a:rPr lang="en-GB" dirty="0" smtClean="0">
                <a:solidFill>
                  <a:srgbClr val="00A3B2"/>
                </a:solidFill>
              </a:rPr>
              <a:t>earning </a:t>
            </a:r>
            <a:r>
              <a:rPr lang="en-GB" dirty="0" smtClean="0">
                <a:solidFill>
                  <a:srgbClr val="00A3B2"/>
                </a:solidFill>
              </a:rPr>
              <a:t>and </a:t>
            </a:r>
            <a:r>
              <a:rPr lang="en-GB" dirty="0" smtClean="0">
                <a:solidFill>
                  <a:srgbClr val="00A3B2"/>
                </a:solidFill>
              </a:rPr>
              <a:t>development </a:t>
            </a:r>
            <a:r>
              <a:rPr lang="en-GB" dirty="0" smtClean="0">
                <a:solidFill>
                  <a:srgbClr val="00A3B2"/>
                </a:solidFill>
              </a:rPr>
              <a:t>(</a:t>
            </a:r>
            <a:r>
              <a:rPr lang="en-GB" dirty="0" err="1" smtClean="0">
                <a:solidFill>
                  <a:srgbClr val="00A3B2"/>
                </a:solidFill>
              </a:rPr>
              <a:t>CLD</a:t>
            </a:r>
            <a:r>
              <a:rPr lang="en-GB" dirty="0" smtClean="0">
                <a:solidFill>
                  <a:srgbClr val="00A3B2"/>
                </a:solidFill>
              </a:rPr>
              <a:t>) </a:t>
            </a:r>
            <a:r>
              <a:rPr lang="en-GB" dirty="0" smtClean="0">
                <a:solidFill>
                  <a:srgbClr val="00A3B2"/>
                </a:solidFill>
              </a:rPr>
              <a:t>agencies.</a:t>
            </a:r>
            <a:endParaRPr lang="en-GB" dirty="0"/>
          </a:p>
        </p:txBody>
      </p:sp>
    </p:spTree>
    <p:extLst>
      <p:ext uri="{BB962C8B-B14F-4D97-AF65-F5344CB8AC3E}">
        <p14:creationId xmlns:p14="http://schemas.microsoft.com/office/powerpoint/2010/main" val="3075716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69078" y="1748618"/>
            <a:ext cx="11622464" cy="4297014"/>
            <a:chOff x="369078" y="1748618"/>
            <a:chExt cx="11622464" cy="4297014"/>
          </a:xfrm>
        </p:grpSpPr>
        <p:sp>
          <p:nvSpPr>
            <p:cNvPr id="17" name="TextBox 16"/>
            <p:cNvSpPr txBox="1"/>
            <p:nvPr/>
          </p:nvSpPr>
          <p:spPr>
            <a:xfrm>
              <a:off x="369078" y="1932765"/>
              <a:ext cx="4857750" cy="3693319"/>
            </a:xfrm>
            <a:prstGeom prst="rect">
              <a:avLst/>
            </a:prstGeom>
            <a:solidFill>
              <a:srgbClr val="D0E3DC"/>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statement of your </a:t>
              </a:r>
              <a:r>
                <a:rPr lang="en-GB" dirty="0" smtClean="0">
                  <a:solidFill>
                    <a:schemeClr val="tx2"/>
                  </a:solidFill>
                </a:rPr>
                <a:t>agency’s </a:t>
              </a:r>
              <a:r>
                <a:rPr lang="en-GB" dirty="0">
                  <a:solidFill>
                    <a:schemeClr val="tx2"/>
                  </a:solidFill>
                </a:rPr>
                <a:t>STEM </a:t>
              </a:r>
              <a:r>
                <a:rPr lang="en-GB" dirty="0" smtClean="0">
                  <a:solidFill>
                    <a:schemeClr val="tx2"/>
                  </a:solidFill>
                </a:rPr>
                <a:t>vision.</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Screenshots of your STEM </a:t>
              </a:r>
              <a:r>
                <a:rPr lang="en-GB" dirty="0" smtClean="0">
                  <a:solidFill>
                    <a:schemeClr val="tx2"/>
                  </a:solidFill>
                </a:rPr>
                <a:t>self-evaluation.</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Locality/</a:t>
              </a:r>
              <a:r>
                <a:rPr lang="en-GB" dirty="0" err="1">
                  <a:solidFill>
                    <a:schemeClr val="tx2"/>
                  </a:solidFill>
                </a:rPr>
                <a:t>CLD</a:t>
              </a:r>
              <a:r>
                <a:rPr lang="en-GB" dirty="0">
                  <a:solidFill>
                    <a:schemeClr val="tx2"/>
                  </a:solidFill>
                </a:rPr>
                <a:t> improvement plans featuring </a:t>
              </a:r>
              <a:r>
                <a:rPr lang="en-GB" dirty="0" smtClean="0">
                  <a:solidFill>
                    <a:schemeClr val="tx2"/>
                  </a:solidFill>
                </a:rPr>
                <a:t>STEM.</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Feedback from </a:t>
              </a:r>
              <a:r>
                <a:rPr lang="en-GB" dirty="0" smtClean="0">
                  <a:solidFill>
                    <a:schemeClr val="tx2"/>
                  </a:solidFill>
                </a:rPr>
                <a:t>practitioners </a:t>
              </a:r>
              <a:r>
                <a:rPr lang="en-GB" dirty="0">
                  <a:solidFill>
                    <a:schemeClr val="tx2"/>
                  </a:solidFill>
                </a:rPr>
                <a:t>after engaging with STEM professional learning </a:t>
              </a:r>
              <a:r>
                <a:rPr lang="en-GB" dirty="0" smtClean="0">
                  <a:solidFill>
                    <a:schemeClr val="tx2"/>
                  </a:solidFill>
                </a:rPr>
                <a:t>activities.</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Photographs or links to videos of learners leading STEM learning, including as Young STEM Leaders </a:t>
              </a:r>
              <a:r>
                <a:rPr lang="en-GB" dirty="0" smtClean="0">
                  <a:solidFill>
                    <a:schemeClr val="tx2"/>
                  </a:solidFill>
                </a:rPr>
                <a:t>or STEM Ambassadors.</a:t>
              </a:r>
              <a:endParaRPr lang="en-GB" dirty="0">
                <a:solidFill>
                  <a:schemeClr val="tx2"/>
                </a:solidFill>
              </a:endParaRPr>
            </a:p>
            <a:p>
              <a:pPr marL="285750" indent="-285750">
                <a:buFont typeface="Arial" panose="020B0604020202020204" pitchFamily="34" charset="0"/>
                <a:buChar char="•"/>
              </a:pPr>
              <a:r>
                <a:rPr lang="en-GB" dirty="0">
                  <a:solidFill>
                    <a:schemeClr val="tx2"/>
                  </a:solidFill>
                </a:rPr>
                <a:t>Samples of learner evidence from the Young STEM Leaders programme.</a:t>
              </a:r>
              <a:endParaRPr lang="en-GB" sz="2000" kern="0" dirty="0">
                <a:solidFill>
                  <a:schemeClr val="tx2"/>
                </a:solidFill>
              </a:endParaRPr>
            </a:p>
          </p:txBody>
        </p:sp>
        <p:sp>
          <p:nvSpPr>
            <p:cNvPr id="18" name="TextBox 17"/>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1"/>
                  </a:solidFill>
                </a:rPr>
                <a:t>Please populate </a:t>
              </a:r>
              <a:r>
                <a:rPr lang="en-GB" sz="2000" kern="0" dirty="0" smtClean="0">
                  <a:solidFill>
                    <a:schemeClr val="accent1"/>
                  </a:solidFill>
                </a:rPr>
                <a:t>this slide with </a:t>
              </a:r>
              <a:r>
                <a:rPr lang="en-GB" sz="2000" kern="0" dirty="0">
                  <a:solidFill>
                    <a:schemeClr val="accent1"/>
                  </a:solidFill>
                </a:rPr>
                <a:t>examples of </a:t>
              </a:r>
              <a:r>
                <a:rPr lang="en-GB" sz="2000" kern="0" dirty="0" smtClean="0">
                  <a:solidFill>
                    <a:schemeClr val="accent1"/>
                  </a:solidFill>
                </a:rPr>
                <a:t>STEM practice from your setting</a:t>
              </a:r>
              <a:r>
                <a:rPr lang="en-GB" sz="2000" kern="0" dirty="0">
                  <a:solidFill>
                    <a:schemeClr val="accent1"/>
                  </a:solidFill>
                </a:rPr>
                <a:t>.</a:t>
              </a:r>
            </a:p>
          </p:txBody>
        </p:sp>
        <p:pic>
          <p:nvPicPr>
            <p:cNvPr id="19" name="Picture 18"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 name="Picture 19"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1"/>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1" name="Rectangle 20"/>
            <p:cNvSpPr/>
            <p:nvPr/>
          </p:nvSpPr>
          <p:spPr>
            <a:xfrm>
              <a:off x="8736262" y="5676300"/>
              <a:ext cx="3229154" cy="369332"/>
            </a:xfrm>
            <a:prstGeom prst="rect">
              <a:avLst/>
            </a:prstGeom>
          </p:spPr>
          <p:txBody>
            <a:bodyPr wrap="square">
              <a:spAutoFit/>
            </a:bodyPr>
            <a:lstStyle/>
            <a:p>
              <a:pPr algn="ctr"/>
              <a:r>
                <a:rPr lang="en-GB" dirty="0">
                  <a:hlinkClick r:id="rId5"/>
                </a:rPr>
                <a:t>Online video player link</a:t>
              </a:r>
              <a:endParaRPr lang="en-GB" dirty="0"/>
            </a:p>
          </p:txBody>
        </p:sp>
        <p:pic>
          <p:nvPicPr>
            <p:cNvPr id="22" name="Picture 21"/>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Tree>
    <p:extLst>
      <p:ext uri="{BB962C8B-B14F-4D97-AF65-F5344CB8AC3E}">
        <p14:creationId xmlns:p14="http://schemas.microsoft.com/office/powerpoint/2010/main" val="242501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69078" y="1748618"/>
            <a:ext cx="11622464" cy="4297014"/>
            <a:chOff x="369078" y="1748618"/>
            <a:chExt cx="11622464" cy="4297014"/>
          </a:xfrm>
        </p:grpSpPr>
        <p:sp>
          <p:nvSpPr>
            <p:cNvPr id="17" name="TextBox 16"/>
            <p:cNvSpPr txBox="1"/>
            <p:nvPr/>
          </p:nvSpPr>
          <p:spPr>
            <a:xfrm>
              <a:off x="369078" y="1932765"/>
              <a:ext cx="4857750" cy="3693319"/>
            </a:xfrm>
            <a:prstGeom prst="rect">
              <a:avLst/>
            </a:prstGeom>
            <a:solidFill>
              <a:srgbClr val="D0E3DC"/>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statement of your </a:t>
              </a:r>
              <a:r>
                <a:rPr lang="en-GB" dirty="0" smtClean="0">
                  <a:solidFill>
                    <a:schemeClr val="tx2"/>
                  </a:solidFill>
                </a:rPr>
                <a:t>agency’s </a:t>
              </a:r>
              <a:r>
                <a:rPr lang="en-GB" dirty="0">
                  <a:solidFill>
                    <a:schemeClr val="tx2"/>
                  </a:solidFill>
                </a:rPr>
                <a:t>STEM </a:t>
              </a:r>
              <a:r>
                <a:rPr lang="en-GB" dirty="0" smtClean="0">
                  <a:solidFill>
                    <a:schemeClr val="tx2"/>
                  </a:solidFill>
                </a:rPr>
                <a:t>vision.</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Screenshots of your STEM </a:t>
              </a:r>
              <a:r>
                <a:rPr lang="en-GB" dirty="0" smtClean="0">
                  <a:solidFill>
                    <a:schemeClr val="tx2"/>
                  </a:solidFill>
                </a:rPr>
                <a:t>self-evaluation.</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Locality/</a:t>
              </a:r>
              <a:r>
                <a:rPr lang="en-GB" dirty="0" err="1">
                  <a:solidFill>
                    <a:schemeClr val="tx2"/>
                  </a:solidFill>
                </a:rPr>
                <a:t>CLD</a:t>
              </a:r>
              <a:r>
                <a:rPr lang="en-GB" dirty="0">
                  <a:solidFill>
                    <a:schemeClr val="tx2"/>
                  </a:solidFill>
                </a:rPr>
                <a:t> improvement plans featuring </a:t>
              </a:r>
              <a:r>
                <a:rPr lang="en-GB" dirty="0" smtClean="0">
                  <a:solidFill>
                    <a:schemeClr val="tx2"/>
                  </a:solidFill>
                </a:rPr>
                <a:t>STEM.</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Feedback from </a:t>
              </a:r>
              <a:r>
                <a:rPr lang="en-GB" dirty="0" smtClean="0">
                  <a:solidFill>
                    <a:schemeClr val="tx2"/>
                  </a:solidFill>
                </a:rPr>
                <a:t>practitioners </a:t>
              </a:r>
              <a:r>
                <a:rPr lang="en-GB" dirty="0">
                  <a:solidFill>
                    <a:schemeClr val="tx2"/>
                  </a:solidFill>
                </a:rPr>
                <a:t>after engaging with STEM professional learning </a:t>
              </a:r>
              <a:r>
                <a:rPr lang="en-GB" dirty="0" smtClean="0">
                  <a:solidFill>
                    <a:schemeClr val="tx2"/>
                  </a:solidFill>
                </a:rPr>
                <a:t>activities.</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Photographs or links to videos of learners leading STEM learning, including as Young STEM Leaders </a:t>
              </a:r>
              <a:r>
                <a:rPr lang="en-GB" dirty="0" smtClean="0">
                  <a:solidFill>
                    <a:schemeClr val="tx2"/>
                  </a:solidFill>
                </a:rPr>
                <a:t>or STEM Ambassadors.</a:t>
              </a:r>
              <a:endParaRPr lang="en-GB" dirty="0">
                <a:solidFill>
                  <a:schemeClr val="tx2"/>
                </a:solidFill>
              </a:endParaRPr>
            </a:p>
            <a:p>
              <a:pPr marL="285750" indent="-285750">
                <a:buFont typeface="Arial" panose="020B0604020202020204" pitchFamily="34" charset="0"/>
                <a:buChar char="•"/>
              </a:pPr>
              <a:r>
                <a:rPr lang="en-GB" dirty="0">
                  <a:solidFill>
                    <a:schemeClr val="tx2"/>
                  </a:solidFill>
                </a:rPr>
                <a:t>Samples of learner evidence from the Young STEM Leaders programme.</a:t>
              </a:r>
              <a:endParaRPr lang="en-GB" sz="2000" kern="0" dirty="0">
                <a:solidFill>
                  <a:schemeClr val="tx2"/>
                </a:solidFill>
              </a:endParaRPr>
            </a:p>
          </p:txBody>
        </p:sp>
        <p:sp>
          <p:nvSpPr>
            <p:cNvPr id="18" name="TextBox 17"/>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1"/>
                  </a:solidFill>
                </a:rPr>
                <a:t>Please populate </a:t>
              </a:r>
              <a:r>
                <a:rPr lang="en-GB" sz="2000" kern="0" dirty="0" smtClean="0">
                  <a:solidFill>
                    <a:schemeClr val="accent1"/>
                  </a:solidFill>
                </a:rPr>
                <a:t>this slide with </a:t>
              </a:r>
              <a:r>
                <a:rPr lang="en-GB" sz="2000" kern="0" dirty="0">
                  <a:solidFill>
                    <a:schemeClr val="accent1"/>
                  </a:solidFill>
                </a:rPr>
                <a:t>examples of </a:t>
              </a:r>
              <a:r>
                <a:rPr lang="en-GB" sz="2000" kern="0" dirty="0" smtClean="0">
                  <a:solidFill>
                    <a:schemeClr val="accent1"/>
                  </a:solidFill>
                </a:rPr>
                <a:t>STEM practice from your setting</a:t>
              </a:r>
              <a:r>
                <a:rPr lang="en-GB" sz="2000" kern="0" dirty="0">
                  <a:solidFill>
                    <a:schemeClr val="accent1"/>
                  </a:solidFill>
                </a:rPr>
                <a:t>.</a:t>
              </a:r>
            </a:p>
          </p:txBody>
        </p:sp>
        <p:pic>
          <p:nvPicPr>
            <p:cNvPr id="19" name="Picture 18"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 name="Picture 19"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1"/>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1" name="Rectangle 20"/>
            <p:cNvSpPr/>
            <p:nvPr/>
          </p:nvSpPr>
          <p:spPr>
            <a:xfrm>
              <a:off x="8736262" y="5676300"/>
              <a:ext cx="3229154" cy="369332"/>
            </a:xfrm>
            <a:prstGeom prst="rect">
              <a:avLst/>
            </a:prstGeom>
          </p:spPr>
          <p:txBody>
            <a:bodyPr wrap="square">
              <a:spAutoFit/>
            </a:bodyPr>
            <a:lstStyle/>
            <a:p>
              <a:pPr algn="ctr"/>
              <a:r>
                <a:rPr lang="en-GB" dirty="0">
                  <a:hlinkClick r:id="rId5"/>
                </a:rPr>
                <a:t>Online video player link</a:t>
              </a:r>
              <a:endParaRPr lang="en-GB" dirty="0"/>
            </a:p>
          </p:txBody>
        </p:sp>
        <p:pic>
          <p:nvPicPr>
            <p:cNvPr id="22" name="Picture 21"/>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Tree>
    <p:extLst>
      <p:ext uri="{BB962C8B-B14F-4D97-AF65-F5344CB8AC3E}">
        <p14:creationId xmlns:p14="http://schemas.microsoft.com/office/powerpoint/2010/main" val="1931091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3832137673"/>
              </p:ext>
            </p:extLst>
          </p:nvPr>
        </p:nvGraphicFramePr>
        <p:xfrm>
          <a:off x="587512" y="4366878"/>
          <a:ext cx="10988262" cy="1554480"/>
        </p:xfrm>
        <a:graphic>
          <a:graphicData uri="http://schemas.openxmlformats.org/drawingml/2006/table">
            <a:tbl>
              <a:tblPr firstRow="1" bandRow="1">
                <a:tableStyleId>{21E4AEA4-8DFA-4A89-87EB-49C32662AFE0}</a:tableStyleId>
              </a:tblPr>
              <a:tblGrid>
                <a:gridCol w="3662754">
                  <a:extLst>
                    <a:ext uri="{9D8B030D-6E8A-4147-A177-3AD203B41FA5}">
                      <a16:colId xmlns:a16="http://schemas.microsoft.com/office/drawing/2014/main" val="3897813067"/>
                    </a:ext>
                  </a:extLst>
                </a:gridCol>
                <a:gridCol w="3662754">
                  <a:extLst>
                    <a:ext uri="{9D8B030D-6E8A-4147-A177-3AD203B41FA5}">
                      <a16:colId xmlns:a16="http://schemas.microsoft.com/office/drawing/2014/main" val="3271170062"/>
                    </a:ext>
                  </a:extLst>
                </a:gridCol>
                <a:gridCol w="3662754">
                  <a:extLst>
                    <a:ext uri="{9D8B030D-6E8A-4147-A177-3AD203B41FA5}">
                      <a16:colId xmlns:a16="http://schemas.microsoft.com/office/drawing/2014/main" val="421599856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are our current strengths in this area?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evidence do we have to support this?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are our future development targets? </a:t>
                      </a:r>
                    </a:p>
                  </a:txBody>
                  <a:tcPr/>
                </a:tc>
                <a:extLst>
                  <a:ext uri="{0D108BD9-81ED-4DB2-BD59-A6C34878D82A}">
                    <a16:rowId xmlns:a16="http://schemas.microsoft.com/office/drawing/2014/main" val="1062293887"/>
                  </a:ext>
                </a:extLst>
              </a:tr>
              <a:tr h="370840">
                <a:tc gridSpan="2">
                  <a:txBody>
                    <a:bodyPr/>
                    <a:lstStyle/>
                    <a:p>
                      <a:r>
                        <a:rPr lang="en-GB" dirty="0" smtClean="0">
                          <a:solidFill>
                            <a:schemeClr val="tx2"/>
                          </a:solidFill>
                        </a:rPr>
                        <a:t>You</a:t>
                      </a:r>
                      <a:r>
                        <a:rPr lang="en-GB" baseline="0" dirty="0" smtClean="0">
                          <a:solidFill>
                            <a:schemeClr val="tx2"/>
                          </a:solidFill>
                        </a:rPr>
                        <a:t> can use text, photographs, web links and video links to evidence your strengths. You may also use the notes section below each slide to provide a narrative or further explanation where required.</a:t>
                      </a:r>
                      <a:endParaRPr lang="en-GB" dirty="0">
                        <a:solidFill>
                          <a:schemeClr val="tx2"/>
                        </a:solidFill>
                      </a:endParaRPr>
                    </a:p>
                  </a:txBody>
                  <a:tcPr/>
                </a:tc>
                <a:tc hMerge="1">
                  <a:txBody>
                    <a:bodyPr/>
                    <a:lstStyle/>
                    <a:p>
                      <a:endParaRPr lang="en-GB" dirty="0"/>
                    </a:p>
                  </a:txBody>
                  <a:tcPr/>
                </a:tc>
                <a:tc>
                  <a:txBody>
                    <a:bodyPr/>
                    <a:lstStyle/>
                    <a:p>
                      <a:r>
                        <a:rPr lang="en-GB" dirty="0" smtClean="0">
                          <a:solidFill>
                            <a:schemeClr val="tx2"/>
                          </a:solidFill>
                        </a:rPr>
                        <a:t>You should outline your future STEM development</a:t>
                      </a:r>
                      <a:r>
                        <a:rPr lang="en-GB" baseline="0" dirty="0" smtClean="0">
                          <a:solidFill>
                            <a:schemeClr val="tx2"/>
                          </a:solidFill>
                        </a:rPr>
                        <a:t> targets in the notes section of each slide.</a:t>
                      </a:r>
                      <a:endParaRPr lang="en-GB" dirty="0">
                        <a:solidFill>
                          <a:schemeClr val="tx2"/>
                        </a:solidFill>
                      </a:endParaRPr>
                    </a:p>
                  </a:txBody>
                  <a:tcPr/>
                </a:tc>
                <a:extLst>
                  <a:ext uri="{0D108BD9-81ED-4DB2-BD59-A6C34878D82A}">
                    <a16:rowId xmlns:a16="http://schemas.microsoft.com/office/drawing/2014/main" val="3047131264"/>
                  </a:ext>
                </a:extLst>
              </a:tr>
            </a:tbl>
          </a:graphicData>
        </a:graphic>
      </p:graphicFrame>
      <p:sp>
        <p:nvSpPr>
          <p:cNvPr id="15" name="Content Placeholder 5"/>
          <p:cNvSpPr txBox="1">
            <a:spLocks/>
          </p:cNvSpPr>
          <p:nvPr/>
        </p:nvSpPr>
        <p:spPr>
          <a:xfrm>
            <a:off x="1289879" y="1160059"/>
            <a:ext cx="8178800" cy="1808715"/>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20000"/>
              </a:lnSpc>
              <a:buFont typeface="Arial" panose="020B0604020202020204" pitchFamily="34" charset="0"/>
              <a:buChar char="•"/>
            </a:pPr>
            <a:r>
              <a:rPr lang="en-GB" sz="1800" dirty="0">
                <a:solidFill>
                  <a:schemeClr val="tx1"/>
                </a:solidFill>
              </a:rPr>
              <a:t>This element contains </a:t>
            </a:r>
            <a:r>
              <a:rPr lang="en-GB" sz="1800" b="1" dirty="0">
                <a:solidFill>
                  <a:schemeClr val="tx1"/>
                </a:solidFill>
              </a:rPr>
              <a:t>six</a:t>
            </a:r>
            <a:r>
              <a:rPr lang="en-GB" sz="1800" dirty="0">
                <a:solidFill>
                  <a:schemeClr val="tx1"/>
                </a:solidFill>
              </a:rPr>
              <a:t> </a:t>
            </a:r>
            <a:r>
              <a:rPr lang="en-GB" sz="1800" dirty="0" smtClean="0">
                <a:solidFill>
                  <a:schemeClr val="tx1"/>
                </a:solidFill>
              </a:rPr>
              <a:t>aspects</a:t>
            </a:r>
            <a:r>
              <a:rPr lang="en-GB" sz="1800" dirty="0">
                <a:solidFill>
                  <a:schemeClr val="tx1"/>
                </a:solidFill>
              </a:rPr>
              <a:t>.</a:t>
            </a:r>
          </a:p>
          <a:p>
            <a:pPr marL="285750" indent="-285750">
              <a:lnSpc>
                <a:spcPct val="120000"/>
              </a:lnSpc>
              <a:buFont typeface="Arial" panose="020B0604020202020204" pitchFamily="34" charset="0"/>
              <a:buChar char="•"/>
            </a:pPr>
            <a:r>
              <a:rPr lang="en-GB" sz="1800" dirty="0">
                <a:solidFill>
                  <a:schemeClr val="tx1"/>
                </a:solidFill>
              </a:rPr>
              <a:t>In order to achieve this element you should provide evidence for                at least </a:t>
            </a:r>
            <a:r>
              <a:rPr lang="en-GB" sz="1800" b="1" dirty="0">
                <a:solidFill>
                  <a:schemeClr val="tx1"/>
                </a:solidFill>
              </a:rPr>
              <a:t>five </a:t>
            </a:r>
            <a:r>
              <a:rPr lang="en-GB" sz="1800" dirty="0">
                <a:solidFill>
                  <a:schemeClr val="tx1"/>
                </a:solidFill>
              </a:rPr>
              <a:t>of these </a:t>
            </a:r>
            <a:r>
              <a:rPr lang="en-GB" sz="1800" dirty="0" smtClean="0">
                <a:solidFill>
                  <a:schemeClr val="tx1"/>
                </a:solidFill>
              </a:rPr>
              <a:t>aspects</a:t>
            </a:r>
            <a:r>
              <a:rPr lang="en-GB" sz="1800" dirty="0">
                <a:solidFill>
                  <a:schemeClr val="tx1"/>
                </a:solidFill>
              </a:rPr>
              <a:t>.</a:t>
            </a:r>
          </a:p>
          <a:p>
            <a:pPr marL="285750" indent="-285750">
              <a:lnSpc>
                <a:spcPct val="120000"/>
              </a:lnSpc>
              <a:buFont typeface="Arial" panose="020B0604020202020204" pitchFamily="34" charset="0"/>
              <a:buChar char="•"/>
            </a:pPr>
            <a:r>
              <a:rPr lang="en-GB" sz="1800" dirty="0" smtClean="0">
                <a:solidFill>
                  <a:schemeClr val="tx1"/>
                </a:solidFill>
              </a:rPr>
              <a:t>The </a:t>
            </a:r>
            <a:r>
              <a:rPr lang="en-GB" sz="1800" dirty="0" smtClean="0">
                <a:solidFill>
                  <a:schemeClr val="tx1"/>
                </a:solidFill>
              </a:rPr>
              <a:t>following slides will help you to collate your evidence. You should use one slide for each </a:t>
            </a:r>
            <a:r>
              <a:rPr lang="en-GB" sz="1800" dirty="0" smtClean="0">
                <a:solidFill>
                  <a:schemeClr val="tx1"/>
                </a:solidFill>
              </a:rPr>
              <a:t>aspect </a:t>
            </a:r>
            <a:r>
              <a:rPr lang="en-GB" sz="1800" dirty="0" smtClean="0">
                <a:solidFill>
                  <a:schemeClr val="tx1"/>
                </a:solidFill>
              </a:rPr>
              <a:t>however you may use a piece of evidence on more than one slide. Please delete any unused slides.</a:t>
            </a:r>
          </a:p>
          <a:p>
            <a:pPr marL="285750" indent="-285750">
              <a:lnSpc>
                <a:spcPct val="120000"/>
              </a:lnSpc>
              <a:buFont typeface="Arial" panose="020B0604020202020204" pitchFamily="34" charset="0"/>
              <a:buChar char="•"/>
            </a:pPr>
            <a:r>
              <a:rPr lang="en-GB" sz="1800" dirty="0">
                <a:solidFill>
                  <a:schemeClr val="tx1"/>
                </a:solidFill>
              </a:rPr>
              <a:t>You should consider these three questions as part of the self-evaluation and evidence gathering process </a:t>
            </a:r>
            <a:r>
              <a:rPr lang="en-GB" sz="1800" dirty="0" smtClean="0">
                <a:solidFill>
                  <a:schemeClr val="tx1"/>
                </a:solidFill>
              </a:rPr>
              <a:t>:</a:t>
            </a:r>
            <a:endParaRPr lang="en-GB" sz="1800" dirty="0">
              <a:solidFill>
                <a:schemeClr val="tx1"/>
              </a:solidFill>
            </a:endParaRPr>
          </a:p>
        </p:txBody>
      </p:sp>
    </p:spTree>
    <p:extLst>
      <p:ext uri="{BB962C8B-B14F-4D97-AF65-F5344CB8AC3E}">
        <p14:creationId xmlns:p14="http://schemas.microsoft.com/office/powerpoint/2010/main" val="3673821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369078" y="1893078"/>
            <a:ext cx="11622464" cy="4247317"/>
            <a:chOff x="369078" y="1893078"/>
            <a:chExt cx="11622464" cy="4247317"/>
          </a:xfrm>
        </p:grpSpPr>
        <p:grpSp>
          <p:nvGrpSpPr>
            <p:cNvPr id="2" name="Group 1"/>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17" name="TextBox 16"/>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2462739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3564591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1668418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4265280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3512464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4"/>
                  </a:rPr>
                  <a:t>Online video player link</a:t>
                </a:r>
                <a:endParaRPr lang="en-GB"/>
              </a:p>
            </p:txBody>
          </p:sp>
          <p:pic>
            <p:nvPicPr>
              <p:cNvPr id="9" name="Picture 8"/>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2644437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078" y="1893078"/>
            <a:ext cx="11622464" cy="4247317"/>
            <a:chOff x="369078" y="1893078"/>
            <a:chExt cx="11622464" cy="4247317"/>
          </a:xfrm>
        </p:grpSpPr>
        <p:grpSp>
          <p:nvGrpSpPr>
            <p:cNvPr id="11" name="Group 10"/>
            <p:cNvGrpSpPr/>
            <p:nvPr/>
          </p:nvGrpSpPr>
          <p:grpSpPr>
            <a:xfrm>
              <a:off x="5924476" y="1931482"/>
              <a:ext cx="6067066" cy="4114150"/>
              <a:chOff x="5924476" y="1931482"/>
              <a:chExt cx="6067066" cy="4114150"/>
            </a:xfrm>
          </p:grpSpPr>
          <p:sp>
            <p:nvSpPr>
              <p:cNvPr id="13" name="TextBox 12"/>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14" name="Picture 13"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5" name="Picture 14"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6" name="Rectangle 15"/>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19" name="Picture 1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12" name="TextBox 11"/>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3987541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5" name="Picture 24"/>
          <p:cNvPicPr>
            <a:picLocks noChangeAspect="1"/>
          </p:cNvPicPr>
          <p:nvPr/>
        </p:nvPicPr>
        <p:blipFill>
          <a:blip r:embed="rId2"/>
          <a:stretch>
            <a:fillRect/>
          </a:stretch>
        </p:blipFill>
        <p:spPr>
          <a:xfrm>
            <a:off x="6596144" y="1772872"/>
            <a:ext cx="5175953" cy="2048434"/>
          </a:xfrm>
          <a:prstGeom prst="rect">
            <a:avLst/>
          </a:prstGeom>
        </p:spPr>
      </p:pic>
      <p:sp>
        <p:nvSpPr>
          <p:cNvPr id="7" name="Content Placeholder 6"/>
          <p:cNvSpPr>
            <a:spLocks noGrp="1"/>
          </p:cNvSpPr>
          <p:nvPr>
            <p:ph sz="half" idx="4294967295"/>
          </p:nvPr>
        </p:nvSpPr>
        <p:spPr>
          <a:xfrm>
            <a:off x="6452017" y="551329"/>
            <a:ext cx="5565811" cy="5625634"/>
          </a:xfrm>
        </p:spPr>
        <p:txBody>
          <a:bodyPr>
            <a:noAutofit/>
          </a:bodyPr>
          <a:lstStyle/>
          <a:p>
            <a:pPr>
              <a:lnSpc>
                <a:spcPct val="120000"/>
              </a:lnSpc>
            </a:pPr>
            <a:endParaRPr lang="en-GB" sz="2400" b="1" dirty="0" smtClean="0">
              <a:solidFill>
                <a:schemeClr val="bg2"/>
              </a:solidFill>
            </a:endParaRPr>
          </a:p>
          <a:p>
            <a:pPr>
              <a:lnSpc>
                <a:spcPct val="120000"/>
              </a:lnSpc>
            </a:pPr>
            <a:r>
              <a:rPr lang="en-GB" sz="2400" b="1" dirty="0" smtClean="0">
                <a:solidFill>
                  <a:schemeClr val="bg2"/>
                </a:solidFill>
              </a:rPr>
              <a:t> </a:t>
            </a:r>
            <a:r>
              <a:rPr lang="en-GB" sz="1800" dirty="0" smtClean="0">
                <a:solidFill>
                  <a:schemeClr val="bg1"/>
                </a:solidFill>
              </a:rPr>
              <a:t>The five elements are:</a:t>
            </a:r>
          </a:p>
          <a:p>
            <a:pPr>
              <a:lnSpc>
                <a:spcPct val="120000"/>
              </a:lnSpc>
            </a:pPr>
            <a:endParaRPr lang="en-GB" sz="500" dirty="0" smtClean="0">
              <a:solidFill>
                <a:schemeClr val="bg1"/>
              </a:solidFill>
            </a:endParaRPr>
          </a:p>
          <a:p>
            <a:pPr>
              <a:lnSpc>
                <a:spcPct val="120000"/>
              </a:lnSpc>
            </a:pPr>
            <a:endParaRPr lang="en-GB" sz="500" dirty="0" smtClean="0">
              <a:solidFill>
                <a:schemeClr val="bg1"/>
              </a:solidFill>
            </a:endParaRPr>
          </a:p>
          <a:p>
            <a:pPr>
              <a:lnSpc>
                <a:spcPct val="120000"/>
              </a:lnSpc>
            </a:pPr>
            <a:endParaRPr lang="en-GB" sz="1800" dirty="0" smtClean="0">
              <a:solidFill>
                <a:schemeClr val="bg1"/>
              </a:solidFill>
            </a:endParaRPr>
          </a:p>
          <a:p>
            <a:pPr>
              <a:lnSpc>
                <a:spcPct val="120000"/>
              </a:lnSpc>
            </a:pPr>
            <a:endParaRPr lang="en-GB" sz="1800" dirty="0">
              <a:solidFill>
                <a:schemeClr val="bg1"/>
              </a:solidFill>
            </a:endParaRPr>
          </a:p>
          <a:p>
            <a:pPr>
              <a:lnSpc>
                <a:spcPct val="120000"/>
              </a:lnSpc>
            </a:pPr>
            <a:endParaRPr lang="en-GB" sz="1800" dirty="0" smtClean="0">
              <a:solidFill>
                <a:schemeClr val="bg1"/>
              </a:solidFill>
            </a:endParaRPr>
          </a:p>
          <a:p>
            <a:pPr>
              <a:lnSpc>
                <a:spcPct val="120000"/>
              </a:lnSpc>
            </a:pPr>
            <a:endParaRPr lang="en-GB" sz="1800" dirty="0">
              <a:solidFill>
                <a:schemeClr val="bg1"/>
              </a:solidFill>
            </a:endParaRPr>
          </a:p>
          <a:p>
            <a:pPr>
              <a:lnSpc>
                <a:spcPct val="120000"/>
              </a:lnSpc>
            </a:pPr>
            <a:r>
              <a:rPr lang="en-GB" sz="1800" dirty="0" smtClean="0">
                <a:solidFill>
                  <a:schemeClr val="bg1"/>
                </a:solidFill>
              </a:rPr>
              <a:t>The </a:t>
            </a:r>
            <a:r>
              <a:rPr lang="en-GB" sz="1800" dirty="0">
                <a:solidFill>
                  <a:schemeClr val="bg1"/>
                </a:solidFill>
              </a:rPr>
              <a:t>existing content on each slide should be </a:t>
            </a:r>
            <a:r>
              <a:rPr lang="en-GB" sz="1800" dirty="0" smtClean="0">
                <a:solidFill>
                  <a:schemeClr val="bg1"/>
                </a:solidFill>
              </a:rPr>
              <a:t>replaced with your evidence. </a:t>
            </a:r>
            <a:r>
              <a:rPr lang="en-GB" sz="1800" dirty="0">
                <a:solidFill>
                  <a:schemeClr val="bg1"/>
                </a:solidFill>
              </a:rPr>
              <a:t>Any </a:t>
            </a:r>
            <a:r>
              <a:rPr lang="en-GB" sz="1800" dirty="0" smtClean="0">
                <a:solidFill>
                  <a:schemeClr val="bg1"/>
                </a:solidFill>
              </a:rPr>
              <a:t>slides not required should </a:t>
            </a:r>
            <a:r>
              <a:rPr lang="en-GB" sz="1800" dirty="0">
                <a:solidFill>
                  <a:schemeClr val="bg1"/>
                </a:solidFill>
              </a:rPr>
              <a:t>be deleted before submission</a:t>
            </a:r>
            <a:r>
              <a:rPr lang="en-GB" sz="1800" dirty="0" smtClean="0">
                <a:solidFill>
                  <a:schemeClr val="bg1"/>
                </a:solidFill>
              </a:rPr>
              <a:t>.</a:t>
            </a:r>
          </a:p>
          <a:p>
            <a:pPr>
              <a:lnSpc>
                <a:spcPct val="120000"/>
              </a:lnSpc>
            </a:pPr>
            <a:r>
              <a:rPr lang="en-GB" sz="1800" dirty="0" smtClean="0">
                <a:solidFill>
                  <a:schemeClr val="bg1"/>
                </a:solidFill>
              </a:rPr>
              <a:t>You should use the notes section on the slides to:</a:t>
            </a:r>
          </a:p>
          <a:p>
            <a:pPr marL="342900" indent="-342900">
              <a:lnSpc>
                <a:spcPct val="120000"/>
              </a:lnSpc>
              <a:buAutoNum type="alphaLcParenBoth"/>
            </a:pPr>
            <a:r>
              <a:rPr lang="en-GB" sz="1800" dirty="0" smtClean="0">
                <a:solidFill>
                  <a:schemeClr val="bg1"/>
                </a:solidFill>
              </a:rPr>
              <a:t>provide evidence explanations where required</a:t>
            </a:r>
          </a:p>
          <a:p>
            <a:pPr marL="342900" indent="-342900">
              <a:lnSpc>
                <a:spcPct val="120000"/>
              </a:lnSpc>
              <a:buAutoNum type="alphaLcParenBoth"/>
            </a:pPr>
            <a:r>
              <a:rPr lang="en-GB" sz="1800" dirty="0" smtClean="0">
                <a:solidFill>
                  <a:schemeClr val="bg1"/>
                </a:solidFill>
              </a:rPr>
              <a:t>outline future STEM development targets.</a:t>
            </a:r>
            <a:endParaRPr lang="en-GB" sz="1800" dirty="0">
              <a:solidFill>
                <a:schemeClr val="bg1"/>
              </a:solidFill>
            </a:endParaRPr>
          </a:p>
          <a:p>
            <a:pPr>
              <a:lnSpc>
                <a:spcPct val="120000"/>
              </a:lnSpc>
            </a:pPr>
            <a:endParaRPr lang="en-GB" sz="1800" dirty="0" smtClean="0">
              <a:solidFill>
                <a:schemeClr val="bg1"/>
              </a:solidFill>
            </a:endParaRPr>
          </a:p>
          <a:p>
            <a:pPr>
              <a:lnSpc>
                <a:spcPct val="120000"/>
              </a:lnSpc>
            </a:pPr>
            <a:endParaRPr lang="en-GB" sz="1800" dirty="0">
              <a:solidFill>
                <a:schemeClr val="bg1"/>
              </a:solidFill>
            </a:endParaRPr>
          </a:p>
          <a:p>
            <a:pPr>
              <a:lnSpc>
                <a:spcPct val="120000"/>
              </a:lnSpc>
            </a:pPr>
            <a:endParaRPr lang="en-GB" sz="1800" dirty="0">
              <a:solidFill>
                <a:schemeClr val="bg1"/>
              </a:solidFill>
            </a:endParaRPr>
          </a:p>
        </p:txBody>
      </p:sp>
      <p:sp>
        <p:nvSpPr>
          <p:cNvPr id="6" name="Content Placeholder 5"/>
          <p:cNvSpPr>
            <a:spLocks noGrp="1"/>
          </p:cNvSpPr>
          <p:nvPr>
            <p:ph sz="half" idx="4294967295"/>
          </p:nvPr>
        </p:nvSpPr>
        <p:spPr>
          <a:xfrm>
            <a:off x="336176" y="551329"/>
            <a:ext cx="5696806" cy="5625634"/>
          </a:xfrm>
        </p:spPr>
        <p:txBody>
          <a:bodyPr>
            <a:noAutofit/>
          </a:bodyPr>
          <a:lstStyle/>
          <a:p>
            <a:pPr>
              <a:lnSpc>
                <a:spcPct val="120000"/>
              </a:lnSpc>
            </a:pPr>
            <a:r>
              <a:rPr lang="en-GB" sz="2400" b="1" dirty="0" smtClean="0">
                <a:solidFill>
                  <a:schemeClr val="bg2"/>
                </a:solidFill>
              </a:rPr>
              <a:t>Guidance on how to use this temp</a:t>
            </a:r>
            <a:r>
              <a:rPr lang="en-GB" sz="2400" b="1" dirty="0">
                <a:solidFill>
                  <a:schemeClr val="bg2"/>
                </a:solidFill>
              </a:rPr>
              <a:t>l</a:t>
            </a:r>
            <a:r>
              <a:rPr lang="en-GB" sz="2400" b="1" dirty="0" smtClean="0">
                <a:solidFill>
                  <a:schemeClr val="bg2"/>
                </a:solidFill>
              </a:rPr>
              <a:t>ate</a:t>
            </a:r>
          </a:p>
          <a:p>
            <a:pPr>
              <a:lnSpc>
                <a:spcPct val="120000"/>
              </a:lnSpc>
            </a:pPr>
            <a:r>
              <a:rPr lang="en-GB" sz="1800" dirty="0" smtClean="0">
                <a:solidFill>
                  <a:schemeClr val="bg1"/>
                </a:solidFill>
              </a:rPr>
              <a:t>This </a:t>
            </a:r>
            <a:r>
              <a:rPr lang="en-GB" sz="1800" dirty="0">
                <a:solidFill>
                  <a:schemeClr val="bg1"/>
                </a:solidFill>
              </a:rPr>
              <a:t>document contains </a:t>
            </a:r>
            <a:r>
              <a:rPr lang="en-GB" sz="1800" dirty="0" smtClean="0">
                <a:solidFill>
                  <a:schemeClr val="bg1"/>
                </a:solidFill>
              </a:rPr>
              <a:t>evidence templates for </a:t>
            </a:r>
            <a:r>
              <a:rPr lang="en-GB" sz="1800" dirty="0">
                <a:solidFill>
                  <a:schemeClr val="bg1"/>
                </a:solidFill>
              </a:rPr>
              <a:t>each of the </a:t>
            </a:r>
            <a:r>
              <a:rPr lang="en-GB" sz="1800" dirty="0" smtClean="0">
                <a:solidFill>
                  <a:schemeClr val="bg1"/>
                </a:solidFill>
              </a:rPr>
              <a:t>STEM Nation Award elements</a:t>
            </a:r>
            <a:r>
              <a:rPr lang="en-GB" sz="1800" dirty="0">
                <a:solidFill>
                  <a:schemeClr val="bg1"/>
                </a:solidFill>
              </a:rPr>
              <a:t>. </a:t>
            </a:r>
          </a:p>
          <a:p>
            <a:pPr>
              <a:lnSpc>
                <a:spcPct val="120000"/>
              </a:lnSpc>
            </a:pPr>
            <a:r>
              <a:rPr lang="en-GB" sz="1800" dirty="0" smtClean="0">
                <a:solidFill>
                  <a:schemeClr val="bg1"/>
                </a:solidFill>
              </a:rPr>
              <a:t>After registering for the award programme </a:t>
            </a:r>
            <a:r>
              <a:rPr lang="en-GB" sz="1800" dirty="0">
                <a:solidFill>
                  <a:schemeClr val="bg1"/>
                </a:solidFill>
              </a:rPr>
              <a:t>you should use this template to collate and submit </a:t>
            </a:r>
            <a:r>
              <a:rPr lang="en-GB" sz="1800" dirty="0" smtClean="0">
                <a:solidFill>
                  <a:schemeClr val="bg1"/>
                </a:solidFill>
              </a:rPr>
              <a:t>evidence which will support </a:t>
            </a:r>
            <a:r>
              <a:rPr lang="en-GB" sz="1800" dirty="0">
                <a:solidFill>
                  <a:schemeClr val="bg1"/>
                </a:solidFill>
              </a:rPr>
              <a:t>your application.</a:t>
            </a:r>
          </a:p>
          <a:p>
            <a:pPr>
              <a:lnSpc>
                <a:spcPct val="120000"/>
              </a:lnSpc>
            </a:pPr>
            <a:r>
              <a:rPr lang="en-GB" sz="1800" dirty="0" smtClean="0">
                <a:solidFill>
                  <a:schemeClr val="bg1"/>
                </a:solidFill>
              </a:rPr>
              <a:t>An agency </a:t>
            </a:r>
            <a:r>
              <a:rPr lang="en-GB" sz="1800" dirty="0">
                <a:solidFill>
                  <a:schemeClr val="bg1"/>
                </a:solidFill>
              </a:rPr>
              <a:t>may apply for individual elements or any combination of elements. The evidence should be submitted in a single file but each element should be included on separate slides</a:t>
            </a:r>
            <a:r>
              <a:rPr lang="en-GB" sz="1800" dirty="0" smtClean="0">
                <a:solidFill>
                  <a:schemeClr val="bg1"/>
                </a:solidFill>
              </a:rPr>
              <a:t>.</a:t>
            </a:r>
          </a:p>
          <a:p>
            <a:pPr>
              <a:lnSpc>
                <a:spcPct val="120000"/>
              </a:lnSpc>
            </a:pPr>
            <a:r>
              <a:rPr lang="en-GB" sz="1800" dirty="0" smtClean="0">
                <a:solidFill>
                  <a:schemeClr val="bg1"/>
                </a:solidFill>
              </a:rPr>
              <a:t>The total file size should not exceed </a:t>
            </a:r>
            <a:r>
              <a:rPr lang="en-GB" sz="1800" b="1" dirty="0" smtClean="0">
                <a:solidFill>
                  <a:schemeClr val="bg1"/>
                </a:solidFill>
              </a:rPr>
              <a:t>100 MB</a:t>
            </a:r>
            <a:r>
              <a:rPr lang="en-GB" sz="1800" dirty="0" smtClean="0">
                <a:solidFill>
                  <a:schemeClr val="bg1"/>
                </a:solidFill>
              </a:rPr>
              <a:t>.</a:t>
            </a:r>
            <a:endParaRPr lang="en-GB" sz="1800" dirty="0">
              <a:solidFill>
                <a:schemeClr val="bg1"/>
              </a:solidFill>
            </a:endParaRPr>
          </a:p>
          <a:p>
            <a:pPr>
              <a:lnSpc>
                <a:spcPct val="120000"/>
              </a:lnSpc>
            </a:pPr>
            <a:r>
              <a:rPr lang="en-GB" sz="1800" dirty="0" smtClean="0">
                <a:solidFill>
                  <a:schemeClr val="bg1"/>
                </a:solidFill>
              </a:rPr>
              <a:t>Please </a:t>
            </a:r>
            <a:r>
              <a:rPr lang="en-GB" sz="1800" dirty="0">
                <a:solidFill>
                  <a:schemeClr val="bg1"/>
                </a:solidFill>
              </a:rPr>
              <a:t>ensure that the name of </a:t>
            </a:r>
            <a:r>
              <a:rPr lang="en-GB" sz="1800" dirty="0" smtClean="0">
                <a:solidFill>
                  <a:schemeClr val="bg1"/>
                </a:solidFill>
              </a:rPr>
              <a:t>the applicant and the </a:t>
            </a:r>
            <a:r>
              <a:rPr lang="en-GB" sz="1800" dirty="0" err="1" smtClean="0">
                <a:solidFill>
                  <a:schemeClr val="bg1"/>
                </a:solidFill>
              </a:rPr>
              <a:t>CLD</a:t>
            </a:r>
            <a:r>
              <a:rPr lang="en-GB" sz="1800" dirty="0" smtClean="0">
                <a:solidFill>
                  <a:schemeClr val="bg1"/>
                </a:solidFill>
              </a:rPr>
              <a:t> agency applying for the award are </a:t>
            </a:r>
            <a:r>
              <a:rPr lang="en-GB" sz="1800" dirty="0">
                <a:solidFill>
                  <a:schemeClr val="bg1"/>
                </a:solidFill>
              </a:rPr>
              <a:t>included on the first page of your submission</a:t>
            </a:r>
            <a:r>
              <a:rPr lang="en-GB" sz="1800" dirty="0" smtClean="0">
                <a:solidFill>
                  <a:schemeClr val="bg1"/>
                </a:solidFill>
              </a:rPr>
              <a:t>.</a:t>
            </a:r>
            <a:endParaRPr lang="en-GB" sz="1800" dirty="0">
              <a:solidFill>
                <a:schemeClr val="bg1"/>
              </a:solidFill>
            </a:endParaRPr>
          </a:p>
        </p:txBody>
      </p:sp>
    </p:spTree>
    <p:extLst>
      <p:ext uri="{BB962C8B-B14F-4D97-AF65-F5344CB8AC3E}">
        <p14:creationId xmlns:p14="http://schemas.microsoft.com/office/powerpoint/2010/main" val="209693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4052868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604831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278024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1446566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4"/>
                  </a:rPr>
                  <a:t>Online video player link</a:t>
                </a:r>
                <a:endParaRPr lang="en-GB"/>
              </a:p>
            </p:txBody>
          </p:sp>
          <p:pic>
            <p:nvPicPr>
              <p:cNvPr id="9" name="Picture 8"/>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2412611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078" y="1893078"/>
            <a:ext cx="11622464" cy="4247317"/>
            <a:chOff x="369078" y="1893078"/>
            <a:chExt cx="11622464" cy="4247317"/>
          </a:xfrm>
        </p:grpSpPr>
        <p:grpSp>
          <p:nvGrpSpPr>
            <p:cNvPr id="11" name="Group 10"/>
            <p:cNvGrpSpPr/>
            <p:nvPr/>
          </p:nvGrpSpPr>
          <p:grpSpPr>
            <a:xfrm>
              <a:off x="5924476" y="1931482"/>
              <a:ext cx="6067066" cy="4114150"/>
              <a:chOff x="5924476" y="1931482"/>
              <a:chExt cx="6067066" cy="4114150"/>
            </a:xfrm>
          </p:grpSpPr>
          <p:sp>
            <p:nvSpPr>
              <p:cNvPr id="13" name="TextBox 12"/>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14" name="Picture 13"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5" name="Picture 14"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6" name="Rectangle 15"/>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19" name="Picture 1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12" name="TextBox 11"/>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2195575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26509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2537165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3414843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295999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7" name="Content Placeholder 6"/>
          <p:cNvSpPr>
            <a:spLocks noGrp="1"/>
          </p:cNvSpPr>
          <p:nvPr>
            <p:ph sz="half" idx="4294967295"/>
          </p:nvPr>
        </p:nvSpPr>
        <p:spPr>
          <a:xfrm>
            <a:off x="6452018" y="551329"/>
            <a:ext cx="5320818" cy="5625634"/>
          </a:xfrm>
        </p:spPr>
        <p:txBody>
          <a:bodyPr>
            <a:noAutofit/>
          </a:bodyPr>
          <a:lstStyle/>
          <a:p>
            <a:pPr>
              <a:lnSpc>
                <a:spcPct val="120000"/>
              </a:lnSpc>
            </a:pPr>
            <a:r>
              <a:rPr lang="en-GB" sz="1800" b="1" dirty="0" smtClean="0">
                <a:solidFill>
                  <a:schemeClr val="bg1"/>
                </a:solidFill>
              </a:rPr>
              <a:t>Compress pictures</a:t>
            </a:r>
            <a:endParaRPr lang="en-GB" sz="1800" b="1" dirty="0">
              <a:solidFill>
                <a:schemeClr val="bg1"/>
              </a:solidFill>
            </a:endParaRPr>
          </a:p>
          <a:p>
            <a:pPr marL="285750" indent="-285750">
              <a:lnSpc>
                <a:spcPct val="120000"/>
              </a:lnSpc>
              <a:buFont typeface="Arial" panose="020B0604020202020204" pitchFamily="34" charset="0"/>
              <a:buChar char="•"/>
            </a:pPr>
            <a:r>
              <a:rPr lang="en-GB" sz="1800" dirty="0">
                <a:solidFill>
                  <a:schemeClr val="bg1"/>
                </a:solidFill>
              </a:rPr>
              <a:t>Select a picture </a:t>
            </a:r>
            <a:r>
              <a:rPr lang="en-GB" sz="1800" dirty="0" smtClean="0">
                <a:solidFill>
                  <a:schemeClr val="bg1"/>
                </a:solidFill>
              </a:rPr>
              <a:t>in PowerPoint then </a:t>
            </a:r>
            <a:r>
              <a:rPr lang="en-GB" sz="1800" dirty="0">
                <a:solidFill>
                  <a:schemeClr val="bg1"/>
                </a:solidFill>
              </a:rPr>
              <a:t>choose </a:t>
            </a:r>
            <a:r>
              <a:rPr lang="en-GB" sz="1800" b="1" dirty="0">
                <a:solidFill>
                  <a:schemeClr val="bg1"/>
                </a:solidFill>
              </a:rPr>
              <a:t>Compress Pictures</a:t>
            </a:r>
            <a:r>
              <a:rPr lang="en-GB" sz="1800" dirty="0">
                <a:solidFill>
                  <a:schemeClr val="bg1"/>
                </a:solidFill>
              </a:rPr>
              <a:t> from the </a:t>
            </a:r>
            <a:r>
              <a:rPr lang="en-GB" sz="1800" b="1" dirty="0">
                <a:solidFill>
                  <a:schemeClr val="bg1"/>
                </a:solidFill>
              </a:rPr>
              <a:t>Format</a:t>
            </a:r>
            <a:r>
              <a:rPr lang="en-GB" sz="1800" dirty="0">
                <a:solidFill>
                  <a:schemeClr val="bg1"/>
                </a:solidFill>
              </a:rPr>
              <a:t> menu.</a:t>
            </a:r>
          </a:p>
          <a:p>
            <a:pPr marL="285750" indent="-285750">
              <a:lnSpc>
                <a:spcPct val="120000"/>
              </a:lnSpc>
              <a:buFont typeface="Arial" panose="020B0604020202020204" pitchFamily="34" charset="0"/>
              <a:buChar char="•"/>
            </a:pPr>
            <a:endParaRPr lang="en-GB" sz="1800" dirty="0">
              <a:solidFill>
                <a:schemeClr val="bg1"/>
              </a:solidFill>
            </a:endParaRPr>
          </a:p>
          <a:p>
            <a:pPr marL="285750" indent="-285750">
              <a:lnSpc>
                <a:spcPct val="120000"/>
              </a:lnSpc>
              <a:buFont typeface="Arial" panose="020B0604020202020204" pitchFamily="34" charset="0"/>
              <a:buChar char="•"/>
            </a:pPr>
            <a:endParaRPr lang="en-GB" sz="1800" dirty="0">
              <a:solidFill>
                <a:schemeClr val="bg1"/>
              </a:solidFill>
            </a:endParaRPr>
          </a:p>
          <a:p>
            <a:pPr marL="285750" indent="-285750">
              <a:lnSpc>
                <a:spcPct val="120000"/>
              </a:lnSpc>
              <a:buFont typeface="Arial" panose="020B0604020202020204" pitchFamily="34" charset="0"/>
              <a:buChar char="•"/>
            </a:pPr>
            <a:endParaRPr lang="en-GB" sz="1800" dirty="0" smtClean="0">
              <a:solidFill>
                <a:schemeClr val="bg1"/>
              </a:solidFill>
            </a:endParaRPr>
          </a:p>
          <a:p>
            <a:pPr marL="285750" indent="-285750">
              <a:lnSpc>
                <a:spcPct val="120000"/>
              </a:lnSpc>
              <a:buFont typeface="Arial" panose="020B0604020202020204" pitchFamily="34" charset="0"/>
              <a:buChar char="•"/>
            </a:pPr>
            <a:r>
              <a:rPr lang="en-GB" sz="1800" dirty="0" smtClean="0">
                <a:solidFill>
                  <a:schemeClr val="bg1"/>
                </a:solidFill>
              </a:rPr>
              <a:t>Apply </a:t>
            </a:r>
            <a:r>
              <a:rPr lang="en-GB" sz="1800" dirty="0">
                <a:solidFill>
                  <a:schemeClr val="bg1"/>
                </a:solidFill>
              </a:rPr>
              <a:t>the settings below to reduce the file size.</a:t>
            </a:r>
          </a:p>
          <a:p>
            <a:pPr marL="285750" indent="-285750">
              <a:lnSpc>
                <a:spcPct val="120000"/>
              </a:lnSpc>
              <a:buFont typeface="Arial" panose="020B0604020202020204" pitchFamily="34" charset="0"/>
              <a:buChar char="•"/>
            </a:pPr>
            <a:endParaRPr lang="en-GB" sz="1400" dirty="0">
              <a:solidFill>
                <a:schemeClr val="bg1"/>
              </a:solidFill>
            </a:endParaRPr>
          </a:p>
          <a:p>
            <a:pPr marL="285750" indent="-285750">
              <a:lnSpc>
                <a:spcPct val="120000"/>
              </a:lnSpc>
              <a:buFont typeface="Arial" panose="020B0604020202020204" pitchFamily="34" charset="0"/>
              <a:buChar char="•"/>
            </a:pPr>
            <a:endParaRPr lang="en-GB" sz="1500" dirty="0">
              <a:solidFill>
                <a:schemeClr val="bg1"/>
              </a:solidFill>
            </a:endParaRPr>
          </a:p>
          <a:p>
            <a:pPr marL="285750" indent="-285750">
              <a:lnSpc>
                <a:spcPct val="120000"/>
              </a:lnSpc>
              <a:buFont typeface="Arial" panose="020B0604020202020204" pitchFamily="34" charset="0"/>
              <a:buChar char="•"/>
            </a:pPr>
            <a:endParaRPr lang="en-GB" sz="1500" dirty="0">
              <a:solidFill>
                <a:schemeClr val="bg1"/>
              </a:solidFill>
            </a:endParaRPr>
          </a:p>
          <a:p>
            <a:pPr marL="285750" indent="-285750">
              <a:lnSpc>
                <a:spcPct val="120000"/>
              </a:lnSpc>
              <a:buFont typeface="Arial" panose="020B0604020202020204" pitchFamily="34" charset="0"/>
              <a:buChar char="•"/>
            </a:pPr>
            <a:endParaRPr lang="en-GB" sz="1500" dirty="0" smtClean="0">
              <a:solidFill>
                <a:schemeClr val="bg1"/>
              </a:solidFill>
            </a:endParaRPr>
          </a:p>
          <a:p>
            <a:pPr marL="285750" indent="-285750">
              <a:lnSpc>
                <a:spcPct val="120000"/>
              </a:lnSpc>
              <a:buFont typeface="Arial" panose="020B0604020202020204" pitchFamily="34" charset="0"/>
              <a:buChar char="•"/>
            </a:pPr>
            <a:endParaRPr lang="en-GB" sz="1800" dirty="0" smtClean="0">
              <a:solidFill>
                <a:schemeClr val="bg1"/>
              </a:solidFill>
            </a:endParaRPr>
          </a:p>
          <a:p>
            <a:pPr marL="285750" indent="-285750">
              <a:lnSpc>
                <a:spcPct val="120000"/>
              </a:lnSpc>
              <a:buFont typeface="Arial" panose="020B0604020202020204" pitchFamily="34" charset="0"/>
              <a:buChar char="•"/>
            </a:pPr>
            <a:r>
              <a:rPr lang="en-GB" sz="1800" dirty="0" smtClean="0">
                <a:solidFill>
                  <a:schemeClr val="bg1"/>
                </a:solidFill>
              </a:rPr>
              <a:t>You </a:t>
            </a:r>
            <a:r>
              <a:rPr lang="en-GB" sz="1800" dirty="0">
                <a:solidFill>
                  <a:schemeClr val="bg1"/>
                </a:solidFill>
              </a:rPr>
              <a:t>may wish to read the </a:t>
            </a:r>
            <a:r>
              <a:rPr lang="en-GB" sz="1800" dirty="0">
                <a:ln>
                  <a:solidFill>
                    <a:schemeClr val="accent6"/>
                  </a:solidFill>
                </a:ln>
                <a:solidFill>
                  <a:schemeClr val="bg1"/>
                </a:solidFill>
                <a:hlinkClick r:id="rId2"/>
              </a:rPr>
              <a:t>Microsoft </a:t>
            </a:r>
            <a:r>
              <a:rPr lang="en-GB" sz="1800" dirty="0" smtClean="0">
                <a:ln>
                  <a:solidFill>
                    <a:schemeClr val="accent6"/>
                  </a:solidFill>
                </a:ln>
                <a:solidFill>
                  <a:schemeClr val="bg1"/>
                </a:solidFill>
                <a:hlinkClick r:id="rId2"/>
              </a:rPr>
              <a:t>support guide</a:t>
            </a:r>
            <a:r>
              <a:rPr lang="en-GB" sz="1800" dirty="0" smtClean="0">
                <a:ln>
                  <a:solidFill>
                    <a:schemeClr val="accent6"/>
                  </a:solidFill>
                </a:ln>
                <a:solidFill>
                  <a:schemeClr val="bg1"/>
                </a:solidFill>
              </a:rPr>
              <a:t> </a:t>
            </a:r>
            <a:r>
              <a:rPr lang="en-GB" sz="1800" dirty="0" smtClean="0">
                <a:solidFill>
                  <a:schemeClr val="bg1"/>
                </a:solidFill>
              </a:rPr>
              <a:t>for </a:t>
            </a:r>
            <a:r>
              <a:rPr lang="en-GB" sz="1800" dirty="0">
                <a:solidFill>
                  <a:schemeClr val="bg1"/>
                </a:solidFill>
              </a:rPr>
              <a:t>further </a:t>
            </a:r>
            <a:r>
              <a:rPr lang="en-GB" sz="1800" dirty="0" smtClean="0">
                <a:solidFill>
                  <a:schemeClr val="bg1"/>
                </a:solidFill>
              </a:rPr>
              <a:t>advice or </a:t>
            </a:r>
            <a:r>
              <a:rPr lang="en-GB" sz="1800" dirty="0" err="1" smtClean="0">
                <a:solidFill>
                  <a:schemeClr val="bg1"/>
                </a:solidFill>
              </a:rPr>
              <a:t>macOS</a:t>
            </a:r>
            <a:r>
              <a:rPr lang="en-GB" sz="1800" dirty="0" smtClean="0">
                <a:solidFill>
                  <a:schemeClr val="bg1"/>
                </a:solidFill>
              </a:rPr>
              <a:t> guidance.</a:t>
            </a:r>
            <a:endParaRPr lang="en-GB" sz="1800" dirty="0">
              <a:solidFill>
                <a:schemeClr val="bg1"/>
              </a:solidFill>
            </a:endParaRPr>
          </a:p>
          <a:p>
            <a:pPr>
              <a:lnSpc>
                <a:spcPct val="120000"/>
              </a:lnSpc>
            </a:pPr>
            <a:endParaRPr lang="en-GB" sz="1800" dirty="0">
              <a:solidFill>
                <a:schemeClr val="bg1"/>
              </a:solidFill>
            </a:endParaRPr>
          </a:p>
          <a:p>
            <a:pPr>
              <a:lnSpc>
                <a:spcPct val="120000"/>
              </a:lnSpc>
            </a:pPr>
            <a:endParaRPr lang="en-GB" sz="1800" dirty="0" smtClean="0">
              <a:solidFill>
                <a:schemeClr val="bg1"/>
              </a:solidFill>
            </a:endParaRPr>
          </a:p>
          <a:p>
            <a:pPr>
              <a:lnSpc>
                <a:spcPct val="120000"/>
              </a:lnSpc>
            </a:pPr>
            <a:endParaRPr lang="en-GB" sz="1800" dirty="0">
              <a:solidFill>
                <a:schemeClr val="bg1"/>
              </a:solidFill>
            </a:endParaRPr>
          </a:p>
          <a:p>
            <a:pPr>
              <a:lnSpc>
                <a:spcPct val="120000"/>
              </a:lnSpc>
            </a:pPr>
            <a:endParaRPr lang="en-GB" sz="1800" dirty="0">
              <a:solidFill>
                <a:schemeClr val="bg1"/>
              </a:solidFill>
            </a:endParaRPr>
          </a:p>
        </p:txBody>
      </p:sp>
      <p:sp>
        <p:nvSpPr>
          <p:cNvPr id="6" name="Content Placeholder 5"/>
          <p:cNvSpPr>
            <a:spLocks noGrp="1"/>
          </p:cNvSpPr>
          <p:nvPr>
            <p:ph sz="half" idx="4294967295"/>
          </p:nvPr>
        </p:nvSpPr>
        <p:spPr>
          <a:xfrm>
            <a:off x="336176" y="551329"/>
            <a:ext cx="5696806" cy="5625634"/>
          </a:xfrm>
        </p:spPr>
        <p:txBody>
          <a:bodyPr>
            <a:noAutofit/>
          </a:bodyPr>
          <a:lstStyle/>
          <a:p>
            <a:pPr>
              <a:lnSpc>
                <a:spcPct val="120000"/>
              </a:lnSpc>
            </a:pPr>
            <a:r>
              <a:rPr lang="en-GB" sz="2400" b="1" dirty="0" smtClean="0">
                <a:solidFill>
                  <a:schemeClr val="bg2"/>
                </a:solidFill>
              </a:rPr>
              <a:t>Top tips for reducing file size</a:t>
            </a:r>
          </a:p>
          <a:p>
            <a:pPr>
              <a:lnSpc>
                <a:spcPct val="120000"/>
              </a:lnSpc>
            </a:pPr>
            <a:r>
              <a:rPr lang="en-GB" sz="1800" dirty="0" smtClean="0">
                <a:solidFill>
                  <a:schemeClr val="bg1"/>
                </a:solidFill>
              </a:rPr>
              <a:t>Embedding images, videos and audio files in a PowerPoint can result in very large file sizes. These tips can help you to minimise the file size for sharing.</a:t>
            </a:r>
          </a:p>
          <a:p>
            <a:pPr>
              <a:lnSpc>
                <a:spcPct val="120000"/>
              </a:lnSpc>
            </a:pPr>
            <a:endParaRPr lang="en-GB" sz="500" dirty="0" smtClean="0">
              <a:solidFill>
                <a:schemeClr val="bg1"/>
              </a:solidFill>
            </a:endParaRPr>
          </a:p>
          <a:p>
            <a:pPr>
              <a:lnSpc>
                <a:spcPct val="120000"/>
              </a:lnSpc>
            </a:pPr>
            <a:r>
              <a:rPr lang="en-GB" sz="1800" b="1" dirty="0" smtClean="0">
                <a:solidFill>
                  <a:schemeClr val="bg1"/>
                </a:solidFill>
              </a:rPr>
              <a:t>Embed hyperlinks rather than videos</a:t>
            </a:r>
          </a:p>
          <a:p>
            <a:pPr marL="285750" indent="-285750">
              <a:lnSpc>
                <a:spcPct val="120000"/>
              </a:lnSpc>
              <a:buFont typeface="Arial" panose="020B0604020202020204" pitchFamily="34" charset="0"/>
              <a:buChar char="•"/>
            </a:pPr>
            <a:r>
              <a:rPr lang="en-GB" sz="1800" dirty="0" smtClean="0">
                <a:solidFill>
                  <a:schemeClr val="bg1"/>
                </a:solidFill>
              </a:rPr>
              <a:t>Upload your video clip to a free video streaming service such as </a:t>
            </a:r>
            <a:r>
              <a:rPr lang="en-GB" sz="1800" dirty="0" smtClean="0">
                <a:ln>
                  <a:solidFill>
                    <a:schemeClr val="accent6"/>
                  </a:solidFill>
                </a:ln>
                <a:solidFill>
                  <a:schemeClr val="bg1"/>
                </a:solidFill>
                <a:hlinkClick r:id="rId3"/>
              </a:rPr>
              <a:t>YouTube</a:t>
            </a:r>
            <a:r>
              <a:rPr lang="en-GB" sz="1800" dirty="0" smtClean="0">
                <a:ln>
                  <a:solidFill>
                    <a:schemeClr val="accent6"/>
                  </a:solidFill>
                </a:ln>
                <a:solidFill>
                  <a:schemeClr val="bg1"/>
                </a:solidFill>
              </a:rPr>
              <a:t> </a:t>
            </a:r>
            <a:r>
              <a:rPr lang="en-GB" sz="1800" dirty="0" smtClean="0">
                <a:solidFill>
                  <a:schemeClr val="bg1"/>
                </a:solidFill>
              </a:rPr>
              <a:t>or </a:t>
            </a:r>
            <a:r>
              <a:rPr lang="en-GB" sz="1800" dirty="0" smtClean="0">
                <a:ln>
                  <a:solidFill>
                    <a:schemeClr val="accent6"/>
                  </a:solidFill>
                </a:ln>
                <a:solidFill>
                  <a:schemeClr val="bg1"/>
                </a:solidFill>
                <a:hlinkClick r:id="rId4"/>
              </a:rPr>
              <a:t>Vimeo</a:t>
            </a:r>
            <a:r>
              <a:rPr lang="en-GB" sz="1800" dirty="0" smtClean="0">
                <a:solidFill>
                  <a:schemeClr val="bg1"/>
                </a:solidFill>
              </a:rPr>
              <a:t>.</a:t>
            </a:r>
          </a:p>
          <a:p>
            <a:pPr marL="285750" indent="-285750">
              <a:lnSpc>
                <a:spcPct val="120000"/>
              </a:lnSpc>
              <a:buFont typeface="Arial" panose="020B0604020202020204" pitchFamily="34" charset="0"/>
              <a:buChar char="•"/>
            </a:pPr>
            <a:r>
              <a:rPr lang="en-GB" sz="1800" dirty="0" smtClean="0">
                <a:solidFill>
                  <a:schemeClr val="bg1"/>
                </a:solidFill>
              </a:rPr>
              <a:t>You can restrict who is able to see your video.</a:t>
            </a:r>
          </a:p>
          <a:p>
            <a:pPr marL="285750" indent="-285750">
              <a:lnSpc>
                <a:spcPct val="120000"/>
              </a:lnSpc>
              <a:buFont typeface="Arial" panose="020B0604020202020204" pitchFamily="34" charset="0"/>
              <a:buChar char="•"/>
            </a:pPr>
            <a:r>
              <a:rPr lang="en-GB" sz="1800" dirty="0" smtClean="0">
                <a:solidFill>
                  <a:schemeClr val="bg1"/>
                </a:solidFill>
              </a:rPr>
              <a:t>Copy and paste the hyperlink into your PowerPoint to link directly to your new online video.</a:t>
            </a:r>
          </a:p>
          <a:p>
            <a:pPr marL="285750" indent="-285750">
              <a:lnSpc>
                <a:spcPct val="120000"/>
              </a:lnSpc>
              <a:buFont typeface="Arial" panose="020B0604020202020204" pitchFamily="34" charset="0"/>
              <a:buChar char="•"/>
            </a:pPr>
            <a:endParaRPr lang="en-GB" sz="500" dirty="0" smtClean="0">
              <a:solidFill>
                <a:schemeClr val="bg1"/>
              </a:solidFill>
            </a:endParaRPr>
          </a:p>
          <a:p>
            <a:pPr>
              <a:lnSpc>
                <a:spcPct val="120000"/>
              </a:lnSpc>
            </a:pPr>
            <a:r>
              <a:rPr lang="en-GB" sz="1800" b="1" dirty="0" smtClean="0">
                <a:solidFill>
                  <a:schemeClr val="bg1"/>
                </a:solidFill>
              </a:rPr>
              <a:t>Compress media files</a:t>
            </a:r>
            <a:endParaRPr lang="en-GB" sz="1800" dirty="0" smtClean="0">
              <a:solidFill>
                <a:schemeClr val="bg1"/>
              </a:solidFill>
            </a:endParaRPr>
          </a:p>
          <a:p>
            <a:pPr marL="285750" indent="-285750">
              <a:lnSpc>
                <a:spcPct val="120000"/>
              </a:lnSpc>
              <a:buFont typeface="Arial" panose="020B0604020202020204" pitchFamily="34" charset="0"/>
              <a:buChar char="•"/>
            </a:pPr>
            <a:r>
              <a:rPr lang="en-GB" sz="1800" dirty="0" smtClean="0">
                <a:solidFill>
                  <a:schemeClr val="bg1"/>
                </a:solidFill>
              </a:rPr>
              <a:t>Read more about compressing media files on the </a:t>
            </a:r>
            <a:r>
              <a:rPr lang="en-GB" sz="1800" dirty="0" smtClean="0">
                <a:ln>
                  <a:solidFill>
                    <a:schemeClr val="accent6"/>
                  </a:solidFill>
                </a:ln>
                <a:solidFill>
                  <a:schemeClr val="bg1"/>
                </a:solidFill>
                <a:hlinkClick r:id="rId5"/>
              </a:rPr>
              <a:t>Microsoft support pages</a:t>
            </a:r>
            <a:r>
              <a:rPr lang="en-GB" sz="1800" dirty="0" smtClean="0">
                <a:solidFill>
                  <a:schemeClr val="bg1"/>
                </a:solidFill>
              </a:rPr>
              <a:t>.</a:t>
            </a:r>
          </a:p>
        </p:txBody>
      </p:sp>
      <p:grpSp>
        <p:nvGrpSpPr>
          <p:cNvPr id="21" name="Group 20"/>
          <p:cNvGrpSpPr/>
          <p:nvPr/>
        </p:nvGrpSpPr>
        <p:grpSpPr>
          <a:xfrm>
            <a:off x="6851084" y="1875599"/>
            <a:ext cx="4810205" cy="3732262"/>
            <a:chOff x="6851084" y="1875599"/>
            <a:chExt cx="4810205" cy="3732262"/>
          </a:xfrm>
        </p:grpSpPr>
        <p:pic>
          <p:nvPicPr>
            <p:cNvPr id="4" name="Picture 3"/>
            <p:cNvPicPr>
              <a:picLocks noChangeAspect="1"/>
            </p:cNvPicPr>
            <p:nvPr/>
          </p:nvPicPr>
          <p:blipFill rotWithShape="1">
            <a:blip r:embed="rId6" cstate="print">
              <a:extLst>
                <a:ext uri="{28A0092B-C50C-407E-A947-70E740481C1C}">
                  <a14:useLocalDpi xmlns:a14="http://schemas.microsoft.com/office/drawing/2010/main" val="0"/>
                </a:ext>
              </a:extLst>
            </a:blip>
            <a:srcRect l="1199" t="1869" r="1627" b="1946"/>
            <a:stretch/>
          </p:blipFill>
          <p:spPr>
            <a:xfrm>
              <a:off x="7848971" y="3627861"/>
              <a:ext cx="2814429" cy="1980000"/>
            </a:xfrm>
            <a:prstGeom prst="rect">
              <a:avLst/>
            </a:prstGeom>
            <a:ln w="38100">
              <a:solidFill>
                <a:schemeClr val="bg1"/>
              </a:solidFill>
            </a:ln>
          </p:spPr>
        </p:pic>
        <p:pic>
          <p:nvPicPr>
            <p:cNvPr id="14" name="Picture 13"/>
            <p:cNvPicPr>
              <a:picLocks noChangeAspect="1"/>
            </p:cNvPicPr>
            <p:nvPr/>
          </p:nvPicPr>
          <p:blipFill rotWithShape="1">
            <a:blip r:embed="rId7" cstate="email">
              <a:extLst>
                <a:ext uri="{28A0092B-C50C-407E-A947-70E740481C1C}">
                  <a14:useLocalDpi xmlns:a14="http://schemas.microsoft.com/office/drawing/2010/main" val="0"/>
                </a:ext>
              </a:extLst>
            </a:blip>
            <a:srcRect/>
            <a:stretch/>
          </p:blipFill>
          <p:spPr>
            <a:xfrm>
              <a:off x="6851084" y="1875599"/>
              <a:ext cx="4810205" cy="1183160"/>
            </a:xfrm>
            <a:prstGeom prst="rect">
              <a:avLst/>
            </a:prstGeom>
            <a:ln w="38100">
              <a:solidFill>
                <a:schemeClr val="bg1"/>
              </a:solidFill>
            </a:ln>
            <a:effectLst/>
          </p:spPr>
        </p:pic>
      </p:grpSp>
      <p:pic>
        <p:nvPicPr>
          <p:cNvPr id="18" name="Picture 17" descr="Cambiare la dimensione del puntatore del mouse in Ubuntu ..."/>
          <p:cNvPicPr>
            <a:picLocks noChangeAspect="1"/>
          </p:cNvPicPr>
          <p:nvPr/>
        </p:nvPicPr>
        <p:blipFill>
          <a:blip r:embed="rId8"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8687093" y="2310547"/>
            <a:ext cx="262833" cy="284736"/>
          </a:xfrm>
          <a:prstGeom prst="rect">
            <a:avLst/>
          </a:prstGeom>
        </p:spPr>
      </p:pic>
      <p:pic>
        <p:nvPicPr>
          <p:cNvPr id="20" name="Picture 19" descr="Cambiare la dimensione del puntatore del mouse in Ubuntu ..."/>
          <p:cNvPicPr>
            <a:picLocks noChangeAspect="1"/>
          </p:cNvPicPr>
          <p:nvPr/>
        </p:nvPicPr>
        <p:blipFill>
          <a:blip r:embed="rId8"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8032670" y="5105157"/>
            <a:ext cx="262833" cy="284736"/>
          </a:xfrm>
          <a:prstGeom prst="rect">
            <a:avLst/>
          </a:prstGeom>
        </p:spPr>
      </p:pic>
    </p:spTree>
    <p:extLst>
      <p:ext uri="{BB962C8B-B14F-4D97-AF65-F5344CB8AC3E}">
        <p14:creationId xmlns:p14="http://schemas.microsoft.com/office/powerpoint/2010/main" val="37022181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893078"/>
            <a:ext cx="11622464" cy="4247317"/>
            <a:chOff x="369078" y="1893078"/>
            <a:chExt cx="11622464" cy="4247317"/>
          </a:xfrm>
        </p:grpSpPr>
        <p:grpSp>
          <p:nvGrpSpPr>
            <p:cNvPr id="3" name="Group 2"/>
            <p:cNvGrpSpPr/>
            <p:nvPr/>
          </p:nvGrpSpPr>
          <p:grpSpPr>
            <a:xfrm>
              <a:off x="5924476" y="1931482"/>
              <a:ext cx="6067066" cy="4114150"/>
              <a:chOff x="5924476" y="1931482"/>
              <a:chExt cx="6067066" cy="4114150"/>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2"/>
                    </a:solidFill>
                  </a:rPr>
                  <a:t>Please populate </a:t>
                </a:r>
                <a:r>
                  <a:rPr lang="en-GB" sz="2000" kern="0" dirty="0" smtClean="0">
                    <a:solidFill>
                      <a:schemeClr val="accent2"/>
                    </a:solidFill>
                  </a:rPr>
                  <a:t>this slide with </a:t>
                </a:r>
                <a:r>
                  <a:rPr lang="en-GB" sz="2000" kern="0" dirty="0">
                    <a:solidFill>
                      <a:schemeClr val="accent2"/>
                    </a:solidFill>
                  </a:rPr>
                  <a:t>examples of </a:t>
                </a:r>
                <a:r>
                  <a:rPr lang="en-GB" sz="2000" kern="0" dirty="0" smtClean="0">
                    <a:solidFill>
                      <a:schemeClr val="accent2"/>
                    </a:solidFill>
                  </a:rPr>
                  <a:t>STEM practice from your setting</a:t>
                </a:r>
                <a:r>
                  <a:rPr lang="en-GB" sz="2000" kern="0" dirty="0">
                    <a:solidFill>
                      <a:schemeClr val="accent2"/>
                    </a:solidFill>
                  </a:rPr>
                  <a:t>.</a:t>
                </a:r>
              </a:p>
            </p:txBody>
          </p:sp>
          <p:pic>
            <p:nvPicPr>
              <p:cNvPr id="6" name="Picture 5" descr="timetable | Steve Mouldey"/>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868349">
                <a:off x="5924476" y="1931482"/>
                <a:ext cx="2492495" cy="166166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2"/>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4"/>
                  </a:rPr>
                  <a:t>Online video player link</a:t>
                </a:r>
                <a:endParaRPr lang="en-GB"/>
              </a:p>
            </p:txBody>
          </p:sp>
          <p:pic>
            <p:nvPicPr>
              <p:cNvPr id="9" name="Picture 8"/>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893078"/>
              <a:ext cx="4857750" cy="4247317"/>
            </a:xfrm>
            <a:prstGeom prst="rect">
              <a:avLst/>
            </a:prstGeom>
            <a:solidFill>
              <a:srgbClr val="CDE2ED"/>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Survey </a:t>
              </a:r>
              <a:r>
                <a:rPr lang="en-GB" dirty="0">
                  <a:solidFill>
                    <a:schemeClr val="tx2"/>
                  </a:solidFill>
                </a:rPr>
                <a:t>feedback from </a:t>
              </a:r>
              <a:r>
                <a:rPr lang="en-GB" dirty="0" smtClean="0">
                  <a:solidFill>
                    <a:schemeClr val="tx2"/>
                  </a:solidFill>
                </a:rPr>
                <a:t>learners, families or members of the local community.</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calendar or outline of STEM learning </a:t>
              </a:r>
              <a:r>
                <a:rPr lang="en-GB" dirty="0" smtClean="0">
                  <a:solidFill>
                    <a:schemeClr val="tx2"/>
                  </a:solidFill>
                </a:rPr>
                <a:t>opportunities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Examples of c</a:t>
              </a:r>
              <a:r>
                <a:rPr lang="en-GB" dirty="0" smtClean="0">
                  <a:solidFill>
                    <a:schemeClr val="tx2"/>
                  </a:solidFill>
                </a:rPr>
                <a:t>ommunication </a:t>
              </a:r>
              <a:r>
                <a:rPr lang="en-GB" dirty="0">
                  <a:solidFill>
                    <a:schemeClr val="tx2"/>
                  </a:solidFill>
                </a:rPr>
                <a:t>with learners, </a:t>
              </a:r>
              <a:r>
                <a:rPr lang="en-GB" dirty="0" smtClean="0">
                  <a:solidFill>
                    <a:schemeClr val="tx2"/>
                  </a:solidFill>
                </a:rPr>
                <a:t>families or members of the local community regarding </a:t>
              </a:r>
              <a:r>
                <a:rPr lang="en-GB" dirty="0">
                  <a:solidFill>
                    <a:schemeClr val="tx2"/>
                  </a:solidFill>
                </a:rPr>
                <a:t>STEM such as newsletters, website information or social media feeds</a:t>
              </a:r>
            </a:p>
            <a:p>
              <a:pPr marL="285750" lvl="0" indent="-285750">
                <a:buFont typeface="Arial" panose="020B0604020202020204" pitchFamily="34" charset="0"/>
                <a:buChar char="•"/>
              </a:pPr>
              <a:r>
                <a:rPr lang="en-GB" dirty="0" smtClean="0">
                  <a:solidFill>
                    <a:schemeClr val="tx2"/>
                  </a:solidFill>
                </a:rPr>
                <a:t>Data </a:t>
              </a:r>
              <a:r>
                <a:rPr lang="en-GB" dirty="0">
                  <a:solidFill>
                    <a:schemeClr val="tx2"/>
                  </a:solidFill>
                </a:rPr>
                <a:t>showing the number of </a:t>
              </a:r>
              <a:r>
                <a:rPr lang="en-GB" dirty="0" smtClean="0">
                  <a:solidFill>
                    <a:schemeClr val="tx2"/>
                  </a:solidFill>
                </a:rPr>
                <a:t>learners engaging </a:t>
              </a:r>
              <a:r>
                <a:rPr lang="en-GB" dirty="0">
                  <a:solidFill>
                    <a:schemeClr val="tx2"/>
                  </a:solidFill>
                </a:rPr>
                <a:t>with STEM </a:t>
              </a:r>
              <a:r>
                <a:rPr lang="en-GB" dirty="0" smtClean="0">
                  <a:solidFill>
                    <a:schemeClr val="tx2"/>
                  </a:solidFill>
                </a:rPr>
                <a:t>learning in the community.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from STEM learning </a:t>
              </a:r>
              <a:r>
                <a:rPr lang="en-GB" dirty="0" smtClean="0">
                  <a:solidFill>
                    <a:schemeClr val="tx2"/>
                  </a:solidFill>
                </a:rPr>
                <a:t>events.</a:t>
              </a:r>
              <a:endParaRPr lang="en-GB" dirty="0">
                <a:solidFill>
                  <a:schemeClr val="tx2"/>
                </a:solidFill>
              </a:endParaRPr>
            </a:p>
          </p:txBody>
        </p:sp>
      </p:grpSp>
    </p:spTree>
    <p:extLst>
      <p:ext uri="{BB962C8B-B14F-4D97-AF65-F5344CB8AC3E}">
        <p14:creationId xmlns:p14="http://schemas.microsoft.com/office/powerpoint/2010/main" val="4275080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655060623"/>
              </p:ext>
            </p:extLst>
          </p:nvPr>
        </p:nvGraphicFramePr>
        <p:xfrm>
          <a:off x="587512" y="4366878"/>
          <a:ext cx="10988262" cy="1554480"/>
        </p:xfrm>
        <a:graphic>
          <a:graphicData uri="http://schemas.openxmlformats.org/drawingml/2006/table">
            <a:tbl>
              <a:tblPr firstRow="1" bandRow="1">
                <a:tableStyleId>{F5AB1C69-6EDB-4FF4-983F-18BD219EF322}</a:tableStyleId>
              </a:tblPr>
              <a:tblGrid>
                <a:gridCol w="3662754">
                  <a:extLst>
                    <a:ext uri="{9D8B030D-6E8A-4147-A177-3AD203B41FA5}">
                      <a16:colId xmlns:a16="http://schemas.microsoft.com/office/drawing/2014/main" val="3897813067"/>
                    </a:ext>
                  </a:extLst>
                </a:gridCol>
                <a:gridCol w="3662754">
                  <a:extLst>
                    <a:ext uri="{9D8B030D-6E8A-4147-A177-3AD203B41FA5}">
                      <a16:colId xmlns:a16="http://schemas.microsoft.com/office/drawing/2014/main" val="3271170062"/>
                    </a:ext>
                  </a:extLst>
                </a:gridCol>
                <a:gridCol w="3662754">
                  <a:extLst>
                    <a:ext uri="{9D8B030D-6E8A-4147-A177-3AD203B41FA5}">
                      <a16:colId xmlns:a16="http://schemas.microsoft.com/office/drawing/2014/main" val="421599856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are our current strengths in this area?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evidence do we have to support this?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are our future development targets? </a:t>
                      </a:r>
                    </a:p>
                  </a:txBody>
                  <a:tcPr/>
                </a:tc>
                <a:extLst>
                  <a:ext uri="{0D108BD9-81ED-4DB2-BD59-A6C34878D82A}">
                    <a16:rowId xmlns:a16="http://schemas.microsoft.com/office/drawing/2014/main" val="1062293887"/>
                  </a:ext>
                </a:extLst>
              </a:tr>
              <a:tr h="370840">
                <a:tc gridSpan="2">
                  <a:txBody>
                    <a:bodyPr/>
                    <a:lstStyle/>
                    <a:p>
                      <a:r>
                        <a:rPr lang="en-GB" dirty="0" smtClean="0">
                          <a:solidFill>
                            <a:schemeClr val="tx2"/>
                          </a:solidFill>
                        </a:rPr>
                        <a:t>You</a:t>
                      </a:r>
                      <a:r>
                        <a:rPr lang="en-GB" baseline="0" dirty="0" smtClean="0">
                          <a:solidFill>
                            <a:schemeClr val="tx2"/>
                          </a:solidFill>
                        </a:rPr>
                        <a:t> can use text, photographs, web links and video links to evidence your strengths. You may also use the notes section below each slide to provide a narrative or further explanation where required.</a:t>
                      </a:r>
                      <a:endParaRPr lang="en-GB" dirty="0">
                        <a:solidFill>
                          <a:schemeClr val="tx2"/>
                        </a:solidFill>
                      </a:endParaRPr>
                    </a:p>
                  </a:txBody>
                  <a:tcPr/>
                </a:tc>
                <a:tc hMerge="1">
                  <a:txBody>
                    <a:bodyPr/>
                    <a:lstStyle/>
                    <a:p>
                      <a:endParaRPr lang="en-GB" dirty="0"/>
                    </a:p>
                  </a:txBody>
                  <a:tcPr/>
                </a:tc>
                <a:tc>
                  <a:txBody>
                    <a:bodyPr/>
                    <a:lstStyle/>
                    <a:p>
                      <a:r>
                        <a:rPr lang="en-GB" dirty="0" smtClean="0">
                          <a:solidFill>
                            <a:schemeClr val="tx2"/>
                          </a:solidFill>
                        </a:rPr>
                        <a:t>You should outline your future STEM development</a:t>
                      </a:r>
                      <a:r>
                        <a:rPr lang="en-GB" baseline="0" dirty="0" smtClean="0">
                          <a:solidFill>
                            <a:schemeClr val="tx2"/>
                          </a:solidFill>
                        </a:rPr>
                        <a:t> targets in the notes section of each slide.</a:t>
                      </a:r>
                      <a:endParaRPr lang="en-GB" dirty="0">
                        <a:solidFill>
                          <a:schemeClr val="tx2"/>
                        </a:solidFill>
                      </a:endParaRPr>
                    </a:p>
                  </a:txBody>
                  <a:tcPr/>
                </a:tc>
                <a:extLst>
                  <a:ext uri="{0D108BD9-81ED-4DB2-BD59-A6C34878D82A}">
                    <a16:rowId xmlns:a16="http://schemas.microsoft.com/office/drawing/2014/main" val="3047131264"/>
                  </a:ext>
                </a:extLst>
              </a:tr>
            </a:tbl>
          </a:graphicData>
        </a:graphic>
      </p:graphicFrame>
      <p:sp>
        <p:nvSpPr>
          <p:cNvPr id="14" name="Content Placeholder 5"/>
          <p:cNvSpPr txBox="1">
            <a:spLocks/>
          </p:cNvSpPr>
          <p:nvPr/>
        </p:nvSpPr>
        <p:spPr>
          <a:xfrm>
            <a:off x="1289879" y="1160059"/>
            <a:ext cx="8178800" cy="1808715"/>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20000"/>
              </a:lnSpc>
              <a:buFont typeface="Arial" panose="020B0604020202020204" pitchFamily="34" charset="0"/>
              <a:buChar char="•"/>
            </a:pPr>
            <a:r>
              <a:rPr lang="en-GB" sz="1800" dirty="0">
                <a:solidFill>
                  <a:schemeClr val="tx1"/>
                </a:solidFill>
              </a:rPr>
              <a:t>This element contains </a:t>
            </a:r>
            <a:r>
              <a:rPr lang="en-GB" sz="1800" b="1" dirty="0">
                <a:solidFill>
                  <a:schemeClr val="tx1"/>
                </a:solidFill>
              </a:rPr>
              <a:t>six</a:t>
            </a:r>
            <a:r>
              <a:rPr lang="en-GB" sz="1800" dirty="0">
                <a:solidFill>
                  <a:schemeClr val="tx1"/>
                </a:solidFill>
              </a:rPr>
              <a:t> </a:t>
            </a:r>
            <a:r>
              <a:rPr lang="en-GB" sz="1800" dirty="0" smtClean="0">
                <a:solidFill>
                  <a:schemeClr val="tx1"/>
                </a:solidFill>
              </a:rPr>
              <a:t>aspects</a:t>
            </a:r>
            <a:r>
              <a:rPr lang="en-GB" sz="1800" dirty="0">
                <a:solidFill>
                  <a:schemeClr val="tx1"/>
                </a:solidFill>
              </a:rPr>
              <a:t>.</a:t>
            </a:r>
          </a:p>
          <a:p>
            <a:pPr marL="285750" indent="-285750">
              <a:lnSpc>
                <a:spcPct val="120000"/>
              </a:lnSpc>
              <a:buFont typeface="Arial" panose="020B0604020202020204" pitchFamily="34" charset="0"/>
              <a:buChar char="•"/>
            </a:pPr>
            <a:r>
              <a:rPr lang="en-GB" sz="1800" dirty="0">
                <a:solidFill>
                  <a:schemeClr val="tx1"/>
                </a:solidFill>
              </a:rPr>
              <a:t>In order to achieve this element you should provide evidence for                at least </a:t>
            </a:r>
            <a:r>
              <a:rPr lang="en-GB" sz="1800" b="1" dirty="0">
                <a:solidFill>
                  <a:schemeClr val="tx1"/>
                </a:solidFill>
              </a:rPr>
              <a:t>five </a:t>
            </a:r>
            <a:r>
              <a:rPr lang="en-GB" sz="1800" dirty="0">
                <a:solidFill>
                  <a:schemeClr val="tx1"/>
                </a:solidFill>
              </a:rPr>
              <a:t>of these </a:t>
            </a:r>
            <a:r>
              <a:rPr lang="en-GB" sz="1800" dirty="0" smtClean="0">
                <a:solidFill>
                  <a:schemeClr val="tx1"/>
                </a:solidFill>
              </a:rPr>
              <a:t>aspects</a:t>
            </a:r>
            <a:r>
              <a:rPr lang="en-GB" sz="1800" dirty="0">
                <a:solidFill>
                  <a:schemeClr val="tx1"/>
                </a:solidFill>
              </a:rPr>
              <a:t>.</a:t>
            </a:r>
          </a:p>
          <a:p>
            <a:pPr marL="285750" indent="-285750">
              <a:lnSpc>
                <a:spcPct val="120000"/>
              </a:lnSpc>
              <a:buFont typeface="Arial" panose="020B0604020202020204" pitchFamily="34" charset="0"/>
              <a:buChar char="•"/>
            </a:pPr>
            <a:r>
              <a:rPr lang="en-GB" sz="1800" dirty="0" smtClean="0">
                <a:solidFill>
                  <a:schemeClr val="tx1"/>
                </a:solidFill>
              </a:rPr>
              <a:t>The </a:t>
            </a:r>
            <a:r>
              <a:rPr lang="en-GB" sz="1800" dirty="0" smtClean="0">
                <a:solidFill>
                  <a:schemeClr val="tx1"/>
                </a:solidFill>
              </a:rPr>
              <a:t>following slides will help you to collate your evidence. You should use one slide for each </a:t>
            </a:r>
            <a:r>
              <a:rPr lang="en-GB" sz="1800" dirty="0" smtClean="0">
                <a:solidFill>
                  <a:schemeClr val="tx1"/>
                </a:solidFill>
              </a:rPr>
              <a:t>aspect </a:t>
            </a:r>
            <a:r>
              <a:rPr lang="en-GB" sz="1800" dirty="0" smtClean="0">
                <a:solidFill>
                  <a:schemeClr val="tx1"/>
                </a:solidFill>
              </a:rPr>
              <a:t>however you may use a piece of evidence on more than one slide. Please delete any unused slides.</a:t>
            </a:r>
          </a:p>
          <a:p>
            <a:pPr marL="285750" indent="-285750">
              <a:lnSpc>
                <a:spcPct val="120000"/>
              </a:lnSpc>
              <a:buFont typeface="Arial" panose="020B0604020202020204" pitchFamily="34" charset="0"/>
              <a:buChar char="•"/>
            </a:pPr>
            <a:r>
              <a:rPr lang="en-GB" sz="1800" dirty="0">
                <a:solidFill>
                  <a:schemeClr val="tx1"/>
                </a:solidFill>
              </a:rPr>
              <a:t>You should consider these three questions as part of the self-evaluation and evidence gathering process </a:t>
            </a:r>
            <a:r>
              <a:rPr lang="en-GB" sz="1800" dirty="0" smtClean="0">
                <a:solidFill>
                  <a:schemeClr val="tx1"/>
                </a:solidFill>
              </a:rPr>
              <a:t>:</a:t>
            </a:r>
            <a:endParaRPr lang="en-GB" sz="1800" dirty="0">
              <a:solidFill>
                <a:schemeClr val="tx1"/>
              </a:solidFill>
            </a:endParaRPr>
          </a:p>
        </p:txBody>
      </p:sp>
    </p:spTree>
    <p:extLst>
      <p:ext uri="{BB962C8B-B14F-4D97-AF65-F5344CB8AC3E}">
        <p14:creationId xmlns:p14="http://schemas.microsoft.com/office/powerpoint/2010/main" val="32964104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69078" y="1463526"/>
            <a:ext cx="11622464" cy="4582106"/>
            <a:chOff x="369078" y="1463526"/>
            <a:chExt cx="11622464" cy="4582106"/>
          </a:xfrm>
        </p:grpSpPr>
        <p:grpSp>
          <p:nvGrpSpPr>
            <p:cNvPr id="2" name="Group 1"/>
            <p:cNvGrpSpPr/>
            <p:nvPr/>
          </p:nvGrpSpPr>
          <p:grpSpPr>
            <a:xfrm>
              <a:off x="5924478" y="1748618"/>
              <a:ext cx="6067064" cy="4297014"/>
              <a:chOff x="5924478" y="1748618"/>
              <a:chExt cx="6067064" cy="4297014"/>
            </a:xfrm>
          </p:grpSpPr>
          <p:sp>
            <p:nvSpPr>
              <p:cNvPr id="5" name="TextBox 4"/>
              <p:cNvSpPr txBox="1"/>
              <p:nvPr/>
            </p:nvSpPr>
            <p:spPr>
              <a:xfrm>
                <a:off x="8828677" y="2317486"/>
                <a:ext cx="2857092" cy="1323439"/>
              </a:xfrm>
              <a:prstGeom prst="rect">
                <a:avLst/>
              </a:prstGeom>
              <a:noFill/>
            </p:spPr>
            <p:txBody>
              <a:bodyPr wrap="square" rtlCol="0">
                <a:spAutoFit/>
              </a:bodyPr>
              <a:lstStyle/>
              <a:p>
                <a:pPr algn="r">
                  <a:buClr>
                    <a:srgbClr val="00ABB5"/>
                  </a:buClr>
                </a:pPr>
                <a:r>
                  <a:rPr lang="en-GB" sz="2000" kern="0" dirty="0">
                    <a:solidFill>
                      <a:schemeClr val="accent3"/>
                    </a:solidFill>
                  </a:rPr>
                  <a:t>Please populate </a:t>
                </a:r>
                <a:r>
                  <a:rPr lang="en-GB" sz="2000" kern="0" dirty="0" smtClean="0">
                    <a:solidFill>
                      <a:schemeClr val="accent3"/>
                    </a:solidFill>
                  </a:rPr>
                  <a:t>this slide with </a:t>
                </a:r>
                <a:r>
                  <a:rPr lang="en-GB" sz="2000" kern="0" dirty="0">
                    <a:solidFill>
                      <a:schemeClr val="accent3"/>
                    </a:solidFill>
                  </a:rPr>
                  <a:t>examples of </a:t>
                </a:r>
                <a:r>
                  <a:rPr lang="en-GB" sz="2000" kern="0" dirty="0" smtClean="0">
                    <a:solidFill>
                      <a:schemeClr val="accent3"/>
                    </a:solidFill>
                  </a:rPr>
                  <a:t>STEM practice from your setting</a:t>
                </a:r>
                <a:r>
                  <a:rPr lang="en-GB" sz="2000" kern="0" dirty="0">
                    <a:solidFill>
                      <a:schemeClr val="accent3"/>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3"/>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10" name="TextBox 9"/>
            <p:cNvSpPr txBox="1"/>
            <p:nvPr/>
          </p:nvSpPr>
          <p:spPr>
            <a:xfrm>
              <a:off x="369078" y="1463526"/>
              <a:ext cx="4857750" cy="4524315"/>
            </a:xfrm>
            <a:prstGeom prst="rect">
              <a:avLst/>
            </a:prstGeom>
            <a:solidFill>
              <a:srgbClr val="D3D8E6"/>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Supporting </a:t>
              </a:r>
              <a:r>
                <a:rPr lang="en-GB" dirty="0">
                  <a:solidFill>
                    <a:schemeClr val="tx2"/>
                  </a:solidFill>
                </a:rPr>
                <a:t>statement from your STEM partner(s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Partnership </a:t>
              </a:r>
              <a:r>
                <a:rPr lang="en-GB" dirty="0">
                  <a:solidFill>
                    <a:schemeClr val="tx2"/>
                  </a:solidFill>
                </a:rPr>
                <a:t>agreement(s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Details </a:t>
              </a:r>
              <a:r>
                <a:rPr lang="en-GB" dirty="0">
                  <a:solidFill>
                    <a:schemeClr val="tx2"/>
                  </a:solidFill>
                </a:rPr>
                <a:t>of activities and events that have been co-designed and co-planned with your STEM partner(s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Feedback </a:t>
              </a:r>
              <a:r>
                <a:rPr lang="en-GB" dirty="0">
                  <a:solidFill>
                    <a:schemeClr val="tx2"/>
                  </a:solidFill>
                </a:rPr>
                <a:t>from learners, families or STEM partners following on from their engagement with a STEM partnership </a:t>
              </a:r>
              <a:r>
                <a:rPr lang="en-GB" dirty="0" smtClean="0">
                  <a:solidFill>
                    <a:schemeClr val="tx2"/>
                  </a:solidFill>
                </a:rPr>
                <a:t>activity.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Learner </a:t>
              </a:r>
              <a:r>
                <a:rPr lang="en-GB" dirty="0">
                  <a:solidFill>
                    <a:schemeClr val="tx2"/>
                  </a:solidFill>
                </a:rPr>
                <a:t>profiles showing development of employability </a:t>
              </a:r>
              <a:r>
                <a:rPr lang="en-GB" dirty="0" smtClean="0">
                  <a:solidFill>
                    <a:schemeClr val="tx2"/>
                  </a:solidFill>
                </a:rPr>
                <a:t>skills.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of learners working with your STEM partner(s).</a:t>
              </a:r>
            </a:p>
          </p:txBody>
        </p:sp>
      </p:grpSp>
    </p:spTree>
    <p:extLst>
      <p:ext uri="{BB962C8B-B14F-4D97-AF65-F5344CB8AC3E}">
        <p14:creationId xmlns:p14="http://schemas.microsoft.com/office/powerpoint/2010/main" val="2510870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463526"/>
            <a:ext cx="11622464" cy="4582106"/>
            <a:chOff x="369078" y="1463526"/>
            <a:chExt cx="11622464" cy="4582106"/>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8677" y="2317486"/>
                <a:ext cx="2857092" cy="1323439"/>
              </a:xfrm>
              <a:prstGeom prst="rect">
                <a:avLst/>
              </a:prstGeom>
              <a:noFill/>
            </p:spPr>
            <p:txBody>
              <a:bodyPr wrap="square" rtlCol="0">
                <a:spAutoFit/>
              </a:bodyPr>
              <a:lstStyle/>
              <a:p>
                <a:pPr algn="r">
                  <a:buClr>
                    <a:srgbClr val="00ABB5"/>
                  </a:buClr>
                </a:pPr>
                <a:r>
                  <a:rPr lang="en-GB" sz="2000" kern="0" dirty="0">
                    <a:solidFill>
                      <a:schemeClr val="accent3"/>
                    </a:solidFill>
                  </a:rPr>
                  <a:t>Please populate </a:t>
                </a:r>
                <a:r>
                  <a:rPr lang="en-GB" sz="2000" kern="0" dirty="0" smtClean="0">
                    <a:solidFill>
                      <a:schemeClr val="accent3"/>
                    </a:solidFill>
                  </a:rPr>
                  <a:t>this slide with </a:t>
                </a:r>
                <a:r>
                  <a:rPr lang="en-GB" sz="2000" kern="0" dirty="0">
                    <a:solidFill>
                      <a:schemeClr val="accent3"/>
                    </a:solidFill>
                  </a:rPr>
                  <a:t>examples of </a:t>
                </a:r>
                <a:r>
                  <a:rPr lang="en-GB" sz="2000" kern="0" dirty="0" smtClean="0">
                    <a:solidFill>
                      <a:schemeClr val="accent3"/>
                    </a:solidFill>
                  </a:rPr>
                  <a:t>STEM practice from your setting</a:t>
                </a:r>
                <a:r>
                  <a:rPr lang="en-GB" sz="2000" kern="0" dirty="0">
                    <a:solidFill>
                      <a:schemeClr val="accent3"/>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3"/>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463526"/>
              <a:ext cx="4857750" cy="4524315"/>
            </a:xfrm>
            <a:prstGeom prst="rect">
              <a:avLst/>
            </a:prstGeom>
            <a:solidFill>
              <a:srgbClr val="D3D8E6"/>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Supporting </a:t>
              </a:r>
              <a:r>
                <a:rPr lang="en-GB" dirty="0">
                  <a:solidFill>
                    <a:schemeClr val="tx2"/>
                  </a:solidFill>
                </a:rPr>
                <a:t>statement from your STEM partner(s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Partnership </a:t>
              </a:r>
              <a:r>
                <a:rPr lang="en-GB" dirty="0">
                  <a:solidFill>
                    <a:schemeClr val="tx2"/>
                  </a:solidFill>
                </a:rPr>
                <a:t>agreement(s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Details </a:t>
              </a:r>
              <a:r>
                <a:rPr lang="en-GB" dirty="0">
                  <a:solidFill>
                    <a:schemeClr val="tx2"/>
                  </a:solidFill>
                </a:rPr>
                <a:t>of activities and events that have been co-designed and co-planned with your STEM partner(s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Feedback </a:t>
              </a:r>
              <a:r>
                <a:rPr lang="en-GB" dirty="0">
                  <a:solidFill>
                    <a:schemeClr val="tx2"/>
                  </a:solidFill>
                </a:rPr>
                <a:t>from learners, families or STEM partners following on from their engagement with a STEM partnership </a:t>
              </a:r>
              <a:r>
                <a:rPr lang="en-GB" dirty="0" smtClean="0">
                  <a:solidFill>
                    <a:schemeClr val="tx2"/>
                  </a:solidFill>
                </a:rPr>
                <a:t>activity.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Learner </a:t>
              </a:r>
              <a:r>
                <a:rPr lang="en-GB" dirty="0">
                  <a:solidFill>
                    <a:schemeClr val="tx2"/>
                  </a:solidFill>
                </a:rPr>
                <a:t>profiles showing development of employability </a:t>
              </a:r>
              <a:r>
                <a:rPr lang="en-GB" dirty="0" smtClean="0">
                  <a:solidFill>
                    <a:schemeClr val="tx2"/>
                  </a:solidFill>
                </a:rPr>
                <a:t>skills.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of learners working with your STEM partner(s).</a:t>
              </a:r>
            </a:p>
          </p:txBody>
        </p:sp>
      </p:grpSp>
    </p:spTree>
    <p:extLst>
      <p:ext uri="{BB962C8B-B14F-4D97-AF65-F5344CB8AC3E}">
        <p14:creationId xmlns:p14="http://schemas.microsoft.com/office/powerpoint/2010/main" val="3166358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463526"/>
            <a:ext cx="11622464" cy="4582106"/>
            <a:chOff x="369078" y="1463526"/>
            <a:chExt cx="11622464" cy="4582106"/>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8677" y="2317486"/>
                <a:ext cx="2857092" cy="1323439"/>
              </a:xfrm>
              <a:prstGeom prst="rect">
                <a:avLst/>
              </a:prstGeom>
              <a:noFill/>
            </p:spPr>
            <p:txBody>
              <a:bodyPr wrap="square" rtlCol="0">
                <a:spAutoFit/>
              </a:bodyPr>
              <a:lstStyle/>
              <a:p>
                <a:pPr algn="r">
                  <a:buClr>
                    <a:srgbClr val="00ABB5"/>
                  </a:buClr>
                </a:pPr>
                <a:r>
                  <a:rPr lang="en-GB" sz="2000" kern="0" dirty="0">
                    <a:solidFill>
                      <a:schemeClr val="accent3"/>
                    </a:solidFill>
                  </a:rPr>
                  <a:t>Please populate </a:t>
                </a:r>
                <a:r>
                  <a:rPr lang="en-GB" sz="2000" kern="0" dirty="0" smtClean="0">
                    <a:solidFill>
                      <a:schemeClr val="accent3"/>
                    </a:solidFill>
                  </a:rPr>
                  <a:t>this slide with </a:t>
                </a:r>
                <a:r>
                  <a:rPr lang="en-GB" sz="2000" kern="0" dirty="0">
                    <a:solidFill>
                      <a:schemeClr val="accent3"/>
                    </a:solidFill>
                  </a:rPr>
                  <a:t>examples of </a:t>
                </a:r>
                <a:r>
                  <a:rPr lang="en-GB" sz="2000" kern="0" dirty="0" smtClean="0">
                    <a:solidFill>
                      <a:schemeClr val="accent3"/>
                    </a:solidFill>
                  </a:rPr>
                  <a:t>STEM practice from your setting</a:t>
                </a:r>
                <a:r>
                  <a:rPr lang="en-GB" sz="2000" kern="0" dirty="0">
                    <a:solidFill>
                      <a:schemeClr val="accent3"/>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3"/>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463526"/>
              <a:ext cx="4857750" cy="4524315"/>
            </a:xfrm>
            <a:prstGeom prst="rect">
              <a:avLst/>
            </a:prstGeom>
            <a:solidFill>
              <a:srgbClr val="D3D8E6"/>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Supporting </a:t>
              </a:r>
              <a:r>
                <a:rPr lang="en-GB" dirty="0">
                  <a:solidFill>
                    <a:schemeClr val="tx2"/>
                  </a:solidFill>
                </a:rPr>
                <a:t>statement from your STEM partner(s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Partnership </a:t>
              </a:r>
              <a:r>
                <a:rPr lang="en-GB" dirty="0">
                  <a:solidFill>
                    <a:schemeClr val="tx2"/>
                  </a:solidFill>
                </a:rPr>
                <a:t>agreement(s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Details </a:t>
              </a:r>
              <a:r>
                <a:rPr lang="en-GB" dirty="0">
                  <a:solidFill>
                    <a:schemeClr val="tx2"/>
                  </a:solidFill>
                </a:rPr>
                <a:t>of activities and events that have been co-designed and co-planned with your STEM partner(s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Feedback </a:t>
              </a:r>
              <a:r>
                <a:rPr lang="en-GB" dirty="0">
                  <a:solidFill>
                    <a:schemeClr val="tx2"/>
                  </a:solidFill>
                </a:rPr>
                <a:t>from learners, families or STEM partners following on from their engagement with a STEM partnership </a:t>
              </a:r>
              <a:r>
                <a:rPr lang="en-GB" dirty="0" smtClean="0">
                  <a:solidFill>
                    <a:schemeClr val="tx2"/>
                  </a:solidFill>
                </a:rPr>
                <a:t>activity.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Learner </a:t>
              </a:r>
              <a:r>
                <a:rPr lang="en-GB" dirty="0">
                  <a:solidFill>
                    <a:schemeClr val="tx2"/>
                  </a:solidFill>
                </a:rPr>
                <a:t>profiles showing development of employability </a:t>
              </a:r>
              <a:r>
                <a:rPr lang="en-GB" dirty="0" smtClean="0">
                  <a:solidFill>
                    <a:schemeClr val="tx2"/>
                  </a:solidFill>
                </a:rPr>
                <a:t>skills.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of learners working with your STEM partner(s).</a:t>
              </a:r>
            </a:p>
          </p:txBody>
        </p:sp>
      </p:grpSp>
    </p:spTree>
    <p:extLst>
      <p:ext uri="{BB962C8B-B14F-4D97-AF65-F5344CB8AC3E}">
        <p14:creationId xmlns:p14="http://schemas.microsoft.com/office/powerpoint/2010/main" val="10757572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463526"/>
            <a:ext cx="11622464" cy="4582106"/>
            <a:chOff x="369078" y="1463526"/>
            <a:chExt cx="11622464" cy="4582106"/>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8677" y="2317486"/>
                <a:ext cx="2857092" cy="1323439"/>
              </a:xfrm>
              <a:prstGeom prst="rect">
                <a:avLst/>
              </a:prstGeom>
              <a:noFill/>
            </p:spPr>
            <p:txBody>
              <a:bodyPr wrap="square" rtlCol="0">
                <a:spAutoFit/>
              </a:bodyPr>
              <a:lstStyle/>
              <a:p>
                <a:pPr algn="r">
                  <a:buClr>
                    <a:srgbClr val="00ABB5"/>
                  </a:buClr>
                </a:pPr>
                <a:r>
                  <a:rPr lang="en-GB" sz="2000" kern="0" dirty="0">
                    <a:solidFill>
                      <a:schemeClr val="accent3"/>
                    </a:solidFill>
                  </a:rPr>
                  <a:t>Please populate </a:t>
                </a:r>
                <a:r>
                  <a:rPr lang="en-GB" sz="2000" kern="0" dirty="0" smtClean="0">
                    <a:solidFill>
                      <a:schemeClr val="accent3"/>
                    </a:solidFill>
                  </a:rPr>
                  <a:t>this slide with </a:t>
                </a:r>
                <a:r>
                  <a:rPr lang="en-GB" sz="2000" kern="0" dirty="0">
                    <a:solidFill>
                      <a:schemeClr val="accent3"/>
                    </a:solidFill>
                  </a:rPr>
                  <a:t>examples of </a:t>
                </a:r>
                <a:r>
                  <a:rPr lang="en-GB" sz="2000" kern="0" dirty="0" smtClean="0">
                    <a:solidFill>
                      <a:schemeClr val="accent3"/>
                    </a:solidFill>
                  </a:rPr>
                  <a:t>STEM practice from your setting</a:t>
                </a:r>
                <a:r>
                  <a:rPr lang="en-GB" sz="2000" kern="0" dirty="0">
                    <a:solidFill>
                      <a:schemeClr val="accent3"/>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3"/>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463526"/>
              <a:ext cx="4857750" cy="4524315"/>
            </a:xfrm>
            <a:prstGeom prst="rect">
              <a:avLst/>
            </a:prstGeom>
            <a:solidFill>
              <a:srgbClr val="D3D8E6"/>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Supporting </a:t>
              </a:r>
              <a:r>
                <a:rPr lang="en-GB" dirty="0">
                  <a:solidFill>
                    <a:schemeClr val="tx2"/>
                  </a:solidFill>
                </a:rPr>
                <a:t>statement from your STEM partner(s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Partnership </a:t>
              </a:r>
              <a:r>
                <a:rPr lang="en-GB" dirty="0">
                  <a:solidFill>
                    <a:schemeClr val="tx2"/>
                  </a:solidFill>
                </a:rPr>
                <a:t>agreement(s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Details </a:t>
              </a:r>
              <a:r>
                <a:rPr lang="en-GB" dirty="0">
                  <a:solidFill>
                    <a:schemeClr val="tx2"/>
                  </a:solidFill>
                </a:rPr>
                <a:t>of activities and events that have been co-designed and co-planned with your STEM partner(s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Feedback </a:t>
              </a:r>
              <a:r>
                <a:rPr lang="en-GB" dirty="0">
                  <a:solidFill>
                    <a:schemeClr val="tx2"/>
                  </a:solidFill>
                </a:rPr>
                <a:t>from learners, families or STEM partners following on from their engagement with a STEM partnership </a:t>
              </a:r>
              <a:r>
                <a:rPr lang="en-GB" dirty="0" smtClean="0">
                  <a:solidFill>
                    <a:schemeClr val="tx2"/>
                  </a:solidFill>
                </a:rPr>
                <a:t>activity.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Learner </a:t>
              </a:r>
              <a:r>
                <a:rPr lang="en-GB" dirty="0">
                  <a:solidFill>
                    <a:schemeClr val="tx2"/>
                  </a:solidFill>
                </a:rPr>
                <a:t>profiles showing development of employability </a:t>
              </a:r>
              <a:r>
                <a:rPr lang="en-GB" dirty="0" smtClean="0">
                  <a:solidFill>
                    <a:schemeClr val="tx2"/>
                  </a:solidFill>
                </a:rPr>
                <a:t>skills.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of learners working with your STEM partner(s).</a:t>
              </a:r>
            </a:p>
          </p:txBody>
        </p:sp>
      </p:grpSp>
    </p:spTree>
    <p:extLst>
      <p:ext uri="{BB962C8B-B14F-4D97-AF65-F5344CB8AC3E}">
        <p14:creationId xmlns:p14="http://schemas.microsoft.com/office/powerpoint/2010/main" val="29799932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463526"/>
            <a:ext cx="11622464" cy="4582106"/>
            <a:chOff x="369078" y="1463526"/>
            <a:chExt cx="11622464" cy="4582106"/>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8677" y="2317486"/>
                <a:ext cx="2857092" cy="1323439"/>
              </a:xfrm>
              <a:prstGeom prst="rect">
                <a:avLst/>
              </a:prstGeom>
              <a:noFill/>
            </p:spPr>
            <p:txBody>
              <a:bodyPr wrap="square" rtlCol="0">
                <a:spAutoFit/>
              </a:bodyPr>
              <a:lstStyle/>
              <a:p>
                <a:pPr algn="r">
                  <a:buClr>
                    <a:srgbClr val="00ABB5"/>
                  </a:buClr>
                </a:pPr>
                <a:r>
                  <a:rPr lang="en-GB" sz="2000" kern="0" dirty="0">
                    <a:solidFill>
                      <a:schemeClr val="accent3"/>
                    </a:solidFill>
                  </a:rPr>
                  <a:t>Please populate </a:t>
                </a:r>
                <a:r>
                  <a:rPr lang="en-GB" sz="2000" kern="0" dirty="0" smtClean="0">
                    <a:solidFill>
                      <a:schemeClr val="accent3"/>
                    </a:solidFill>
                  </a:rPr>
                  <a:t>this slide with </a:t>
                </a:r>
                <a:r>
                  <a:rPr lang="en-GB" sz="2000" kern="0" dirty="0">
                    <a:solidFill>
                      <a:schemeClr val="accent3"/>
                    </a:solidFill>
                  </a:rPr>
                  <a:t>examples of </a:t>
                </a:r>
                <a:r>
                  <a:rPr lang="en-GB" sz="2000" kern="0" dirty="0" smtClean="0">
                    <a:solidFill>
                      <a:schemeClr val="accent3"/>
                    </a:solidFill>
                  </a:rPr>
                  <a:t>STEM practice from your setting</a:t>
                </a:r>
                <a:r>
                  <a:rPr lang="en-GB" sz="2000" kern="0" dirty="0">
                    <a:solidFill>
                      <a:schemeClr val="accent3"/>
                    </a:solidFill>
                  </a:rPr>
                  <a:t>.</a:t>
                </a:r>
              </a:p>
            </p:txBody>
          </p:sp>
          <p:pic>
            <p:nvPicPr>
              <p:cNvPr id="6" name="Picture 5" descr="timetable | Steve Mouldey"/>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3"/>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4"/>
                  </a:rPr>
                  <a:t>Online video player link</a:t>
                </a:r>
                <a:endParaRPr lang="en-GB"/>
              </a:p>
            </p:txBody>
          </p:sp>
          <p:pic>
            <p:nvPicPr>
              <p:cNvPr id="9" name="Picture 8"/>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463526"/>
              <a:ext cx="4857750" cy="4524315"/>
            </a:xfrm>
            <a:prstGeom prst="rect">
              <a:avLst/>
            </a:prstGeom>
            <a:solidFill>
              <a:srgbClr val="D3D8E6"/>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Supporting </a:t>
              </a:r>
              <a:r>
                <a:rPr lang="en-GB" dirty="0">
                  <a:solidFill>
                    <a:schemeClr val="tx2"/>
                  </a:solidFill>
                </a:rPr>
                <a:t>statement from your STEM partner(s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Partnership </a:t>
              </a:r>
              <a:r>
                <a:rPr lang="en-GB" dirty="0">
                  <a:solidFill>
                    <a:schemeClr val="tx2"/>
                  </a:solidFill>
                </a:rPr>
                <a:t>agreement(s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Details </a:t>
              </a:r>
              <a:r>
                <a:rPr lang="en-GB" dirty="0">
                  <a:solidFill>
                    <a:schemeClr val="tx2"/>
                  </a:solidFill>
                </a:rPr>
                <a:t>of activities and events that have been co-designed and co-planned with your STEM partner(s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Feedback </a:t>
              </a:r>
              <a:r>
                <a:rPr lang="en-GB" dirty="0">
                  <a:solidFill>
                    <a:schemeClr val="tx2"/>
                  </a:solidFill>
                </a:rPr>
                <a:t>from learners, families or STEM partners following on from their engagement with a STEM partnership </a:t>
              </a:r>
              <a:r>
                <a:rPr lang="en-GB" dirty="0" smtClean="0">
                  <a:solidFill>
                    <a:schemeClr val="tx2"/>
                  </a:solidFill>
                </a:rPr>
                <a:t>activity.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Learner </a:t>
              </a:r>
              <a:r>
                <a:rPr lang="en-GB" dirty="0">
                  <a:solidFill>
                    <a:schemeClr val="tx2"/>
                  </a:solidFill>
                </a:rPr>
                <a:t>profiles showing development of employability </a:t>
              </a:r>
              <a:r>
                <a:rPr lang="en-GB" dirty="0" smtClean="0">
                  <a:solidFill>
                    <a:schemeClr val="tx2"/>
                  </a:solidFill>
                </a:rPr>
                <a:t>skills.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of learners working with your STEM partner(s).</a:t>
              </a:r>
            </a:p>
          </p:txBody>
        </p:sp>
      </p:grpSp>
    </p:spTree>
    <p:extLst>
      <p:ext uri="{BB962C8B-B14F-4D97-AF65-F5344CB8AC3E}">
        <p14:creationId xmlns:p14="http://schemas.microsoft.com/office/powerpoint/2010/main" val="3625331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463526"/>
            <a:ext cx="11622464" cy="4582106"/>
            <a:chOff x="369078" y="1463526"/>
            <a:chExt cx="11622464" cy="4582106"/>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8677" y="2317486"/>
                <a:ext cx="2857092" cy="1323439"/>
              </a:xfrm>
              <a:prstGeom prst="rect">
                <a:avLst/>
              </a:prstGeom>
              <a:noFill/>
            </p:spPr>
            <p:txBody>
              <a:bodyPr wrap="square" rtlCol="0">
                <a:spAutoFit/>
              </a:bodyPr>
              <a:lstStyle/>
              <a:p>
                <a:pPr algn="r">
                  <a:buClr>
                    <a:srgbClr val="00ABB5"/>
                  </a:buClr>
                </a:pPr>
                <a:r>
                  <a:rPr lang="en-GB" sz="2000" kern="0" dirty="0">
                    <a:solidFill>
                      <a:schemeClr val="accent3"/>
                    </a:solidFill>
                  </a:rPr>
                  <a:t>Please populate </a:t>
                </a:r>
                <a:r>
                  <a:rPr lang="en-GB" sz="2000" kern="0" dirty="0" smtClean="0">
                    <a:solidFill>
                      <a:schemeClr val="accent3"/>
                    </a:solidFill>
                  </a:rPr>
                  <a:t>this slide with </a:t>
                </a:r>
                <a:r>
                  <a:rPr lang="en-GB" sz="2000" kern="0" dirty="0">
                    <a:solidFill>
                      <a:schemeClr val="accent3"/>
                    </a:solidFill>
                  </a:rPr>
                  <a:t>examples of </a:t>
                </a:r>
                <a:r>
                  <a:rPr lang="en-GB" sz="2000" kern="0" dirty="0" smtClean="0">
                    <a:solidFill>
                      <a:schemeClr val="accent3"/>
                    </a:solidFill>
                  </a:rPr>
                  <a:t>STEM practice from your setting</a:t>
                </a:r>
                <a:r>
                  <a:rPr lang="en-GB" sz="2000" kern="0" dirty="0">
                    <a:solidFill>
                      <a:schemeClr val="accent3"/>
                    </a:solidFill>
                  </a:rPr>
                  <a:t>.</a:t>
                </a:r>
              </a:p>
            </p:txBody>
          </p:sp>
          <p:pic>
            <p:nvPicPr>
              <p:cNvPr id="6" name="Picture 5" descr="timetable | Steve Mouldey"/>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3"/>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4"/>
                  </a:rPr>
                  <a:t>Online video player link</a:t>
                </a:r>
                <a:endParaRPr lang="en-GB"/>
              </a:p>
            </p:txBody>
          </p:sp>
          <p:pic>
            <p:nvPicPr>
              <p:cNvPr id="9" name="Picture 8"/>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463526"/>
              <a:ext cx="4857750" cy="4524315"/>
            </a:xfrm>
            <a:prstGeom prst="rect">
              <a:avLst/>
            </a:prstGeom>
            <a:solidFill>
              <a:srgbClr val="D3D8E6"/>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Supporting </a:t>
              </a:r>
              <a:r>
                <a:rPr lang="en-GB" dirty="0">
                  <a:solidFill>
                    <a:schemeClr val="tx2"/>
                  </a:solidFill>
                </a:rPr>
                <a:t>statement from your STEM partner(s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Partnership </a:t>
              </a:r>
              <a:r>
                <a:rPr lang="en-GB" dirty="0">
                  <a:solidFill>
                    <a:schemeClr val="tx2"/>
                  </a:solidFill>
                </a:rPr>
                <a:t>agreement(s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Details </a:t>
              </a:r>
              <a:r>
                <a:rPr lang="en-GB" dirty="0">
                  <a:solidFill>
                    <a:schemeClr val="tx2"/>
                  </a:solidFill>
                </a:rPr>
                <a:t>of activities and events that have been co-designed and co-planned with your STEM partner(s</a:t>
              </a:r>
              <a:r>
                <a:rPr lang="en-GB" dirty="0" smtClean="0">
                  <a:solidFill>
                    <a:schemeClr val="tx2"/>
                  </a:solidFill>
                </a:rPr>
                <a:t>).</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Feedback </a:t>
              </a:r>
              <a:r>
                <a:rPr lang="en-GB" dirty="0">
                  <a:solidFill>
                    <a:schemeClr val="tx2"/>
                  </a:solidFill>
                </a:rPr>
                <a:t>from learners, families or STEM partners following on from their engagement with a STEM partnership </a:t>
              </a:r>
              <a:r>
                <a:rPr lang="en-GB" dirty="0" smtClean="0">
                  <a:solidFill>
                    <a:schemeClr val="tx2"/>
                  </a:solidFill>
                </a:rPr>
                <a:t>activity.</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Learner </a:t>
              </a:r>
              <a:r>
                <a:rPr lang="en-GB" dirty="0">
                  <a:solidFill>
                    <a:schemeClr val="tx2"/>
                  </a:solidFill>
                </a:rPr>
                <a:t>profiles showing development of employability </a:t>
              </a:r>
              <a:r>
                <a:rPr lang="en-GB" dirty="0" smtClean="0">
                  <a:solidFill>
                    <a:schemeClr val="tx2"/>
                  </a:solidFill>
                </a:rPr>
                <a:t>skills.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and or links to videos of learners working with your STEM partner(s).</a:t>
              </a:r>
            </a:p>
          </p:txBody>
        </p:sp>
      </p:grpSp>
    </p:spTree>
    <p:extLst>
      <p:ext uri="{BB962C8B-B14F-4D97-AF65-F5344CB8AC3E}">
        <p14:creationId xmlns:p14="http://schemas.microsoft.com/office/powerpoint/2010/main" val="41674892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3425462978"/>
              </p:ext>
            </p:extLst>
          </p:nvPr>
        </p:nvGraphicFramePr>
        <p:xfrm>
          <a:off x="587512" y="4366878"/>
          <a:ext cx="10988262" cy="1554480"/>
        </p:xfrm>
        <a:graphic>
          <a:graphicData uri="http://schemas.openxmlformats.org/drawingml/2006/table">
            <a:tbl>
              <a:tblPr firstRow="1" bandRow="1">
                <a:tableStyleId>{00A15C55-8517-42AA-B614-E9B94910E393}</a:tableStyleId>
              </a:tblPr>
              <a:tblGrid>
                <a:gridCol w="3662754">
                  <a:extLst>
                    <a:ext uri="{9D8B030D-6E8A-4147-A177-3AD203B41FA5}">
                      <a16:colId xmlns:a16="http://schemas.microsoft.com/office/drawing/2014/main" val="3897813067"/>
                    </a:ext>
                  </a:extLst>
                </a:gridCol>
                <a:gridCol w="3662754">
                  <a:extLst>
                    <a:ext uri="{9D8B030D-6E8A-4147-A177-3AD203B41FA5}">
                      <a16:colId xmlns:a16="http://schemas.microsoft.com/office/drawing/2014/main" val="3271170062"/>
                    </a:ext>
                  </a:extLst>
                </a:gridCol>
                <a:gridCol w="3662754">
                  <a:extLst>
                    <a:ext uri="{9D8B030D-6E8A-4147-A177-3AD203B41FA5}">
                      <a16:colId xmlns:a16="http://schemas.microsoft.com/office/drawing/2014/main" val="421599856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are our current strengths in this area?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evidence do we have to support this?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are our future development targets? </a:t>
                      </a:r>
                    </a:p>
                  </a:txBody>
                  <a:tcPr/>
                </a:tc>
                <a:extLst>
                  <a:ext uri="{0D108BD9-81ED-4DB2-BD59-A6C34878D82A}">
                    <a16:rowId xmlns:a16="http://schemas.microsoft.com/office/drawing/2014/main" val="1062293887"/>
                  </a:ext>
                </a:extLst>
              </a:tr>
              <a:tr h="370840">
                <a:tc gridSpan="2">
                  <a:txBody>
                    <a:bodyPr/>
                    <a:lstStyle/>
                    <a:p>
                      <a:r>
                        <a:rPr lang="en-GB" dirty="0" smtClean="0">
                          <a:solidFill>
                            <a:schemeClr val="tx2"/>
                          </a:solidFill>
                        </a:rPr>
                        <a:t>You</a:t>
                      </a:r>
                      <a:r>
                        <a:rPr lang="en-GB" baseline="0" dirty="0" smtClean="0">
                          <a:solidFill>
                            <a:schemeClr val="tx2"/>
                          </a:solidFill>
                        </a:rPr>
                        <a:t> can use text, photographs, web links and video links to evidence your strengths. You may also use the notes section below each slide to provide a narrative or further explanation where required.</a:t>
                      </a:r>
                      <a:endParaRPr lang="en-GB" dirty="0">
                        <a:solidFill>
                          <a:schemeClr val="tx2"/>
                        </a:solidFill>
                      </a:endParaRPr>
                    </a:p>
                  </a:txBody>
                  <a:tcPr/>
                </a:tc>
                <a:tc hMerge="1">
                  <a:txBody>
                    <a:bodyPr/>
                    <a:lstStyle/>
                    <a:p>
                      <a:endParaRPr lang="en-GB" dirty="0"/>
                    </a:p>
                  </a:txBody>
                  <a:tcPr/>
                </a:tc>
                <a:tc>
                  <a:txBody>
                    <a:bodyPr/>
                    <a:lstStyle/>
                    <a:p>
                      <a:r>
                        <a:rPr lang="en-GB" dirty="0" smtClean="0">
                          <a:solidFill>
                            <a:schemeClr val="tx2"/>
                          </a:solidFill>
                        </a:rPr>
                        <a:t>You should outline your future STEM development</a:t>
                      </a:r>
                      <a:r>
                        <a:rPr lang="en-GB" baseline="0" dirty="0" smtClean="0">
                          <a:solidFill>
                            <a:schemeClr val="tx2"/>
                          </a:solidFill>
                        </a:rPr>
                        <a:t> targets in the notes section of each slide.</a:t>
                      </a:r>
                      <a:endParaRPr lang="en-GB" dirty="0">
                        <a:solidFill>
                          <a:schemeClr val="tx2"/>
                        </a:solidFill>
                      </a:endParaRPr>
                    </a:p>
                  </a:txBody>
                  <a:tcPr/>
                </a:tc>
                <a:extLst>
                  <a:ext uri="{0D108BD9-81ED-4DB2-BD59-A6C34878D82A}">
                    <a16:rowId xmlns:a16="http://schemas.microsoft.com/office/drawing/2014/main" val="3047131264"/>
                  </a:ext>
                </a:extLst>
              </a:tr>
            </a:tbl>
          </a:graphicData>
        </a:graphic>
      </p:graphicFrame>
      <p:sp>
        <p:nvSpPr>
          <p:cNvPr id="14" name="Content Placeholder 5"/>
          <p:cNvSpPr txBox="1">
            <a:spLocks/>
          </p:cNvSpPr>
          <p:nvPr/>
        </p:nvSpPr>
        <p:spPr>
          <a:xfrm>
            <a:off x="1289879" y="1160059"/>
            <a:ext cx="8178800" cy="1808715"/>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20000"/>
              </a:lnSpc>
              <a:buFont typeface="Arial" panose="020B0604020202020204" pitchFamily="34" charset="0"/>
              <a:buChar char="•"/>
            </a:pPr>
            <a:r>
              <a:rPr lang="en-GB" sz="1800" dirty="0">
                <a:solidFill>
                  <a:schemeClr val="tx1"/>
                </a:solidFill>
              </a:rPr>
              <a:t>This element contains </a:t>
            </a:r>
            <a:r>
              <a:rPr lang="en-GB" sz="1800" b="1" dirty="0">
                <a:solidFill>
                  <a:schemeClr val="tx1"/>
                </a:solidFill>
              </a:rPr>
              <a:t>six</a:t>
            </a:r>
            <a:r>
              <a:rPr lang="en-GB" sz="1800" dirty="0">
                <a:solidFill>
                  <a:schemeClr val="tx1"/>
                </a:solidFill>
              </a:rPr>
              <a:t> </a:t>
            </a:r>
            <a:r>
              <a:rPr lang="en-GB" sz="1800" dirty="0" smtClean="0">
                <a:solidFill>
                  <a:schemeClr val="tx1"/>
                </a:solidFill>
              </a:rPr>
              <a:t>aspects</a:t>
            </a:r>
            <a:r>
              <a:rPr lang="en-GB" sz="1800" dirty="0">
                <a:solidFill>
                  <a:schemeClr val="tx1"/>
                </a:solidFill>
              </a:rPr>
              <a:t>.</a:t>
            </a:r>
          </a:p>
          <a:p>
            <a:pPr marL="285750" indent="-285750">
              <a:lnSpc>
                <a:spcPct val="120000"/>
              </a:lnSpc>
              <a:buFont typeface="Arial" panose="020B0604020202020204" pitchFamily="34" charset="0"/>
              <a:buChar char="•"/>
            </a:pPr>
            <a:r>
              <a:rPr lang="en-GB" sz="1800" dirty="0">
                <a:solidFill>
                  <a:schemeClr val="tx1"/>
                </a:solidFill>
              </a:rPr>
              <a:t>In order to achieve this element you should provide evidence for                at least </a:t>
            </a:r>
            <a:r>
              <a:rPr lang="en-GB" sz="1800" b="1" dirty="0">
                <a:solidFill>
                  <a:schemeClr val="tx1"/>
                </a:solidFill>
              </a:rPr>
              <a:t>five </a:t>
            </a:r>
            <a:r>
              <a:rPr lang="en-GB" sz="1800" dirty="0">
                <a:solidFill>
                  <a:schemeClr val="tx1"/>
                </a:solidFill>
              </a:rPr>
              <a:t>of these </a:t>
            </a:r>
            <a:r>
              <a:rPr lang="en-GB" sz="1800" dirty="0" smtClean="0">
                <a:solidFill>
                  <a:schemeClr val="tx1"/>
                </a:solidFill>
              </a:rPr>
              <a:t>aspects</a:t>
            </a:r>
            <a:r>
              <a:rPr lang="en-GB" sz="1800" dirty="0">
                <a:solidFill>
                  <a:schemeClr val="tx1"/>
                </a:solidFill>
              </a:rPr>
              <a:t>.</a:t>
            </a:r>
          </a:p>
          <a:p>
            <a:pPr marL="285750" indent="-285750">
              <a:lnSpc>
                <a:spcPct val="120000"/>
              </a:lnSpc>
              <a:buFont typeface="Arial" panose="020B0604020202020204" pitchFamily="34" charset="0"/>
              <a:buChar char="•"/>
            </a:pPr>
            <a:r>
              <a:rPr lang="en-GB" sz="1800" dirty="0" smtClean="0">
                <a:solidFill>
                  <a:schemeClr val="tx1"/>
                </a:solidFill>
              </a:rPr>
              <a:t>The </a:t>
            </a:r>
            <a:r>
              <a:rPr lang="en-GB" sz="1800" dirty="0" smtClean="0">
                <a:solidFill>
                  <a:schemeClr val="tx1"/>
                </a:solidFill>
              </a:rPr>
              <a:t>following slides will help you to collate your evidence. You should use one slide for each </a:t>
            </a:r>
            <a:r>
              <a:rPr lang="en-GB" sz="1800" dirty="0" smtClean="0">
                <a:solidFill>
                  <a:schemeClr val="tx1"/>
                </a:solidFill>
              </a:rPr>
              <a:t>aspect </a:t>
            </a:r>
            <a:r>
              <a:rPr lang="en-GB" sz="1800" dirty="0" smtClean="0">
                <a:solidFill>
                  <a:schemeClr val="tx1"/>
                </a:solidFill>
              </a:rPr>
              <a:t>however you may use a piece of evidence on more than one slide. Please delete any unused slides.</a:t>
            </a:r>
          </a:p>
          <a:p>
            <a:pPr marL="285750" indent="-285750">
              <a:lnSpc>
                <a:spcPct val="120000"/>
              </a:lnSpc>
              <a:buFont typeface="Arial" panose="020B0604020202020204" pitchFamily="34" charset="0"/>
              <a:buChar char="•"/>
            </a:pPr>
            <a:r>
              <a:rPr lang="en-GB" sz="1800" dirty="0">
                <a:solidFill>
                  <a:schemeClr val="tx1"/>
                </a:solidFill>
              </a:rPr>
              <a:t>You should consider these three questions as part of the self-evaluation and evidence gathering process </a:t>
            </a:r>
            <a:r>
              <a:rPr lang="en-GB" sz="1800" dirty="0" smtClean="0">
                <a:solidFill>
                  <a:schemeClr val="tx1"/>
                </a:solidFill>
              </a:rPr>
              <a:t>:</a:t>
            </a:r>
            <a:endParaRPr lang="en-GB" sz="1800" dirty="0">
              <a:solidFill>
                <a:schemeClr val="tx1"/>
              </a:solidFill>
            </a:endParaRPr>
          </a:p>
        </p:txBody>
      </p:sp>
    </p:spTree>
    <p:extLst>
      <p:ext uri="{BB962C8B-B14F-4D97-AF65-F5344CB8AC3E}">
        <p14:creationId xmlns:p14="http://schemas.microsoft.com/office/powerpoint/2010/main" val="9749213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69078" y="1639091"/>
            <a:ext cx="11622464" cy="4406541"/>
            <a:chOff x="369078" y="1639091"/>
            <a:chExt cx="11622464" cy="4406541"/>
          </a:xfrm>
        </p:grpSpPr>
        <p:grpSp>
          <p:nvGrpSpPr>
            <p:cNvPr id="2" name="Group 1"/>
            <p:cNvGrpSpPr/>
            <p:nvPr/>
          </p:nvGrpSpPr>
          <p:grpSpPr>
            <a:xfrm>
              <a:off x="5924478" y="1748618"/>
              <a:ext cx="6067064" cy="4297014"/>
              <a:chOff x="5924478" y="1748618"/>
              <a:chExt cx="6067064" cy="4297014"/>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4"/>
                    </a:solidFill>
                  </a:rPr>
                  <a:t>Please populate </a:t>
                </a:r>
                <a:r>
                  <a:rPr lang="en-GB" sz="2000" kern="0" dirty="0" smtClean="0">
                    <a:solidFill>
                      <a:schemeClr val="accent4"/>
                    </a:solidFill>
                  </a:rPr>
                  <a:t>this slide with </a:t>
                </a:r>
                <a:r>
                  <a:rPr lang="en-GB" sz="2000" kern="0" dirty="0">
                    <a:solidFill>
                      <a:schemeClr val="accent4"/>
                    </a:solidFill>
                  </a:rPr>
                  <a:t>examples of </a:t>
                </a:r>
                <a:r>
                  <a:rPr lang="en-GB" sz="2000" kern="0" dirty="0" smtClean="0">
                    <a:solidFill>
                      <a:schemeClr val="accent4"/>
                    </a:solidFill>
                  </a:rPr>
                  <a:t>STEM practice from your setting</a:t>
                </a:r>
                <a:r>
                  <a:rPr lang="en-GB" sz="2000" kern="0" dirty="0">
                    <a:solidFill>
                      <a:schemeClr val="accent4"/>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4"/>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4"/>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10" name="TextBox 9"/>
            <p:cNvSpPr txBox="1"/>
            <p:nvPr/>
          </p:nvSpPr>
          <p:spPr>
            <a:xfrm>
              <a:off x="369078" y="1639091"/>
              <a:ext cx="4857750" cy="3970318"/>
            </a:xfrm>
            <a:prstGeom prst="rect">
              <a:avLst/>
            </a:prstGeom>
            <a:solidFill>
              <a:srgbClr val="EED7E9"/>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An </a:t>
              </a:r>
              <a:r>
                <a:rPr lang="en-GB" dirty="0">
                  <a:solidFill>
                    <a:schemeClr val="tx2"/>
                  </a:solidFill>
                </a:rPr>
                <a:t>overview of your STEM curriculum and learner </a:t>
              </a:r>
              <a:r>
                <a:rPr lang="en-GB" dirty="0" smtClean="0">
                  <a:solidFill>
                    <a:schemeClr val="tx2"/>
                  </a:solidFill>
                </a:rPr>
                <a:t>progression routes.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Collaborative </a:t>
              </a:r>
              <a:r>
                <a:rPr lang="en-GB" dirty="0">
                  <a:solidFill>
                    <a:schemeClr val="tx2"/>
                  </a:solidFill>
                </a:rPr>
                <a:t>planning documents from relevant </a:t>
              </a:r>
              <a:r>
                <a:rPr lang="en-GB" dirty="0" smtClean="0">
                  <a:solidFill>
                    <a:schemeClr val="tx2"/>
                  </a:solidFill>
                </a:rPr>
                <a:t>groups, settings </a:t>
              </a:r>
              <a:r>
                <a:rPr lang="en-GB" dirty="0">
                  <a:solidFill>
                    <a:schemeClr val="tx2"/>
                  </a:solidFill>
                </a:rPr>
                <a:t>or </a:t>
              </a:r>
              <a:r>
                <a:rPr lang="en-GB" dirty="0" smtClean="0">
                  <a:solidFill>
                    <a:schemeClr val="tx2"/>
                  </a:solidFill>
                </a:rPr>
                <a:t>partners </a:t>
              </a:r>
              <a:r>
                <a:rPr lang="en-GB" dirty="0">
                  <a:solidFill>
                    <a:schemeClr val="tx2"/>
                  </a:solidFill>
                </a:rPr>
                <a:t>within </a:t>
              </a:r>
              <a:r>
                <a:rPr lang="en-GB" dirty="0" smtClean="0">
                  <a:solidFill>
                    <a:schemeClr val="tx2"/>
                  </a:solidFill>
                </a:rPr>
                <a:t>your </a:t>
              </a:r>
              <a:r>
                <a:rPr lang="en-GB" dirty="0">
                  <a:solidFill>
                    <a:schemeClr val="tx2"/>
                  </a:solidFill>
                </a:rPr>
                <a:t>learning </a:t>
              </a:r>
              <a:r>
                <a:rPr lang="en-GB" dirty="0" smtClean="0">
                  <a:solidFill>
                    <a:schemeClr val="tx2"/>
                  </a:solidFill>
                </a:rPr>
                <a:t>community. </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Samples </a:t>
              </a:r>
              <a:r>
                <a:rPr lang="en-GB" dirty="0">
                  <a:solidFill>
                    <a:schemeClr val="tx2"/>
                  </a:solidFill>
                </a:rPr>
                <a:t>of </a:t>
              </a:r>
              <a:r>
                <a:rPr lang="en-GB" dirty="0" smtClean="0">
                  <a:solidFill>
                    <a:schemeClr val="tx2"/>
                  </a:solidFill>
                </a:rPr>
                <a:t>learners’ </a:t>
              </a:r>
              <a:r>
                <a:rPr lang="en-GB" dirty="0">
                  <a:solidFill>
                    <a:schemeClr val="tx2"/>
                  </a:solidFill>
                </a:rPr>
                <a:t>work demonstrating STEM skills including creativity and </a:t>
              </a:r>
              <a:r>
                <a:rPr lang="en-GB" dirty="0" smtClean="0">
                  <a:solidFill>
                    <a:schemeClr val="tx2"/>
                  </a:solidFill>
                </a:rPr>
                <a:t>innovation.</a:t>
              </a:r>
            </a:p>
            <a:p>
              <a:pPr marL="285750" lvl="0" indent="-285750">
                <a:buFont typeface="Arial" panose="020B0604020202020204" pitchFamily="34" charset="0"/>
                <a:buChar char="•"/>
              </a:pPr>
              <a:r>
                <a:rPr lang="en-GB" dirty="0" smtClean="0">
                  <a:solidFill>
                    <a:schemeClr val="tx2"/>
                  </a:solidFill>
                </a:rPr>
                <a:t>Records of learners’ personal achievements in STEM.</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or links to videos of </a:t>
              </a:r>
              <a:r>
                <a:rPr lang="en-GB" dirty="0" smtClean="0">
                  <a:solidFill>
                    <a:schemeClr val="tx2"/>
                  </a:solidFill>
                </a:rPr>
                <a:t>learners engaging in STEM-based Learning </a:t>
              </a:r>
              <a:r>
                <a:rPr lang="en-GB" dirty="0">
                  <a:solidFill>
                    <a:schemeClr val="tx2"/>
                  </a:solidFill>
                </a:rPr>
                <a:t>for Sustainability </a:t>
              </a:r>
              <a:r>
                <a:rPr lang="en-GB" dirty="0" smtClean="0">
                  <a:solidFill>
                    <a:schemeClr val="tx2"/>
                  </a:solidFill>
                </a:rPr>
                <a:t>or </a:t>
              </a:r>
              <a:r>
                <a:rPr lang="en-GB" dirty="0">
                  <a:solidFill>
                    <a:schemeClr val="tx2"/>
                  </a:solidFill>
                </a:rPr>
                <a:t>outdoor learning activities. </a:t>
              </a:r>
            </a:p>
          </p:txBody>
        </p:sp>
      </p:grpSp>
    </p:spTree>
    <p:extLst>
      <p:ext uri="{BB962C8B-B14F-4D97-AF65-F5344CB8AC3E}">
        <p14:creationId xmlns:p14="http://schemas.microsoft.com/office/powerpoint/2010/main" val="1982829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684215" y="2505075"/>
            <a:ext cx="5002212" cy="3684588"/>
          </a:xfrm>
        </p:spPr>
        <p:txBody>
          <a:bodyPr>
            <a:normAutofit/>
          </a:bodyPr>
          <a:lstStyle/>
          <a:p>
            <a:pPr marL="342900" indent="-342900">
              <a:buFont typeface="Arial" panose="020B0604020202020204" pitchFamily="34" charset="0"/>
              <a:buChar char="•"/>
            </a:pPr>
            <a:r>
              <a:rPr lang="en-GB" sz="2400" dirty="0" smtClean="0"/>
              <a:t>Name of </a:t>
            </a:r>
            <a:r>
              <a:rPr lang="en-GB" sz="2400" dirty="0" err="1" smtClean="0"/>
              <a:t>CLD</a:t>
            </a:r>
            <a:r>
              <a:rPr lang="en-GB" sz="2400" dirty="0" smtClean="0"/>
              <a:t> agency</a:t>
            </a:r>
          </a:p>
          <a:p>
            <a:pPr marL="342900" indent="-342900">
              <a:buFont typeface="Arial" panose="020B0604020202020204" pitchFamily="34" charset="0"/>
              <a:buChar char="•"/>
            </a:pPr>
            <a:r>
              <a:rPr lang="en-GB" sz="2400" dirty="0" smtClean="0"/>
              <a:t>Local authority (if appropriate)</a:t>
            </a:r>
          </a:p>
          <a:p>
            <a:pPr marL="342900" indent="-342900">
              <a:buFont typeface="Arial" panose="020B0604020202020204" pitchFamily="34" charset="0"/>
              <a:buChar char="•"/>
            </a:pPr>
            <a:r>
              <a:rPr lang="en-GB" sz="2400" dirty="0" smtClean="0"/>
              <a:t>Name of applicant</a:t>
            </a:r>
          </a:p>
          <a:p>
            <a:pPr marL="342900" indent="-342900">
              <a:buFont typeface="Arial" panose="020B0604020202020204" pitchFamily="34" charset="0"/>
              <a:buChar char="•"/>
            </a:pPr>
            <a:r>
              <a:rPr lang="en-GB" sz="2400" dirty="0" smtClean="0"/>
              <a:t>Date of submission</a:t>
            </a:r>
            <a:endParaRPr lang="en-GB" sz="2400" dirty="0"/>
          </a:p>
        </p:txBody>
      </p:sp>
      <p:sp>
        <p:nvSpPr>
          <p:cNvPr id="6" name="Content Placeholder 5"/>
          <p:cNvSpPr>
            <a:spLocks noGrp="1"/>
          </p:cNvSpPr>
          <p:nvPr>
            <p:ph sz="quarter" idx="4"/>
          </p:nvPr>
        </p:nvSpPr>
        <p:spPr>
          <a:xfrm>
            <a:off x="5842001" y="2505075"/>
            <a:ext cx="5513387" cy="3684588"/>
          </a:xfrm>
        </p:spPr>
        <p:txBody>
          <a:bodyPr>
            <a:normAutofit/>
          </a:bodyPr>
          <a:lstStyle/>
          <a:p>
            <a:r>
              <a:rPr lang="en-GB" sz="2400" dirty="0"/>
              <a:t>Please delete and replace the text in each of </a:t>
            </a:r>
            <a:r>
              <a:rPr lang="en-GB" sz="2400" dirty="0" smtClean="0"/>
              <a:t>the fields on this page. </a:t>
            </a:r>
          </a:p>
          <a:p>
            <a:r>
              <a:rPr lang="en-GB" sz="2400" dirty="0" smtClean="0"/>
              <a:t>In </a:t>
            </a:r>
            <a:r>
              <a:rPr lang="en-GB" sz="2400" dirty="0"/>
              <a:t>this box, you should enter a brief profile of your </a:t>
            </a:r>
            <a:r>
              <a:rPr lang="en-GB" sz="2400" dirty="0" err="1" smtClean="0"/>
              <a:t>CLD</a:t>
            </a:r>
            <a:r>
              <a:rPr lang="en-GB" sz="2400" dirty="0" smtClean="0"/>
              <a:t> agency</a:t>
            </a:r>
            <a:r>
              <a:rPr lang="en-GB" sz="2400" dirty="0" smtClean="0"/>
              <a:t>. </a:t>
            </a:r>
            <a:r>
              <a:rPr lang="en-GB" sz="2400" dirty="0"/>
              <a:t>You may wish to include to </a:t>
            </a:r>
            <a:r>
              <a:rPr lang="en-GB" sz="2400" dirty="0" smtClean="0"/>
              <a:t>include: the number of learners, number of practitioners, </a:t>
            </a:r>
            <a:r>
              <a:rPr lang="en-GB" sz="2400" dirty="0" err="1"/>
              <a:t>SIMD</a:t>
            </a:r>
            <a:r>
              <a:rPr lang="en-GB" sz="2400" dirty="0"/>
              <a:t> overview, urban/rural description, details of </a:t>
            </a:r>
            <a:r>
              <a:rPr lang="en-GB" sz="2400" dirty="0" smtClean="0"/>
              <a:t>             specialist </a:t>
            </a:r>
            <a:r>
              <a:rPr lang="en-GB" sz="2400" dirty="0"/>
              <a:t>provision etc.</a:t>
            </a:r>
          </a:p>
        </p:txBody>
      </p:sp>
    </p:spTree>
    <p:extLst>
      <p:ext uri="{BB962C8B-B14F-4D97-AF65-F5344CB8AC3E}">
        <p14:creationId xmlns:p14="http://schemas.microsoft.com/office/powerpoint/2010/main" val="32991698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639091"/>
            <a:ext cx="11622464" cy="4406541"/>
            <a:chOff x="369078" y="1639091"/>
            <a:chExt cx="11622464" cy="4406541"/>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4"/>
                    </a:solidFill>
                  </a:rPr>
                  <a:t>Please populate </a:t>
                </a:r>
                <a:r>
                  <a:rPr lang="en-GB" sz="2000" kern="0" dirty="0" smtClean="0">
                    <a:solidFill>
                      <a:schemeClr val="accent4"/>
                    </a:solidFill>
                  </a:rPr>
                  <a:t>this slide with </a:t>
                </a:r>
                <a:r>
                  <a:rPr lang="en-GB" sz="2000" kern="0" dirty="0">
                    <a:solidFill>
                      <a:schemeClr val="accent4"/>
                    </a:solidFill>
                  </a:rPr>
                  <a:t>examples of </a:t>
                </a:r>
                <a:r>
                  <a:rPr lang="en-GB" sz="2000" kern="0" dirty="0" smtClean="0">
                    <a:solidFill>
                      <a:schemeClr val="accent4"/>
                    </a:solidFill>
                  </a:rPr>
                  <a:t>STEM practice from your setting</a:t>
                </a:r>
                <a:r>
                  <a:rPr lang="en-GB" sz="2000" kern="0" dirty="0">
                    <a:solidFill>
                      <a:schemeClr val="accent4"/>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4"/>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4"/>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639091"/>
              <a:ext cx="4857750" cy="3970318"/>
            </a:xfrm>
            <a:prstGeom prst="rect">
              <a:avLst/>
            </a:prstGeom>
            <a:solidFill>
              <a:srgbClr val="EED7E9"/>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An </a:t>
              </a:r>
              <a:r>
                <a:rPr lang="en-GB" dirty="0">
                  <a:solidFill>
                    <a:schemeClr val="tx2"/>
                  </a:solidFill>
                </a:rPr>
                <a:t>overview of your STEM curriculum and learner </a:t>
              </a:r>
              <a:r>
                <a:rPr lang="en-GB" dirty="0" smtClean="0">
                  <a:solidFill>
                    <a:schemeClr val="tx2"/>
                  </a:solidFill>
                </a:rPr>
                <a:t>progression routes.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Collaborative </a:t>
              </a:r>
              <a:r>
                <a:rPr lang="en-GB" dirty="0">
                  <a:solidFill>
                    <a:schemeClr val="tx2"/>
                  </a:solidFill>
                </a:rPr>
                <a:t>planning documents from relevant </a:t>
              </a:r>
              <a:r>
                <a:rPr lang="en-GB" dirty="0" smtClean="0">
                  <a:solidFill>
                    <a:schemeClr val="tx2"/>
                  </a:solidFill>
                </a:rPr>
                <a:t>groups, settings </a:t>
              </a:r>
              <a:r>
                <a:rPr lang="en-GB" dirty="0">
                  <a:solidFill>
                    <a:schemeClr val="tx2"/>
                  </a:solidFill>
                </a:rPr>
                <a:t>or </a:t>
              </a:r>
              <a:r>
                <a:rPr lang="en-GB" dirty="0" smtClean="0">
                  <a:solidFill>
                    <a:schemeClr val="tx2"/>
                  </a:solidFill>
                </a:rPr>
                <a:t>partners </a:t>
              </a:r>
              <a:r>
                <a:rPr lang="en-GB" dirty="0">
                  <a:solidFill>
                    <a:schemeClr val="tx2"/>
                  </a:solidFill>
                </a:rPr>
                <a:t>within </a:t>
              </a:r>
              <a:r>
                <a:rPr lang="en-GB" dirty="0" smtClean="0">
                  <a:solidFill>
                    <a:schemeClr val="tx2"/>
                  </a:solidFill>
                </a:rPr>
                <a:t>your </a:t>
              </a:r>
              <a:r>
                <a:rPr lang="en-GB" dirty="0">
                  <a:solidFill>
                    <a:schemeClr val="tx2"/>
                  </a:solidFill>
                </a:rPr>
                <a:t>learning </a:t>
              </a:r>
              <a:r>
                <a:rPr lang="en-GB" dirty="0" smtClean="0">
                  <a:solidFill>
                    <a:schemeClr val="tx2"/>
                  </a:solidFill>
                </a:rPr>
                <a:t>community. </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Samples </a:t>
              </a:r>
              <a:r>
                <a:rPr lang="en-GB" dirty="0">
                  <a:solidFill>
                    <a:schemeClr val="tx2"/>
                  </a:solidFill>
                </a:rPr>
                <a:t>of </a:t>
              </a:r>
              <a:r>
                <a:rPr lang="en-GB" dirty="0" smtClean="0">
                  <a:solidFill>
                    <a:schemeClr val="tx2"/>
                  </a:solidFill>
                </a:rPr>
                <a:t>learners’ </a:t>
              </a:r>
              <a:r>
                <a:rPr lang="en-GB" dirty="0">
                  <a:solidFill>
                    <a:schemeClr val="tx2"/>
                  </a:solidFill>
                </a:rPr>
                <a:t>work demonstrating STEM skills including creativity and </a:t>
              </a:r>
              <a:r>
                <a:rPr lang="en-GB" dirty="0" smtClean="0">
                  <a:solidFill>
                    <a:schemeClr val="tx2"/>
                  </a:solidFill>
                </a:rPr>
                <a:t>innovation.</a:t>
              </a:r>
            </a:p>
            <a:p>
              <a:pPr marL="285750" lvl="0" indent="-285750">
                <a:buFont typeface="Arial" panose="020B0604020202020204" pitchFamily="34" charset="0"/>
                <a:buChar char="•"/>
              </a:pPr>
              <a:r>
                <a:rPr lang="en-GB" dirty="0" smtClean="0">
                  <a:solidFill>
                    <a:schemeClr val="tx2"/>
                  </a:solidFill>
                </a:rPr>
                <a:t>Records of learners’ personal achievements in STEM.</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or links to videos of </a:t>
              </a:r>
              <a:r>
                <a:rPr lang="en-GB" dirty="0" smtClean="0">
                  <a:solidFill>
                    <a:schemeClr val="tx2"/>
                  </a:solidFill>
                </a:rPr>
                <a:t>learners engaging in STEM-based Learning </a:t>
              </a:r>
              <a:r>
                <a:rPr lang="en-GB" dirty="0">
                  <a:solidFill>
                    <a:schemeClr val="tx2"/>
                  </a:solidFill>
                </a:rPr>
                <a:t>for Sustainability </a:t>
              </a:r>
              <a:r>
                <a:rPr lang="en-GB" dirty="0" smtClean="0">
                  <a:solidFill>
                    <a:schemeClr val="tx2"/>
                  </a:solidFill>
                </a:rPr>
                <a:t>or </a:t>
              </a:r>
              <a:r>
                <a:rPr lang="en-GB" dirty="0">
                  <a:solidFill>
                    <a:schemeClr val="tx2"/>
                  </a:solidFill>
                </a:rPr>
                <a:t>outdoor learning activities. </a:t>
              </a:r>
            </a:p>
          </p:txBody>
        </p:sp>
      </p:grpSp>
    </p:spTree>
    <p:extLst>
      <p:ext uri="{BB962C8B-B14F-4D97-AF65-F5344CB8AC3E}">
        <p14:creationId xmlns:p14="http://schemas.microsoft.com/office/powerpoint/2010/main" val="16247711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639091"/>
            <a:ext cx="11622464" cy="4406541"/>
            <a:chOff x="369078" y="1639091"/>
            <a:chExt cx="11622464" cy="4406541"/>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4"/>
                    </a:solidFill>
                  </a:rPr>
                  <a:t>Please populate </a:t>
                </a:r>
                <a:r>
                  <a:rPr lang="en-GB" sz="2000" kern="0" dirty="0" smtClean="0">
                    <a:solidFill>
                      <a:schemeClr val="accent4"/>
                    </a:solidFill>
                  </a:rPr>
                  <a:t>this slide with </a:t>
                </a:r>
                <a:r>
                  <a:rPr lang="en-GB" sz="2000" kern="0" dirty="0">
                    <a:solidFill>
                      <a:schemeClr val="accent4"/>
                    </a:solidFill>
                  </a:rPr>
                  <a:t>examples of </a:t>
                </a:r>
                <a:r>
                  <a:rPr lang="en-GB" sz="2000" kern="0" dirty="0" smtClean="0">
                    <a:solidFill>
                      <a:schemeClr val="accent4"/>
                    </a:solidFill>
                  </a:rPr>
                  <a:t>STEM practice from your setting</a:t>
                </a:r>
                <a:r>
                  <a:rPr lang="en-GB" sz="2000" kern="0" dirty="0">
                    <a:solidFill>
                      <a:schemeClr val="accent4"/>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4"/>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4"/>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639091"/>
              <a:ext cx="4857750" cy="3970318"/>
            </a:xfrm>
            <a:prstGeom prst="rect">
              <a:avLst/>
            </a:prstGeom>
            <a:solidFill>
              <a:srgbClr val="EED7E9"/>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An </a:t>
              </a:r>
              <a:r>
                <a:rPr lang="en-GB" dirty="0">
                  <a:solidFill>
                    <a:schemeClr val="tx2"/>
                  </a:solidFill>
                </a:rPr>
                <a:t>overview of your STEM curriculum and learner </a:t>
              </a:r>
              <a:r>
                <a:rPr lang="en-GB" dirty="0" smtClean="0">
                  <a:solidFill>
                    <a:schemeClr val="tx2"/>
                  </a:solidFill>
                </a:rPr>
                <a:t>progression routes.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Collaborative </a:t>
              </a:r>
              <a:r>
                <a:rPr lang="en-GB" dirty="0">
                  <a:solidFill>
                    <a:schemeClr val="tx2"/>
                  </a:solidFill>
                </a:rPr>
                <a:t>planning documents from relevant </a:t>
              </a:r>
              <a:r>
                <a:rPr lang="en-GB" dirty="0" smtClean="0">
                  <a:solidFill>
                    <a:schemeClr val="tx2"/>
                  </a:solidFill>
                </a:rPr>
                <a:t>groups, settings </a:t>
              </a:r>
              <a:r>
                <a:rPr lang="en-GB" dirty="0">
                  <a:solidFill>
                    <a:schemeClr val="tx2"/>
                  </a:solidFill>
                </a:rPr>
                <a:t>or </a:t>
              </a:r>
              <a:r>
                <a:rPr lang="en-GB" dirty="0" smtClean="0">
                  <a:solidFill>
                    <a:schemeClr val="tx2"/>
                  </a:solidFill>
                </a:rPr>
                <a:t>partners </a:t>
              </a:r>
              <a:r>
                <a:rPr lang="en-GB" dirty="0">
                  <a:solidFill>
                    <a:schemeClr val="tx2"/>
                  </a:solidFill>
                </a:rPr>
                <a:t>within </a:t>
              </a:r>
              <a:r>
                <a:rPr lang="en-GB" dirty="0" smtClean="0">
                  <a:solidFill>
                    <a:schemeClr val="tx2"/>
                  </a:solidFill>
                </a:rPr>
                <a:t>your </a:t>
              </a:r>
              <a:r>
                <a:rPr lang="en-GB" dirty="0">
                  <a:solidFill>
                    <a:schemeClr val="tx2"/>
                  </a:solidFill>
                </a:rPr>
                <a:t>learning </a:t>
              </a:r>
              <a:r>
                <a:rPr lang="en-GB" dirty="0" smtClean="0">
                  <a:solidFill>
                    <a:schemeClr val="tx2"/>
                  </a:solidFill>
                </a:rPr>
                <a:t>community. </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Samples </a:t>
              </a:r>
              <a:r>
                <a:rPr lang="en-GB" dirty="0">
                  <a:solidFill>
                    <a:schemeClr val="tx2"/>
                  </a:solidFill>
                </a:rPr>
                <a:t>of </a:t>
              </a:r>
              <a:r>
                <a:rPr lang="en-GB" dirty="0" smtClean="0">
                  <a:solidFill>
                    <a:schemeClr val="tx2"/>
                  </a:solidFill>
                </a:rPr>
                <a:t>learners’ </a:t>
              </a:r>
              <a:r>
                <a:rPr lang="en-GB" dirty="0">
                  <a:solidFill>
                    <a:schemeClr val="tx2"/>
                  </a:solidFill>
                </a:rPr>
                <a:t>work demonstrating STEM skills including creativity and </a:t>
              </a:r>
              <a:r>
                <a:rPr lang="en-GB" dirty="0" smtClean="0">
                  <a:solidFill>
                    <a:schemeClr val="tx2"/>
                  </a:solidFill>
                </a:rPr>
                <a:t>innovation.</a:t>
              </a:r>
            </a:p>
            <a:p>
              <a:pPr marL="285750" lvl="0" indent="-285750">
                <a:buFont typeface="Arial" panose="020B0604020202020204" pitchFamily="34" charset="0"/>
                <a:buChar char="•"/>
              </a:pPr>
              <a:r>
                <a:rPr lang="en-GB" dirty="0" smtClean="0">
                  <a:solidFill>
                    <a:schemeClr val="tx2"/>
                  </a:solidFill>
                </a:rPr>
                <a:t>Records of learners’ personal achievements in STEM.</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or links to videos of </a:t>
              </a:r>
              <a:r>
                <a:rPr lang="en-GB" dirty="0" smtClean="0">
                  <a:solidFill>
                    <a:schemeClr val="tx2"/>
                  </a:solidFill>
                </a:rPr>
                <a:t>learners engaging in STEM-based Learning </a:t>
              </a:r>
              <a:r>
                <a:rPr lang="en-GB" dirty="0">
                  <a:solidFill>
                    <a:schemeClr val="tx2"/>
                  </a:solidFill>
                </a:rPr>
                <a:t>for Sustainability </a:t>
              </a:r>
              <a:r>
                <a:rPr lang="en-GB" dirty="0" smtClean="0">
                  <a:solidFill>
                    <a:schemeClr val="tx2"/>
                  </a:solidFill>
                </a:rPr>
                <a:t>or </a:t>
              </a:r>
              <a:r>
                <a:rPr lang="en-GB" dirty="0">
                  <a:solidFill>
                    <a:schemeClr val="tx2"/>
                  </a:solidFill>
                </a:rPr>
                <a:t>outdoor learning activities. </a:t>
              </a:r>
            </a:p>
          </p:txBody>
        </p:sp>
      </p:grpSp>
    </p:spTree>
    <p:extLst>
      <p:ext uri="{BB962C8B-B14F-4D97-AF65-F5344CB8AC3E}">
        <p14:creationId xmlns:p14="http://schemas.microsoft.com/office/powerpoint/2010/main" val="22623576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639091"/>
            <a:ext cx="11622464" cy="4406541"/>
            <a:chOff x="369078" y="1639091"/>
            <a:chExt cx="11622464" cy="4406541"/>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4"/>
                    </a:solidFill>
                  </a:rPr>
                  <a:t>Please populate </a:t>
                </a:r>
                <a:r>
                  <a:rPr lang="en-GB" sz="2000" kern="0" dirty="0" smtClean="0">
                    <a:solidFill>
                      <a:schemeClr val="accent4"/>
                    </a:solidFill>
                  </a:rPr>
                  <a:t>this slide with </a:t>
                </a:r>
                <a:r>
                  <a:rPr lang="en-GB" sz="2000" kern="0" dirty="0">
                    <a:solidFill>
                      <a:schemeClr val="accent4"/>
                    </a:solidFill>
                  </a:rPr>
                  <a:t>examples of </a:t>
                </a:r>
                <a:r>
                  <a:rPr lang="en-GB" sz="2000" kern="0" dirty="0" smtClean="0">
                    <a:solidFill>
                      <a:schemeClr val="accent4"/>
                    </a:solidFill>
                  </a:rPr>
                  <a:t>STEM practice from your setting</a:t>
                </a:r>
                <a:r>
                  <a:rPr lang="en-GB" sz="2000" kern="0" dirty="0">
                    <a:solidFill>
                      <a:schemeClr val="accent4"/>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4"/>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4"/>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639091"/>
              <a:ext cx="4857750" cy="3970318"/>
            </a:xfrm>
            <a:prstGeom prst="rect">
              <a:avLst/>
            </a:prstGeom>
            <a:solidFill>
              <a:srgbClr val="EED7E9"/>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An </a:t>
              </a:r>
              <a:r>
                <a:rPr lang="en-GB" dirty="0">
                  <a:solidFill>
                    <a:schemeClr val="tx2"/>
                  </a:solidFill>
                </a:rPr>
                <a:t>overview of your STEM curriculum and learner </a:t>
              </a:r>
              <a:r>
                <a:rPr lang="en-GB" dirty="0" smtClean="0">
                  <a:solidFill>
                    <a:schemeClr val="tx2"/>
                  </a:solidFill>
                </a:rPr>
                <a:t>progression routes.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Collaborative </a:t>
              </a:r>
              <a:r>
                <a:rPr lang="en-GB" dirty="0">
                  <a:solidFill>
                    <a:schemeClr val="tx2"/>
                  </a:solidFill>
                </a:rPr>
                <a:t>planning documents from relevant </a:t>
              </a:r>
              <a:r>
                <a:rPr lang="en-GB" dirty="0" smtClean="0">
                  <a:solidFill>
                    <a:schemeClr val="tx2"/>
                  </a:solidFill>
                </a:rPr>
                <a:t>groups, settings </a:t>
              </a:r>
              <a:r>
                <a:rPr lang="en-GB" dirty="0">
                  <a:solidFill>
                    <a:schemeClr val="tx2"/>
                  </a:solidFill>
                </a:rPr>
                <a:t>or </a:t>
              </a:r>
              <a:r>
                <a:rPr lang="en-GB" dirty="0" smtClean="0">
                  <a:solidFill>
                    <a:schemeClr val="tx2"/>
                  </a:solidFill>
                </a:rPr>
                <a:t>partners </a:t>
              </a:r>
              <a:r>
                <a:rPr lang="en-GB" dirty="0">
                  <a:solidFill>
                    <a:schemeClr val="tx2"/>
                  </a:solidFill>
                </a:rPr>
                <a:t>within </a:t>
              </a:r>
              <a:r>
                <a:rPr lang="en-GB" dirty="0" smtClean="0">
                  <a:solidFill>
                    <a:schemeClr val="tx2"/>
                  </a:solidFill>
                </a:rPr>
                <a:t>your </a:t>
              </a:r>
              <a:r>
                <a:rPr lang="en-GB" dirty="0">
                  <a:solidFill>
                    <a:schemeClr val="tx2"/>
                  </a:solidFill>
                </a:rPr>
                <a:t>learning </a:t>
              </a:r>
              <a:r>
                <a:rPr lang="en-GB" dirty="0" smtClean="0">
                  <a:solidFill>
                    <a:schemeClr val="tx2"/>
                  </a:solidFill>
                </a:rPr>
                <a:t>community. </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Samples </a:t>
              </a:r>
              <a:r>
                <a:rPr lang="en-GB" dirty="0">
                  <a:solidFill>
                    <a:schemeClr val="tx2"/>
                  </a:solidFill>
                </a:rPr>
                <a:t>of </a:t>
              </a:r>
              <a:r>
                <a:rPr lang="en-GB" dirty="0" smtClean="0">
                  <a:solidFill>
                    <a:schemeClr val="tx2"/>
                  </a:solidFill>
                </a:rPr>
                <a:t>learners’ </a:t>
              </a:r>
              <a:r>
                <a:rPr lang="en-GB" dirty="0">
                  <a:solidFill>
                    <a:schemeClr val="tx2"/>
                  </a:solidFill>
                </a:rPr>
                <a:t>work demonstrating STEM skills including creativity and </a:t>
              </a:r>
              <a:r>
                <a:rPr lang="en-GB" dirty="0" smtClean="0">
                  <a:solidFill>
                    <a:schemeClr val="tx2"/>
                  </a:solidFill>
                </a:rPr>
                <a:t>innovation.</a:t>
              </a:r>
            </a:p>
            <a:p>
              <a:pPr marL="285750" lvl="0" indent="-285750">
                <a:buFont typeface="Arial" panose="020B0604020202020204" pitchFamily="34" charset="0"/>
                <a:buChar char="•"/>
              </a:pPr>
              <a:r>
                <a:rPr lang="en-GB" dirty="0" smtClean="0">
                  <a:solidFill>
                    <a:schemeClr val="tx2"/>
                  </a:solidFill>
                </a:rPr>
                <a:t>Records of learners’ personal achievements in STEM.</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or links to videos of </a:t>
              </a:r>
              <a:r>
                <a:rPr lang="en-GB" dirty="0" smtClean="0">
                  <a:solidFill>
                    <a:schemeClr val="tx2"/>
                  </a:solidFill>
                </a:rPr>
                <a:t>learners engaging in STEM-based Learning </a:t>
              </a:r>
              <a:r>
                <a:rPr lang="en-GB" dirty="0">
                  <a:solidFill>
                    <a:schemeClr val="tx2"/>
                  </a:solidFill>
                </a:rPr>
                <a:t>for Sustainability </a:t>
              </a:r>
              <a:r>
                <a:rPr lang="en-GB" dirty="0" smtClean="0">
                  <a:solidFill>
                    <a:schemeClr val="tx2"/>
                  </a:solidFill>
                </a:rPr>
                <a:t>or </a:t>
              </a:r>
              <a:r>
                <a:rPr lang="en-GB" dirty="0">
                  <a:solidFill>
                    <a:schemeClr val="tx2"/>
                  </a:solidFill>
                </a:rPr>
                <a:t>outdoor learning activities. </a:t>
              </a:r>
            </a:p>
          </p:txBody>
        </p:sp>
      </p:grpSp>
    </p:spTree>
    <p:extLst>
      <p:ext uri="{BB962C8B-B14F-4D97-AF65-F5344CB8AC3E}">
        <p14:creationId xmlns:p14="http://schemas.microsoft.com/office/powerpoint/2010/main" val="2402020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639091"/>
            <a:ext cx="11622464" cy="4406541"/>
            <a:chOff x="369078" y="1639091"/>
            <a:chExt cx="11622464" cy="4406541"/>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4"/>
                    </a:solidFill>
                  </a:rPr>
                  <a:t>Please populate </a:t>
                </a:r>
                <a:r>
                  <a:rPr lang="en-GB" sz="2000" kern="0" dirty="0" smtClean="0">
                    <a:solidFill>
                      <a:schemeClr val="accent4"/>
                    </a:solidFill>
                  </a:rPr>
                  <a:t>this slide with </a:t>
                </a:r>
                <a:r>
                  <a:rPr lang="en-GB" sz="2000" kern="0" dirty="0">
                    <a:solidFill>
                      <a:schemeClr val="accent4"/>
                    </a:solidFill>
                  </a:rPr>
                  <a:t>examples of </a:t>
                </a:r>
                <a:r>
                  <a:rPr lang="en-GB" sz="2000" kern="0" dirty="0" smtClean="0">
                    <a:solidFill>
                      <a:schemeClr val="accent4"/>
                    </a:solidFill>
                  </a:rPr>
                  <a:t>STEM practice from your setting</a:t>
                </a:r>
                <a:r>
                  <a:rPr lang="en-GB" sz="2000" kern="0" dirty="0">
                    <a:solidFill>
                      <a:schemeClr val="accent4"/>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4"/>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4"/>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639091"/>
              <a:ext cx="4857750" cy="3970318"/>
            </a:xfrm>
            <a:prstGeom prst="rect">
              <a:avLst/>
            </a:prstGeom>
            <a:solidFill>
              <a:srgbClr val="EED7E9"/>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An </a:t>
              </a:r>
              <a:r>
                <a:rPr lang="en-GB" dirty="0">
                  <a:solidFill>
                    <a:schemeClr val="tx2"/>
                  </a:solidFill>
                </a:rPr>
                <a:t>overview of your STEM curriculum and learner </a:t>
              </a:r>
              <a:r>
                <a:rPr lang="en-GB" dirty="0" smtClean="0">
                  <a:solidFill>
                    <a:schemeClr val="tx2"/>
                  </a:solidFill>
                </a:rPr>
                <a:t>progression routes.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Collaborative </a:t>
              </a:r>
              <a:r>
                <a:rPr lang="en-GB" dirty="0">
                  <a:solidFill>
                    <a:schemeClr val="tx2"/>
                  </a:solidFill>
                </a:rPr>
                <a:t>planning documents from relevant </a:t>
              </a:r>
              <a:r>
                <a:rPr lang="en-GB" dirty="0" smtClean="0">
                  <a:solidFill>
                    <a:schemeClr val="tx2"/>
                  </a:solidFill>
                </a:rPr>
                <a:t>groups, settings </a:t>
              </a:r>
              <a:r>
                <a:rPr lang="en-GB" dirty="0">
                  <a:solidFill>
                    <a:schemeClr val="tx2"/>
                  </a:solidFill>
                </a:rPr>
                <a:t>or </a:t>
              </a:r>
              <a:r>
                <a:rPr lang="en-GB" dirty="0" smtClean="0">
                  <a:solidFill>
                    <a:schemeClr val="tx2"/>
                  </a:solidFill>
                </a:rPr>
                <a:t>partners </a:t>
              </a:r>
              <a:r>
                <a:rPr lang="en-GB" dirty="0">
                  <a:solidFill>
                    <a:schemeClr val="tx2"/>
                  </a:solidFill>
                </a:rPr>
                <a:t>within </a:t>
              </a:r>
              <a:r>
                <a:rPr lang="en-GB" dirty="0" smtClean="0">
                  <a:solidFill>
                    <a:schemeClr val="tx2"/>
                  </a:solidFill>
                </a:rPr>
                <a:t>your </a:t>
              </a:r>
              <a:r>
                <a:rPr lang="en-GB" dirty="0">
                  <a:solidFill>
                    <a:schemeClr val="tx2"/>
                  </a:solidFill>
                </a:rPr>
                <a:t>learning </a:t>
              </a:r>
              <a:r>
                <a:rPr lang="en-GB" dirty="0" smtClean="0">
                  <a:solidFill>
                    <a:schemeClr val="tx2"/>
                  </a:solidFill>
                </a:rPr>
                <a:t>community. </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Samples </a:t>
              </a:r>
              <a:r>
                <a:rPr lang="en-GB" dirty="0">
                  <a:solidFill>
                    <a:schemeClr val="tx2"/>
                  </a:solidFill>
                </a:rPr>
                <a:t>of </a:t>
              </a:r>
              <a:r>
                <a:rPr lang="en-GB" dirty="0" smtClean="0">
                  <a:solidFill>
                    <a:schemeClr val="tx2"/>
                  </a:solidFill>
                </a:rPr>
                <a:t>learners’ </a:t>
              </a:r>
              <a:r>
                <a:rPr lang="en-GB" dirty="0">
                  <a:solidFill>
                    <a:schemeClr val="tx2"/>
                  </a:solidFill>
                </a:rPr>
                <a:t>work demonstrating STEM skills including creativity and </a:t>
              </a:r>
              <a:r>
                <a:rPr lang="en-GB" dirty="0" smtClean="0">
                  <a:solidFill>
                    <a:schemeClr val="tx2"/>
                  </a:solidFill>
                </a:rPr>
                <a:t>innovation.</a:t>
              </a:r>
            </a:p>
            <a:p>
              <a:pPr marL="285750" lvl="0" indent="-285750">
                <a:buFont typeface="Arial" panose="020B0604020202020204" pitchFamily="34" charset="0"/>
                <a:buChar char="•"/>
              </a:pPr>
              <a:r>
                <a:rPr lang="en-GB" dirty="0" smtClean="0">
                  <a:solidFill>
                    <a:schemeClr val="tx2"/>
                  </a:solidFill>
                </a:rPr>
                <a:t>Records of learners’ personal achievements in STEM.</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or links to videos of </a:t>
              </a:r>
              <a:r>
                <a:rPr lang="en-GB" dirty="0" smtClean="0">
                  <a:solidFill>
                    <a:schemeClr val="tx2"/>
                  </a:solidFill>
                </a:rPr>
                <a:t>learners engaging in STEM-based Learning </a:t>
              </a:r>
              <a:r>
                <a:rPr lang="en-GB" dirty="0">
                  <a:solidFill>
                    <a:schemeClr val="tx2"/>
                  </a:solidFill>
                </a:rPr>
                <a:t>for Sustainability </a:t>
              </a:r>
              <a:r>
                <a:rPr lang="en-GB" dirty="0" smtClean="0">
                  <a:solidFill>
                    <a:schemeClr val="tx2"/>
                  </a:solidFill>
                </a:rPr>
                <a:t>or </a:t>
              </a:r>
              <a:r>
                <a:rPr lang="en-GB" dirty="0">
                  <a:solidFill>
                    <a:schemeClr val="tx2"/>
                  </a:solidFill>
                </a:rPr>
                <a:t>outdoor learning activities. </a:t>
              </a:r>
            </a:p>
          </p:txBody>
        </p:sp>
      </p:grpSp>
    </p:spTree>
    <p:extLst>
      <p:ext uri="{BB962C8B-B14F-4D97-AF65-F5344CB8AC3E}">
        <p14:creationId xmlns:p14="http://schemas.microsoft.com/office/powerpoint/2010/main" val="41821447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639091"/>
            <a:ext cx="11622464" cy="4406541"/>
            <a:chOff x="369078" y="1639091"/>
            <a:chExt cx="11622464" cy="4406541"/>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4"/>
                    </a:solidFill>
                  </a:rPr>
                  <a:t>Please populate </a:t>
                </a:r>
                <a:r>
                  <a:rPr lang="en-GB" sz="2000" kern="0" dirty="0" smtClean="0">
                    <a:solidFill>
                      <a:schemeClr val="accent4"/>
                    </a:solidFill>
                  </a:rPr>
                  <a:t>this slide with </a:t>
                </a:r>
                <a:r>
                  <a:rPr lang="en-GB" sz="2000" kern="0" dirty="0">
                    <a:solidFill>
                      <a:schemeClr val="accent4"/>
                    </a:solidFill>
                  </a:rPr>
                  <a:t>examples of </a:t>
                </a:r>
                <a:r>
                  <a:rPr lang="en-GB" sz="2000" kern="0" dirty="0" smtClean="0">
                    <a:solidFill>
                      <a:schemeClr val="accent4"/>
                    </a:solidFill>
                  </a:rPr>
                  <a:t>STEM practice from your setting</a:t>
                </a:r>
                <a:r>
                  <a:rPr lang="en-GB" sz="2000" kern="0" dirty="0">
                    <a:solidFill>
                      <a:schemeClr val="accent4"/>
                    </a:solidFill>
                  </a:rPr>
                  <a:t>.</a:t>
                </a:r>
              </a:p>
            </p:txBody>
          </p:sp>
          <p:pic>
            <p:nvPicPr>
              <p:cNvPr id="6" name="Picture 5" descr="timetable | Steve Mouldey"/>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4"/>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4"/>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4"/>
                  </a:rPr>
                  <a:t>Online video player link</a:t>
                </a:r>
                <a:endParaRPr lang="en-GB"/>
              </a:p>
            </p:txBody>
          </p:sp>
          <p:pic>
            <p:nvPicPr>
              <p:cNvPr id="9" name="Picture 8"/>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639091"/>
              <a:ext cx="4857750" cy="3970318"/>
            </a:xfrm>
            <a:prstGeom prst="rect">
              <a:avLst/>
            </a:prstGeom>
            <a:solidFill>
              <a:srgbClr val="EED7E9"/>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An </a:t>
              </a:r>
              <a:r>
                <a:rPr lang="en-GB" dirty="0">
                  <a:solidFill>
                    <a:schemeClr val="tx2"/>
                  </a:solidFill>
                </a:rPr>
                <a:t>overview of your STEM curriculum and learner </a:t>
              </a:r>
              <a:r>
                <a:rPr lang="en-GB" dirty="0" smtClean="0">
                  <a:solidFill>
                    <a:schemeClr val="tx2"/>
                  </a:solidFill>
                </a:rPr>
                <a:t>progression routes.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Collaborative </a:t>
              </a:r>
              <a:r>
                <a:rPr lang="en-GB" dirty="0">
                  <a:solidFill>
                    <a:schemeClr val="tx2"/>
                  </a:solidFill>
                </a:rPr>
                <a:t>planning documents from relevant </a:t>
              </a:r>
              <a:r>
                <a:rPr lang="en-GB" dirty="0" smtClean="0">
                  <a:solidFill>
                    <a:schemeClr val="tx2"/>
                  </a:solidFill>
                </a:rPr>
                <a:t>groups, settings </a:t>
              </a:r>
              <a:r>
                <a:rPr lang="en-GB" dirty="0">
                  <a:solidFill>
                    <a:schemeClr val="tx2"/>
                  </a:solidFill>
                </a:rPr>
                <a:t>or </a:t>
              </a:r>
              <a:r>
                <a:rPr lang="en-GB" dirty="0" smtClean="0">
                  <a:solidFill>
                    <a:schemeClr val="tx2"/>
                  </a:solidFill>
                </a:rPr>
                <a:t>partners </a:t>
              </a:r>
              <a:r>
                <a:rPr lang="en-GB" dirty="0">
                  <a:solidFill>
                    <a:schemeClr val="tx2"/>
                  </a:solidFill>
                </a:rPr>
                <a:t>within </a:t>
              </a:r>
              <a:r>
                <a:rPr lang="en-GB" dirty="0" smtClean="0">
                  <a:solidFill>
                    <a:schemeClr val="tx2"/>
                  </a:solidFill>
                </a:rPr>
                <a:t>your </a:t>
              </a:r>
              <a:r>
                <a:rPr lang="en-GB" dirty="0">
                  <a:solidFill>
                    <a:schemeClr val="tx2"/>
                  </a:solidFill>
                </a:rPr>
                <a:t>learning </a:t>
              </a:r>
              <a:r>
                <a:rPr lang="en-GB" dirty="0" smtClean="0">
                  <a:solidFill>
                    <a:schemeClr val="tx2"/>
                  </a:solidFill>
                </a:rPr>
                <a:t>community. </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Samples </a:t>
              </a:r>
              <a:r>
                <a:rPr lang="en-GB" dirty="0">
                  <a:solidFill>
                    <a:schemeClr val="tx2"/>
                  </a:solidFill>
                </a:rPr>
                <a:t>of </a:t>
              </a:r>
              <a:r>
                <a:rPr lang="en-GB" dirty="0" smtClean="0">
                  <a:solidFill>
                    <a:schemeClr val="tx2"/>
                  </a:solidFill>
                </a:rPr>
                <a:t>learners’ </a:t>
              </a:r>
              <a:r>
                <a:rPr lang="en-GB" dirty="0">
                  <a:solidFill>
                    <a:schemeClr val="tx2"/>
                  </a:solidFill>
                </a:rPr>
                <a:t>work demonstrating STEM skills including creativity and </a:t>
              </a:r>
              <a:r>
                <a:rPr lang="en-GB" dirty="0" smtClean="0">
                  <a:solidFill>
                    <a:schemeClr val="tx2"/>
                  </a:solidFill>
                </a:rPr>
                <a:t>innovation.</a:t>
              </a:r>
            </a:p>
            <a:p>
              <a:pPr marL="285750" lvl="0" indent="-285750">
                <a:buFont typeface="Arial" panose="020B0604020202020204" pitchFamily="34" charset="0"/>
                <a:buChar char="•"/>
              </a:pPr>
              <a:r>
                <a:rPr lang="en-GB" dirty="0" smtClean="0">
                  <a:solidFill>
                    <a:schemeClr val="tx2"/>
                  </a:solidFill>
                </a:rPr>
                <a:t>Records of learners’ personal achievements in STEM.</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Photographs </a:t>
              </a:r>
              <a:r>
                <a:rPr lang="en-GB" dirty="0">
                  <a:solidFill>
                    <a:schemeClr val="tx2"/>
                  </a:solidFill>
                </a:rPr>
                <a:t>or links to videos of </a:t>
              </a:r>
              <a:r>
                <a:rPr lang="en-GB" dirty="0" smtClean="0">
                  <a:solidFill>
                    <a:schemeClr val="tx2"/>
                  </a:solidFill>
                </a:rPr>
                <a:t>learners engaging in STEM-based Learning </a:t>
              </a:r>
              <a:r>
                <a:rPr lang="en-GB" dirty="0">
                  <a:solidFill>
                    <a:schemeClr val="tx2"/>
                  </a:solidFill>
                </a:rPr>
                <a:t>for Sustainability </a:t>
              </a:r>
              <a:r>
                <a:rPr lang="en-GB" dirty="0" smtClean="0">
                  <a:solidFill>
                    <a:schemeClr val="tx2"/>
                  </a:solidFill>
                </a:rPr>
                <a:t>or </a:t>
              </a:r>
              <a:r>
                <a:rPr lang="en-GB" dirty="0">
                  <a:solidFill>
                    <a:schemeClr val="tx2"/>
                  </a:solidFill>
                </a:rPr>
                <a:t>outdoor learning activities. </a:t>
              </a:r>
            </a:p>
          </p:txBody>
        </p:sp>
      </p:grpSp>
    </p:spTree>
    <p:extLst>
      <p:ext uri="{BB962C8B-B14F-4D97-AF65-F5344CB8AC3E}">
        <p14:creationId xmlns:p14="http://schemas.microsoft.com/office/powerpoint/2010/main" val="31622177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3703626783"/>
              </p:ext>
            </p:extLst>
          </p:nvPr>
        </p:nvGraphicFramePr>
        <p:xfrm>
          <a:off x="587512" y="4366878"/>
          <a:ext cx="10988262" cy="1554480"/>
        </p:xfrm>
        <a:graphic>
          <a:graphicData uri="http://schemas.openxmlformats.org/drawingml/2006/table">
            <a:tbl>
              <a:tblPr firstRow="1" bandRow="1">
                <a:tableStyleId>{7DF18680-E054-41AD-8BC1-D1AEF772440D}</a:tableStyleId>
              </a:tblPr>
              <a:tblGrid>
                <a:gridCol w="3662754">
                  <a:extLst>
                    <a:ext uri="{9D8B030D-6E8A-4147-A177-3AD203B41FA5}">
                      <a16:colId xmlns:a16="http://schemas.microsoft.com/office/drawing/2014/main" val="3897813067"/>
                    </a:ext>
                  </a:extLst>
                </a:gridCol>
                <a:gridCol w="3662754">
                  <a:extLst>
                    <a:ext uri="{9D8B030D-6E8A-4147-A177-3AD203B41FA5}">
                      <a16:colId xmlns:a16="http://schemas.microsoft.com/office/drawing/2014/main" val="3271170062"/>
                    </a:ext>
                  </a:extLst>
                </a:gridCol>
                <a:gridCol w="3662754">
                  <a:extLst>
                    <a:ext uri="{9D8B030D-6E8A-4147-A177-3AD203B41FA5}">
                      <a16:colId xmlns:a16="http://schemas.microsoft.com/office/drawing/2014/main" val="421599856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are our current strengths in this area?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evidence do we have to support this?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are our future development targets? </a:t>
                      </a:r>
                    </a:p>
                  </a:txBody>
                  <a:tcPr/>
                </a:tc>
                <a:extLst>
                  <a:ext uri="{0D108BD9-81ED-4DB2-BD59-A6C34878D82A}">
                    <a16:rowId xmlns:a16="http://schemas.microsoft.com/office/drawing/2014/main" val="1062293887"/>
                  </a:ext>
                </a:extLst>
              </a:tr>
              <a:tr h="370840">
                <a:tc gridSpan="2">
                  <a:txBody>
                    <a:bodyPr/>
                    <a:lstStyle/>
                    <a:p>
                      <a:r>
                        <a:rPr lang="en-GB" dirty="0" smtClean="0">
                          <a:solidFill>
                            <a:schemeClr val="tx2"/>
                          </a:solidFill>
                        </a:rPr>
                        <a:t>You</a:t>
                      </a:r>
                      <a:r>
                        <a:rPr lang="en-GB" baseline="0" dirty="0" smtClean="0">
                          <a:solidFill>
                            <a:schemeClr val="tx2"/>
                          </a:solidFill>
                        </a:rPr>
                        <a:t> can use text, photographs, web links and video links to evidence your strengths. You may also use the notes section below each slide to provide a narrative or further explanation where required.</a:t>
                      </a:r>
                      <a:endParaRPr lang="en-GB" dirty="0">
                        <a:solidFill>
                          <a:schemeClr val="tx2"/>
                        </a:solidFill>
                      </a:endParaRPr>
                    </a:p>
                  </a:txBody>
                  <a:tcPr/>
                </a:tc>
                <a:tc hMerge="1">
                  <a:txBody>
                    <a:bodyPr/>
                    <a:lstStyle/>
                    <a:p>
                      <a:endParaRPr lang="en-GB" dirty="0"/>
                    </a:p>
                  </a:txBody>
                  <a:tcPr/>
                </a:tc>
                <a:tc>
                  <a:txBody>
                    <a:bodyPr/>
                    <a:lstStyle/>
                    <a:p>
                      <a:r>
                        <a:rPr lang="en-GB" dirty="0" smtClean="0">
                          <a:solidFill>
                            <a:schemeClr val="tx2"/>
                          </a:solidFill>
                        </a:rPr>
                        <a:t>You should outline your future STEM development</a:t>
                      </a:r>
                      <a:r>
                        <a:rPr lang="en-GB" baseline="0" dirty="0" smtClean="0">
                          <a:solidFill>
                            <a:schemeClr val="tx2"/>
                          </a:solidFill>
                        </a:rPr>
                        <a:t> targets in the notes section of each slide.</a:t>
                      </a:r>
                      <a:endParaRPr lang="en-GB" dirty="0">
                        <a:solidFill>
                          <a:schemeClr val="tx2"/>
                        </a:solidFill>
                      </a:endParaRPr>
                    </a:p>
                  </a:txBody>
                  <a:tcPr/>
                </a:tc>
                <a:extLst>
                  <a:ext uri="{0D108BD9-81ED-4DB2-BD59-A6C34878D82A}">
                    <a16:rowId xmlns:a16="http://schemas.microsoft.com/office/drawing/2014/main" val="3047131264"/>
                  </a:ext>
                </a:extLst>
              </a:tr>
            </a:tbl>
          </a:graphicData>
        </a:graphic>
      </p:graphicFrame>
      <p:sp>
        <p:nvSpPr>
          <p:cNvPr id="13" name="Content Placeholder 5"/>
          <p:cNvSpPr txBox="1">
            <a:spLocks/>
          </p:cNvSpPr>
          <p:nvPr/>
        </p:nvSpPr>
        <p:spPr>
          <a:xfrm>
            <a:off x="1289879" y="1160059"/>
            <a:ext cx="8178800" cy="1808715"/>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20000"/>
              </a:lnSpc>
              <a:buFont typeface="Arial" panose="020B0604020202020204" pitchFamily="34" charset="0"/>
              <a:buChar char="•"/>
            </a:pPr>
            <a:r>
              <a:rPr lang="en-GB" sz="1800" dirty="0">
                <a:solidFill>
                  <a:schemeClr val="tx1"/>
                </a:solidFill>
              </a:rPr>
              <a:t>This element contains </a:t>
            </a:r>
            <a:r>
              <a:rPr lang="en-GB" sz="1800" b="1" dirty="0">
                <a:solidFill>
                  <a:schemeClr val="tx1"/>
                </a:solidFill>
              </a:rPr>
              <a:t>six</a:t>
            </a:r>
            <a:r>
              <a:rPr lang="en-GB" sz="1800" dirty="0">
                <a:solidFill>
                  <a:schemeClr val="tx1"/>
                </a:solidFill>
              </a:rPr>
              <a:t> </a:t>
            </a:r>
            <a:r>
              <a:rPr lang="en-GB" sz="1800" dirty="0" smtClean="0">
                <a:solidFill>
                  <a:schemeClr val="tx1"/>
                </a:solidFill>
              </a:rPr>
              <a:t>aspects</a:t>
            </a:r>
            <a:r>
              <a:rPr lang="en-GB" sz="1800" dirty="0">
                <a:solidFill>
                  <a:schemeClr val="tx1"/>
                </a:solidFill>
              </a:rPr>
              <a:t>.</a:t>
            </a:r>
          </a:p>
          <a:p>
            <a:pPr marL="285750" indent="-285750">
              <a:lnSpc>
                <a:spcPct val="120000"/>
              </a:lnSpc>
              <a:buFont typeface="Arial" panose="020B0604020202020204" pitchFamily="34" charset="0"/>
              <a:buChar char="•"/>
            </a:pPr>
            <a:r>
              <a:rPr lang="en-GB" sz="1800" dirty="0">
                <a:solidFill>
                  <a:schemeClr val="tx1"/>
                </a:solidFill>
              </a:rPr>
              <a:t>In order to achieve this element you should provide evidence for                at least </a:t>
            </a:r>
            <a:r>
              <a:rPr lang="en-GB" sz="1800" b="1" dirty="0">
                <a:solidFill>
                  <a:schemeClr val="tx1"/>
                </a:solidFill>
              </a:rPr>
              <a:t>five </a:t>
            </a:r>
            <a:r>
              <a:rPr lang="en-GB" sz="1800" dirty="0">
                <a:solidFill>
                  <a:schemeClr val="tx1"/>
                </a:solidFill>
              </a:rPr>
              <a:t>of these </a:t>
            </a:r>
            <a:r>
              <a:rPr lang="en-GB" sz="1800" dirty="0" smtClean="0">
                <a:solidFill>
                  <a:schemeClr val="tx1"/>
                </a:solidFill>
              </a:rPr>
              <a:t>aspects</a:t>
            </a:r>
            <a:r>
              <a:rPr lang="en-GB" sz="1800" dirty="0">
                <a:solidFill>
                  <a:schemeClr val="tx1"/>
                </a:solidFill>
              </a:rPr>
              <a:t>.</a:t>
            </a:r>
          </a:p>
          <a:p>
            <a:pPr marL="285750" indent="-285750">
              <a:lnSpc>
                <a:spcPct val="120000"/>
              </a:lnSpc>
              <a:buFont typeface="Arial" panose="020B0604020202020204" pitchFamily="34" charset="0"/>
              <a:buChar char="•"/>
            </a:pPr>
            <a:r>
              <a:rPr lang="en-GB" sz="1800" dirty="0" smtClean="0">
                <a:solidFill>
                  <a:schemeClr val="tx1"/>
                </a:solidFill>
              </a:rPr>
              <a:t>The </a:t>
            </a:r>
            <a:r>
              <a:rPr lang="en-GB" sz="1800" dirty="0" smtClean="0">
                <a:solidFill>
                  <a:schemeClr val="tx1"/>
                </a:solidFill>
              </a:rPr>
              <a:t>following slides will help you to collate your evidence. You should use one slide for each </a:t>
            </a:r>
            <a:r>
              <a:rPr lang="en-GB" sz="1800" dirty="0" smtClean="0">
                <a:solidFill>
                  <a:schemeClr val="tx1"/>
                </a:solidFill>
              </a:rPr>
              <a:t>aspect </a:t>
            </a:r>
            <a:r>
              <a:rPr lang="en-GB" sz="1800" dirty="0" smtClean="0">
                <a:solidFill>
                  <a:schemeClr val="tx1"/>
                </a:solidFill>
              </a:rPr>
              <a:t>however you may use a piece of evidence on more than one slide. Please delete any unused slides.</a:t>
            </a:r>
          </a:p>
          <a:p>
            <a:pPr marL="285750" indent="-285750">
              <a:lnSpc>
                <a:spcPct val="120000"/>
              </a:lnSpc>
              <a:buFont typeface="Arial" panose="020B0604020202020204" pitchFamily="34" charset="0"/>
              <a:buChar char="•"/>
            </a:pPr>
            <a:r>
              <a:rPr lang="en-GB" sz="1800" dirty="0">
                <a:solidFill>
                  <a:schemeClr val="tx1"/>
                </a:solidFill>
              </a:rPr>
              <a:t>You should consider these three questions as part of the self-evaluation and evidence gathering process </a:t>
            </a:r>
            <a:r>
              <a:rPr lang="en-GB" sz="1800" dirty="0" smtClean="0">
                <a:solidFill>
                  <a:schemeClr val="tx1"/>
                </a:solidFill>
              </a:rPr>
              <a:t>:</a:t>
            </a:r>
            <a:endParaRPr lang="en-GB" sz="1800" dirty="0">
              <a:solidFill>
                <a:schemeClr val="tx1"/>
              </a:solidFill>
            </a:endParaRPr>
          </a:p>
        </p:txBody>
      </p:sp>
    </p:spTree>
    <p:extLst>
      <p:ext uri="{BB962C8B-B14F-4D97-AF65-F5344CB8AC3E}">
        <p14:creationId xmlns:p14="http://schemas.microsoft.com/office/powerpoint/2010/main" val="23911367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69078" y="1521317"/>
            <a:ext cx="11622464" cy="4524315"/>
            <a:chOff x="369078" y="1521317"/>
            <a:chExt cx="11622464" cy="4524315"/>
          </a:xfrm>
        </p:grpSpPr>
        <p:grpSp>
          <p:nvGrpSpPr>
            <p:cNvPr id="2" name="Group 1"/>
            <p:cNvGrpSpPr/>
            <p:nvPr/>
          </p:nvGrpSpPr>
          <p:grpSpPr>
            <a:xfrm>
              <a:off x="5924478" y="1748618"/>
              <a:ext cx="6067064" cy="4297014"/>
              <a:chOff x="5924478" y="1748618"/>
              <a:chExt cx="6067064" cy="4297014"/>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5"/>
                    </a:solidFill>
                  </a:rPr>
                  <a:t>Please populate </a:t>
                </a:r>
                <a:r>
                  <a:rPr lang="en-GB" sz="2000" kern="0" dirty="0" smtClean="0">
                    <a:solidFill>
                      <a:schemeClr val="accent5"/>
                    </a:solidFill>
                  </a:rPr>
                  <a:t>this slide with </a:t>
                </a:r>
                <a:r>
                  <a:rPr lang="en-GB" sz="2000" kern="0" dirty="0">
                    <a:solidFill>
                      <a:schemeClr val="accent5"/>
                    </a:solidFill>
                  </a:rPr>
                  <a:t>examples of </a:t>
                </a:r>
                <a:r>
                  <a:rPr lang="en-GB" sz="2000" kern="0" dirty="0" smtClean="0">
                    <a:solidFill>
                      <a:schemeClr val="accent5"/>
                    </a:solidFill>
                  </a:rPr>
                  <a:t>STEM practice from your setting</a:t>
                </a:r>
                <a:r>
                  <a:rPr lang="en-GB" sz="2000" kern="0" dirty="0">
                    <a:solidFill>
                      <a:schemeClr val="accent5"/>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rgbClr val="FF872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rgbClr val="FF8720"/>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10" name="TextBox 9"/>
            <p:cNvSpPr txBox="1"/>
            <p:nvPr/>
          </p:nvSpPr>
          <p:spPr>
            <a:xfrm>
              <a:off x="369078" y="1521317"/>
              <a:ext cx="4857750" cy="4524315"/>
            </a:xfrm>
            <a:prstGeom prst="rect">
              <a:avLst/>
            </a:prstGeom>
            <a:solidFill>
              <a:srgbClr val="FFE0D7"/>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Improvement </a:t>
              </a:r>
              <a:r>
                <a:rPr lang="en-GB" dirty="0">
                  <a:solidFill>
                    <a:schemeClr val="tx2"/>
                  </a:solidFill>
                </a:rPr>
                <a:t>plans showing </a:t>
              </a:r>
              <a:r>
                <a:rPr lang="en-GB" dirty="0" smtClean="0">
                  <a:solidFill>
                    <a:schemeClr val="tx2"/>
                  </a:solidFill>
                </a:rPr>
                <a:t>an agency-wide </a:t>
              </a:r>
              <a:r>
                <a:rPr lang="en-GB" dirty="0">
                  <a:solidFill>
                    <a:schemeClr val="tx2"/>
                  </a:solidFill>
                </a:rPr>
                <a:t>approach to tackling stereotypes, unconscious bias and inequity in </a:t>
              </a:r>
              <a:r>
                <a:rPr lang="en-GB" dirty="0" smtClean="0">
                  <a:solidFill>
                    <a:schemeClr val="tx2"/>
                  </a:solidFill>
                </a:rPr>
                <a:t>STEM.</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Plans </a:t>
              </a:r>
              <a:r>
                <a:rPr lang="en-GB" dirty="0">
                  <a:solidFill>
                    <a:schemeClr val="tx2"/>
                  </a:solidFill>
                </a:rPr>
                <a:t>showing how learning about equity and equality is being embedded in the curriculum for all </a:t>
              </a:r>
              <a:r>
                <a:rPr lang="en-GB" dirty="0" smtClean="0">
                  <a:solidFill>
                    <a:schemeClr val="tx2"/>
                  </a:solidFill>
                </a:rPr>
                <a:t>learners.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Planning </a:t>
              </a:r>
              <a:r>
                <a:rPr lang="en-GB" dirty="0">
                  <a:solidFill>
                    <a:schemeClr val="tx2"/>
                  </a:solidFill>
                </a:rPr>
                <a:t>documents, resources and or evidence of interventions which tackle preconceptions about career and learning </a:t>
              </a:r>
              <a:r>
                <a:rPr lang="en-GB" dirty="0" smtClean="0">
                  <a:solidFill>
                    <a:schemeClr val="tx2"/>
                  </a:solidFill>
                </a:rPr>
                <a:t>pathways.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Tracking </a:t>
              </a:r>
              <a:r>
                <a:rPr lang="en-GB" dirty="0">
                  <a:solidFill>
                    <a:schemeClr val="tx2"/>
                  </a:solidFill>
                </a:rPr>
                <a:t>data or surveys that show changes in engagement and attitudes or improvements in attainment over </a:t>
              </a:r>
              <a:r>
                <a:rPr lang="en-GB" dirty="0" smtClean="0">
                  <a:solidFill>
                    <a:schemeClr val="tx2"/>
                  </a:solidFill>
                </a:rPr>
                <a:t>time.</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Evidence </a:t>
              </a:r>
              <a:r>
                <a:rPr lang="en-GB" dirty="0">
                  <a:solidFill>
                    <a:schemeClr val="tx2"/>
                  </a:solidFill>
                </a:rPr>
                <a:t>of </a:t>
              </a:r>
              <a:r>
                <a:rPr lang="en-GB" dirty="0" smtClean="0">
                  <a:solidFill>
                    <a:schemeClr val="tx2"/>
                  </a:solidFill>
                </a:rPr>
                <a:t>practitioners engaging with </a:t>
              </a:r>
              <a:r>
                <a:rPr lang="en-GB" dirty="0">
                  <a:solidFill>
                    <a:schemeClr val="tx2"/>
                  </a:solidFill>
                </a:rPr>
                <a:t>professional learning and research.</a:t>
              </a:r>
            </a:p>
          </p:txBody>
        </p:sp>
      </p:grpSp>
    </p:spTree>
    <p:extLst>
      <p:ext uri="{BB962C8B-B14F-4D97-AF65-F5344CB8AC3E}">
        <p14:creationId xmlns:p14="http://schemas.microsoft.com/office/powerpoint/2010/main" val="19625735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521317"/>
            <a:ext cx="11622464" cy="4524315"/>
            <a:chOff x="369078" y="1521317"/>
            <a:chExt cx="11622464" cy="4524315"/>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5"/>
                    </a:solidFill>
                  </a:rPr>
                  <a:t>Please populate </a:t>
                </a:r>
                <a:r>
                  <a:rPr lang="en-GB" sz="2000" kern="0" dirty="0" smtClean="0">
                    <a:solidFill>
                      <a:schemeClr val="accent5"/>
                    </a:solidFill>
                  </a:rPr>
                  <a:t>this slide with </a:t>
                </a:r>
                <a:r>
                  <a:rPr lang="en-GB" sz="2000" kern="0" dirty="0">
                    <a:solidFill>
                      <a:schemeClr val="accent5"/>
                    </a:solidFill>
                  </a:rPr>
                  <a:t>examples of </a:t>
                </a:r>
                <a:r>
                  <a:rPr lang="en-GB" sz="2000" kern="0" dirty="0" smtClean="0">
                    <a:solidFill>
                      <a:schemeClr val="accent5"/>
                    </a:solidFill>
                  </a:rPr>
                  <a:t>STEM practice from your setting</a:t>
                </a:r>
                <a:r>
                  <a:rPr lang="en-GB" sz="2000" kern="0" dirty="0">
                    <a:solidFill>
                      <a:schemeClr val="accent5"/>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rgbClr val="FF872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rgbClr val="FF8720"/>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521317"/>
              <a:ext cx="4857750" cy="4524315"/>
            </a:xfrm>
            <a:prstGeom prst="rect">
              <a:avLst/>
            </a:prstGeom>
            <a:solidFill>
              <a:srgbClr val="FFE0D7"/>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Improvement </a:t>
              </a:r>
              <a:r>
                <a:rPr lang="en-GB" dirty="0">
                  <a:solidFill>
                    <a:schemeClr val="tx2"/>
                  </a:solidFill>
                </a:rPr>
                <a:t>plans showing </a:t>
              </a:r>
              <a:r>
                <a:rPr lang="en-GB" dirty="0" smtClean="0">
                  <a:solidFill>
                    <a:schemeClr val="tx2"/>
                  </a:solidFill>
                </a:rPr>
                <a:t>an agency-wide </a:t>
              </a:r>
              <a:r>
                <a:rPr lang="en-GB" dirty="0">
                  <a:solidFill>
                    <a:schemeClr val="tx2"/>
                  </a:solidFill>
                </a:rPr>
                <a:t>approach to tackling stereotypes, unconscious bias and inequity in </a:t>
              </a:r>
              <a:r>
                <a:rPr lang="en-GB" dirty="0" smtClean="0">
                  <a:solidFill>
                    <a:schemeClr val="tx2"/>
                  </a:solidFill>
                </a:rPr>
                <a:t>STEM.</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Plans </a:t>
              </a:r>
              <a:r>
                <a:rPr lang="en-GB" dirty="0">
                  <a:solidFill>
                    <a:schemeClr val="tx2"/>
                  </a:solidFill>
                </a:rPr>
                <a:t>showing how learning about equity and equality is being embedded in the curriculum for all </a:t>
              </a:r>
              <a:r>
                <a:rPr lang="en-GB" dirty="0" smtClean="0">
                  <a:solidFill>
                    <a:schemeClr val="tx2"/>
                  </a:solidFill>
                </a:rPr>
                <a:t>learners.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Planning </a:t>
              </a:r>
              <a:r>
                <a:rPr lang="en-GB" dirty="0">
                  <a:solidFill>
                    <a:schemeClr val="tx2"/>
                  </a:solidFill>
                </a:rPr>
                <a:t>documents, resources and or evidence of interventions which tackle preconceptions about career and learning </a:t>
              </a:r>
              <a:r>
                <a:rPr lang="en-GB" dirty="0" smtClean="0">
                  <a:solidFill>
                    <a:schemeClr val="tx2"/>
                  </a:solidFill>
                </a:rPr>
                <a:t>pathways.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Tracking </a:t>
              </a:r>
              <a:r>
                <a:rPr lang="en-GB" dirty="0">
                  <a:solidFill>
                    <a:schemeClr val="tx2"/>
                  </a:solidFill>
                </a:rPr>
                <a:t>data or surveys that show changes in engagement and attitudes or improvements in attainment over </a:t>
              </a:r>
              <a:r>
                <a:rPr lang="en-GB" dirty="0" smtClean="0">
                  <a:solidFill>
                    <a:schemeClr val="tx2"/>
                  </a:solidFill>
                </a:rPr>
                <a:t>time.</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Evidence </a:t>
              </a:r>
              <a:r>
                <a:rPr lang="en-GB" dirty="0">
                  <a:solidFill>
                    <a:schemeClr val="tx2"/>
                  </a:solidFill>
                </a:rPr>
                <a:t>of </a:t>
              </a:r>
              <a:r>
                <a:rPr lang="en-GB" dirty="0" smtClean="0">
                  <a:solidFill>
                    <a:schemeClr val="tx2"/>
                  </a:solidFill>
                </a:rPr>
                <a:t>practitioners engaging with </a:t>
              </a:r>
              <a:r>
                <a:rPr lang="en-GB" dirty="0">
                  <a:solidFill>
                    <a:schemeClr val="tx2"/>
                  </a:solidFill>
                </a:rPr>
                <a:t>professional learning and research.</a:t>
              </a:r>
            </a:p>
          </p:txBody>
        </p:sp>
      </p:grpSp>
    </p:spTree>
    <p:extLst>
      <p:ext uri="{BB962C8B-B14F-4D97-AF65-F5344CB8AC3E}">
        <p14:creationId xmlns:p14="http://schemas.microsoft.com/office/powerpoint/2010/main" val="37727718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521317"/>
            <a:ext cx="11622464" cy="4524315"/>
            <a:chOff x="369078" y="1521317"/>
            <a:chExt cx="11622464" cy="4524315"/>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5"/>
                    </a:solidFill>
                  </a:rPr>
                  <a:t>Please populate </a:t>
                </a:r>
                <a:r>
                  <a:rPr lang="en-GB" sz="2000" kern="0" dirty="0" smtClean="0">
                    <a:solidFill>
                      <a:schemeClr val="accent5"/>
                    </a:solidFill>
                  </a:rPr>
                  <a:t>this slide with </a:t>
                </a:r>
                <a:r>
                  <a:rPr lang="en-GB" sz="2000" kern="0" dirty="0">
                    <a:solidFill>
                      <a:schemeClr val="accent5"/>
                    </a:solidFill>
                  </a:rPr>
                  <a:t>examples of </a:t>
                </a:r>
                <a:r>
                  <a:rPr lang="en-GB" sz="2000" kern="0" dirty="0" smtClean="0">
                    <a:solidFill>
                      <a:schemeClr val="accent5"/>
                    </a:solidFill>
                  </a:rPr>
                  <a:t>STEM practice from your setting</a:t>
                </a:r>
                <a:r>
                  <a:rPr lang="en-GB" sz="2000" kern="0" dirty="0">
                    <a:solidFill>
                      <a:schemeClr val="accent5"/>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rgbClr val="FF872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rgbClr val="FF8720"/>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521317"/>
              <a:ext cx="4857750" cy="4524315"/>
            </a:xfrm>
            <a:prstGeom prst="rect">
              <a:avLst/>
            </a:prstGeom>
            <a:solidFill>
              <a:srgbClr val="FFE0D7"/>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Improvement </a:t>
              </a:r>
              <a:r>
                <a:rPr lang="en-GB" dirty="0">
                  <a:solidFill>
                    <a:schemeClr val="tx2"/>
                  </a:solidFill>
                </a:rPr>
                <a:t>plans showing </a:t>
              </a:r>
              <a:r>
                <a:rPr lang="en-GB" dirty="0" smtClean="0">
                  <a:solidFill>
                    <a:schemeClr val="tx2"/>
                  </a:solidFill>
                </a:rPr>
                <a:t>an agency-wide </a:t>
              </a:r>
              <a:r>
                <a:rPr lang="en-GB" dirty="0">
                  <a:solidFill>
                    <a:schemeClr val="tx2"/>
                  </a:solidFill>
                </a:rPr>
                <a:t>approach to tackling stereotypes, unconscious bias and inequity in </a:t>
              </a:r>
              <a:r>
                <a:rPr lang="en-GB" dirty="0" smtClean="0">
                  <a:solidFill>
                    <a:schemeClr val="tx2"/>
                  </a:solidFill>
                </a:rPr>
                <a:t>STEM.</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Plans </a:t>
              </a:r>
              <a:r>
                <a:rPr lang="en-GB" dirty="0">
                  <a:solidFill>
                    <a:schemeClr val="tx2"/>
                  </a:solidFill>
                </a:rPr>
                <a:t>showing how learning about equity and equality is being embedded in the curriculum for all </a:t>
              </a:r>
              <a:r>
                <a:rPr lang="en-GB" dirty="0" smtClean="0">
                  <a:solidFill>
                    <a:schemeClr val="tx2"/>
                  </a:solidFill>
                </a:rPr>
                <a:t>learners.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Planning </a:t>
              </a:r>
              <a:r>
                <a:rPr lang="en-GB" dirty="0">
                  <a:solidFill>
                    <a:schemeClr val="tx2"/>
                  </a:solidFill>
                </a:rPr>
                <a:t>documents, resources and or evidence of interventions which tackle preconceptions about career and learning </a:t>
              </a:r>
              <a:r>
                <a:rPr lang="en-GB" dirty="0" smtClean="0">
                  <a:solidFill>
                    <a:schemeClr val="tx2"/>
                  </a:solidFill>
                </a:rPr>
                <a:t>pathways.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Tracking </a:t>
              </a:r>
              <a:r>
                <a:rPr lang="en-GB" dirty="0">
                  <a:solidFill>
                    <a:schemeClr val="tx2"/>
                  </a:solidFill>
                </a:rPr>
                <a:t>data or surveys that show changes in engagement and attitudes or improvements in attainment over </a:t>
              </a:r>
              <a:r>
                <a:rPr lang="en-GB" dirty="0" smtClean="0">
                  <a:solidFill>
                    <a:schemeClr val="tx2"/>
                  </a:solidFill>
                </a:rPr>
                <a:t>time.</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Evidence </a:t>
              </a:r>
              <a:r>
                <a:rPr lang="en-GB" dirty="0">
                  <a:solidFill>
                    <a:schemeClr val="tx2"/>
                  </a:solidFill>
                </a:rPr>
                <a:t>of </a:t>
              </a:r>
              <a:r>
                <a:rPr lang="en-GB" dirty="0" smtClean="0">
                  <a:solidFill>
                    <a:schemeClr val="tx2"/>
                  </a:solidFill>
                </a:rPr>
                <a:t>practitioners engaging with </a:t>
              </a:r>
              <a:r>
                <a:rPr lang="en-GB" dirty="0">
                  <a:solidFill>
                    <a:schemeClr val="tx2"/>
                  </a:solidFill>
                </a:rPr>
                <a:t>professional learning and research.</a:t>
              </a:r>
            </a:p>
          </p:txBody>
        </p:sp>
      </p:grpSp>
    </p:spTree>
    <p:extLst>
      <p:ext uri="{BB962C8B-B14F-4D97-AF65-F5344CB8AC3E}">
        <p14:creationId xmlns:p14="http://schemas.microsoft.com/office/powerpoint/2010/main" val="32422440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521317"/>
            <a:ext cx="11622464" cy="4524315"/>
            <a:chOff x="369078" y="1521317"/>
            <a:chExt cx="11622464" cy="4524315"/>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5"/>
                    </a:solidFill>
                  </a:rPr>
                  <a:t>Please populate </a:t>
                </a:r>
                <a:r>
                  <a:rPr lang="en-GB" sz="2000" kern="0" dirty="0" smtClean="0">
                    <a:solidFill>
                      <a:schemeClr val="accent5"/>
                    </a:solidFill>
                  </a:rPr>
                  <a:t>this slide with </a:t>
                </a:r>
                <a:r>
                  <a:rPr lang="en-GB" sz="2000" kern="0" dirty="0">
                    <a:solidFill>
                      <a:schemeClr val="accent5"/>
                    </a:solidFill>
                  </a:rPr>
                  <a:t>examples of </a:t>
                </a:r>
                <a:r>
                  <a:rPr lang="en-GB" sz="2000" kern="0" dirty="0" smtClean="0">
                    <a:solidFill>
                      <a:schemeClr val="accent5"/>
                    </a:solidFill>
                  </a:rPr>
                  <a:t>STEM practice from your setting</a:t>
                </a:r>
                <a:r>
                  <a:rPr lang="en-GB" sz="2000" kern="0" dirty="0">
                    <a:solidFill>
                      <a:schemeClr val="accent5"/>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rgbClr val="FF872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rgbClr val="FF8720"/>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521317"/>
              <a:ext cx="4857750" cy="4524315"/>
            </a:xfrm>
            <a:prstGeom prst="rect">
              <a:avLst/>
            </a:prstGeom>
            <a:solidFill>
              <a:srgbClr val="FFE0D7"/>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Improvement </a:t>
              </a:r>
              <a:r>
                <a:rPr lang="en-GB" dirty="0">
                  <a:solidFill>
                    <a:schemeClr val="tx2"/>
                  </a:solidFill>
                </a:rPr>
                <a:t>plans showing </a:t>
              </a:r>
              <a:r>
                <a:rPr lang="en-GB" dirty="0" smtClean="0">
                  <a:solidFill>
                    <a:schemeClr val="tx2"/>
                  </a:solidFill>
                </a:rPr>
                <a:t>an agency-wide </a:t>
              </a:r>
              <a:r>
                <a:rPr lang="en-GB" dirty="0">
                  <a:solidFill>
                    <a:schemeClr val="tx2"/>
                  </a:solidFill>
                </a:rPr>
                <a:t>approach to tackling stereotypes, unconscious bias and inequity in </a:t>
              </a:r>
              <a:r>
                <a:rPr lang="en-GB" dirty="0" smtClean="0">
                  <a:solidFill>
                    <a:schemeClr val="tx2"/>
                  </a:solidFill>
                </a:rPr>
                <a:t>STEM.</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Plans </a:t>
              </a:r>
              <a:r>
                <a:rPr lang="en-GB" dirty="0">
                  <a:solidFill>
                    <a:schemeClr val="tx2"/>
                  </a:solidFill>
                </a:rPr>
                <a:t>showing how learning about equity and equality is being embedded in the curriculum for all </a:t>
              </a:r>
              <a:r>
                <a:rPr lang="en-GB" dirty="0" smtClean="0">
                  <a:solidFill>
                    <a:schemeClr val="tx2"/>
                  </a:solidFill>
                </a:rPr>
                <a:t>learners.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Planning </a:t>
              </a:r>
              <a:r>
                <a:rPr lang="en-GB" dirty="0">
                  <a:solidFill>
                    <a:schemeClr val="tx2"/>
                  </a:solidFill>
                </a:rPr>
                <a:t>documents, resources and or evidence of interventions which tackle preconceptions about career and learning </a:t>
              </a:r>
              <a:r>
                <a:rPr lang="en-GB" dirty="0" smtClean="0">
                  <a:solidFill>
                    <a:schemeClr val="tx2"/>
                  </a:solidFill>
                </a:rPr>
                <a:t>pathways.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Tracking </a:t>
              </a:r>
              <a:r>
                <a:rPr lang="en-GB" dirty="0">
                  <a:solidFill>
                    <a:schemeClr val="tx2"/>
                  </a:solidFill>
                </a:rPr>
                <a:t>data or surveys that show changes in engagement and attitudes or improvements in attainment over </a:t>
              </a:r>
              <a:r>
                <a:rPr lang="en-GB" dirty="0" smtClean="0">
                  <a:solidFill>
                    <a:schemeClr val="tx2"/>
                  </a:solidFill>
                </a:rPr>
                <a:t>time.</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Evidence </a:t>
              </a:r>
              <a:r>
                <a:rPr lang="en-GB" dirty="0">
                  <a:solidFill>
                    <a:schemeClr val="tx2"/>
                  </a:solidFill>
                </a:rPr>
                <a:t>of </a:t>
              </a:r>
              <a:r>
                <a:rPr lang="en-GB" dirty="0" smtClean="0">
                  <a:solidFill>
                    <a:schemeClr val="tx2"/>
                  </a:solidFill>
                </a:rPr>
                <a:t>practitioners engaging with </a:t>
              </a:r>
              <a:r>
                <a:rPr lang="en-GB" dirty="0">
                  <a:solidFill>
                    <a:schemeClr val="tx2"/>
                  </a:solidFill>
                </a:rPr>
                <a:t>professional learning and research.</a:t>
              </a:r>
            </a:p>
          </p:txBody>
        </p:sp>
      </p:grpSp>
    </p:spTree>
    <p:extLst>
      <p:ext uri="{BB962C8B-B14F-4D97-AF65-F5344CB8AC3E}">
        <p14:creationId xmlns:p14="http://schemas.microsoft.com/office/powerpoint/2010/main" val="632505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99657360"/>
              </p:ext>
            </p:extLst>
          </p:nvPr>
        </p:nvGraphicFramePr>
        <p:xfrm>
          <a:off x="587512" y="4366878"/>
          <a:ext cx="10988262" cy="1554480"/>
        </p:xfrm>
        <a:graphic>
          <a:graphicData uri="http://schemas.openxmlformats.org/drawingml/2006/table">
            <a:tbl>
              <a:tblPr firstRow="1" bandRow="1">
                <a:tableStyleId>{5C22544A-7EE6-4342-B048-85BDC9FD1C3A}</a:tableStyleId>
              </a:tblPr>
              <a:tblGrid>
                <a:gridCol w="3662754">
                  <a:extLst>
                    <a:ext uri="{9D8B030D-6E8A-4147-A177-3AD203B41FA5}">
                      <a16:colId xmlns:a16="http://schemas.microsoft.com/office/drawing/2014/main" val="3897813067"/>
                    </a:ext>
                  </a:extLst>
                </a:gridCol>
                <a:gridCol w="3662754">
                  <a:extLst>
                    <a:ext uri="{9D8B030D-6E8A-4147-A177-3AD203B41FA5}">
                      <a16:colId xmlns:a16="http://schemas.microsoft.com/office/drawing/2014/main" val="3271170062"/>
                    </a:ext>
                  </a:extLst>
                </a:gridCol>
                <a:gridCol w="3662754">
                  <a:extLst>
                    <a:ext uri="{9D8B030D-6E8A-4147-A177-3AD203B41FA5}">
                      <a16:colId xmlns:a16="http://schemas.microsoft.com/office/drawing/2014/main" val="421599856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are our current strengths in this area?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evidence do we have to support this?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What are our future development targets? </a:t>
                      </a:r>
                    </a:p>
                  </a:txBody>
                  <a:tcPr/>
                </a:tc>
                <a:extLst>
                  <a:ext uri="{0D108BD9-81ED-4DB2-BD59-A6C34878D82A}">
                    <a16:rowId xmlns:a16="http://schemas.microsoft.com/office/drawing/2014/main" val="1062293887"/>
                  </a:ext>
                </a:extLst>
              </a:tr>
              <a:tr h="370840">
                <a:tc gridSpan="2">
                  <a:txBody>
                    <a:bodyPr/>
                    <a:lstStyle/>
                    <a:p>
                      <a:r>
                        <a:rPr lang="en-GB" dirty="0" smtClean="0">
                          <a:solidFill>
                            <a:schemeClr val="tx2"/>
                          </a:solidFill>
                        </a:rPr>
                        <a:t>You</a:t>
                      </a:r>
                      <a:r>
                        <a:rPr lang="en-GB" baseline="0" dirty="0" smtClean="0">
                          <a:solidFill>
                            <a:schemeClr val="tx2"/>
                          </a:solidFill>
                        </a:rPr>
                        <a:t> can use text, photographs, web links and video links to evidence your strengths. You may also use the notes section below each slide to provide a narrative or further explanation where required.</a:t>
                      </a:r>
                      <a:endParaRPr lang="en-GB" dirty="0">
                        <a:solidFill>
                          <a:schemeClr val="tx2"/>
                        </a:solidFill>
                      </a:endParaRPr>
                    </a:p>
                  </a:txBody>
                  <a:tcPr/>
                </a:tc>
                <a:tc hMerge="1">
                  <a:txBody>
                    <a:bodyPr/>
                    <a:lstStyle/>
                    <a:p>
                      <a:endParaRPr lang="en-GB" dirty="0"/>
                    </a:p>
                  </a:txBody>
                  <a:tcPr/>
                </a:tc>
                <a:tc>
                  <a:txBody>
                    <a:bodyPr/>
                    <a:lstStyle/>
                    <a:p>
                      <a:r>
                        <a:rPr lang="en-GB" dirty="0" smtClean="0">
                          <a:solidFill>
                            <a:schemeClr val="tx2"/>
                          </a:solidFill>
                        </a:rPr>
                        <a:t>You should outline your future STEM development</a:t>
                      </a:r>
                      <a:r>
                        <a:rPr lang="en-GB" baseline="0" dirty="0" smtClean="0">
                          <a:solidFill>
                            <a:schemeClr val="tx2"/>
                          </a:solidFill>
                        </a:rPr>
                        <a:t> targets in the notes section of each slide.</a:t>
                      </a:r>
                      <a:endParaRPr lang="en-GB" dirty="0">
                        <a:solidFill>
                          <a:schemeClr val="tx2"/>
                        </a:solidFill>
                      </a:endParaRPr>
                    </a:p>
                  </a:txBody>
                  <a:tcPr/>
                </a:tc>
                <a:extLst>
                  <a:ext uri="{0D108BD9-81ED-4DB2-BD59-A6C34878D82A}">
                    <a16:rowId xmlns:a16="http://schemas.microsoft.com/office/drawing/2014/main" val="3047131264"/>
                  </a:ext>
                </a:extLst>
              </a:tr>
            </a:tbl>
          </a:graphicData>
        </a:graphic>
      </p:graphicFrame>
      <p:sp>
        <p:nvSpPr>
          <p:cNvPr id="17" name="Content Placeholder 5"/>
          <p:cNvSpPr txBox="1">
            <a:spLocks/>
          </p:cNvSpPr>
          <p:nvPr/>
        </p:nvSpPr>
        <p:spPr>
          <a:xfrm>
            <a:off x="1289879" y="1160059"/>
            <a:ext cx="8178800" cy="1808715"/>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20000"/>
              </a:lnSpc>
              <a:buFont typeface="Arial" panose="020B0604020202020204" pitchFamily="34" charset="0"/>
              <a:buChar char="•"/>
            </a:pPr>
            <a:r>
              <a:rPr lang="en-GB" sz="1800" dirty="0" smtClean="0">
                <a:solidFill>
                  <a:schemeClr val="tx1"/>
                </a:solidFill>
              </a:rPr>
              <a:t>This element contains </a:t>
            </a:r>
            <a:r>
              <a:rPr lang="en-GB" sz="1800" b="1" dirty="0" smtClean="0">
                <a:solidFill>
                  <a:schemeClr val="tx1"/>
                </a:solidFill>
              </a:rPr>
              <a:t>six</a:t>
            </a:r>
            <a:r>
              <a:rPr lang="en-GB" sz="1800" dirty="0" smtClean="0">
                <a:solidFill>
                  <a:schemeClr val="tx1"/>
                </a:solidFill>
              </a:rPr>
              <a:t> aspects</a:t>
            </a:r>
            <a:r>
              <a:rPr lang="en-GB" sz="1800" dirty="0" smtClean="0">
                <a:solidFill>
                  <a:schemeClr val="tx1"/>
                </a:solidFill>
              </a:rPr>
              <a:t>.</a:t>
            </a:r>
          </a:p>
          <a:p>
            <a:pPr marL="285750" indent="-285750">
              <a:lnSpc>
                <a:spcPct val="120000"/>
              </a:lnSpc>
              <a:buFont typeface="Arial" panose="020B0604020202020204" pitchFamily="34" charset="0"/>
              <a:buChar char="•"/>
            </a:pPr>
            <a:r>
              <a:rPr lang="en-GB" sz="1800" dirty="0" smtClean="0">
                <a:solidFill>
                  <a:schemeClr val="tx1"/>
                </a:solidFill>
              </a:rPr>
              <a:t>In order to achieve this element you should provide evidence for                at least </a:t>
            </a:r>
            <a:r>
              <a:rPr lang="en-GB" sz="1800" b="1" dirty="0" smtClean="0">
                <a:solidFill>
                  <a:schemeClr val="tx1"/>
                </a:solidFill>
              </a:rPr>
              <a:t>five </a:t>
            </a:r>
            <a:r>
              <a:rPr lang="en-GB" sz="1800" dirty="0" smtClean="0">
                <a:solidFill>
                  <a:schemeClr val="tx1"/>
                </a:solidFill>
              </a:rPr>
              <a:t>of these </a:t>
            </a:r>
            <a:r>
              <a:rPr lang="en-GB" sz="1800" dirty="0" smtClean="0">
                <a:solidFill>
                  <a:schemeClr val="tx1"/>
                </a:solidFill>
              </a:rPr>
              <a:t>aspects</a:t>
            </a:r>
            <a:r>
              <a:rPr lang="en-GB" sz="1800" dirty="0" smtClean="0">
                <a:solidFill>
                  <a:schemeClr val="tx1"/>
                </a:solidFill>
              </a:rPr>
              <a:t>.</a:t>
            </a:r>
            <a:endParaRPr lang="en-GB" sz="1800" dirty="0">
              <a:solidFill>
                <a:schemeClr val="tx1"/>
              </a:solidFill>
            </a:endParaRPr>
          </a:p>
          <a:p>
            <a:pPr marL="285750" indent="-285750">
              <a:lnSpc>
                <a:spcPct val="120000"/>
              </a:lnSpc>
              <a:buFont typeface="Arial" panose="020B0604020202020204" pitchFamily="34" charset="0"/>
              <a:buChar char="•"/>
            </a:pPr>
            <a:r>
              <a:rPr lang="en-GB" sz="1800" dirty="0" smtClean="0">
                <a:solidFill>
                  <a:schemeClr val="tx1"/>
                </a:solidFill>
              </a:rPr>
              <a:t>The following slides will help you to collate your evidence. You should use one slide for each </a:t>
            </a:r>
            <a:r>
              <a:rPr lang="en-GB" sz="1800" dirty="0" smtClean="0">
                <a:solidFill>
                  <a:schemeClr val="tx1"/>
                </a:solidFill>
              </a:rPr>
              <a:t>aspect </a:t>
            </a:r>
            <a:r>
              <a:rPr lang="en-GB" sz="1800" dirty="0" smtClean="0">
                <a:solidFill>
                  <a:schemeClr val="tx1"/>
                </a:solidFill>
              </a:rPr>
              <a:t>however you may use a piece of evidence on more than one slide. Please delete any unused slides.</a:t>
            </a:r>
          </a:p>
          <a:p>
            <a:pPr marL="285750" indent="-285750">
              <a:lnSpc>
                <a:spcPct val="120000"/>
              </a:lnSpc>
              <a:buFont typeface="Arial" panose="020B0604020202020204" pitchFamily="34" charset="0"/>
              <a:buChar char="•"/>
            </a:pPr>
            <a:r>
              <a:rPr lang="en-GB" sz="1800" dirty="0">
                <a:solidFill>
                  <a:schemeClr val="tx1"/>
                </a:solidFill>
              </a:rPr>
              <a:t>You should consider these three questions as part of the self-evaluation and evidence gathering process </a:t>
            </a:r>
            <a:r>
              <a:rPr lang="en-GB" sz="1800" dirty="0" smtClean="0">
                <a:solidFill>
                  <a:schemeClr val="tx1"/>
                </a:solidFill>
              </a:rPr>
              <a:t>:</a:t>
            </a:r>
            <a:endParaRPr lang="en-GB" sz="1800" dirty="0">
              <a:solidFill>
                <a:schemeClr val="tx1"/>
              </a:solidFill>
            </a:endParaRPr>
          </a:p>
        </p:txBody>
      </p:sp>
    </p:spTree>
    <p:extLst>
      <p:ext uri="{BB962C8B-B14F-4D97-AF65-F5344CB8AC3E}">
        <p14:creationId xmlns:p14="http://schemas.microsoft.com/office/powerpoint/2010/main" val="19993326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521317"/>
            <a:ext cx="11622464" cy="4524315"/>
            <a:chOff x="369078" y="1521317"/>
            <a:chExt cx="11622464" cy="4524315"/>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5"/>
                    </a:solidFill>
                  </a:rPr>
                  <a:t>Please populate </a:t>
                </a:r>
                <a:r>
                  <a:rPr lang="en-GB" sz="2000" kern="0" dirty="0" smtClean="0">
                    <a:solidFill>
                      <a:schemeClr val="accent5"/>
                    </a:solidFill>
                  </a:rPr>
                  <a:t>this slide with </a:t>
                </a:r>
                <a:r>
                  <a:rPr lang="en-GB" sz="2000" kern="0" dirty="0">
                    <a:solidFill>
                      <a:schemeClr val="accent5"/>
                    </a:solidFill>
                  </a:rPr>
                  <a:t>examples of </a:t>
                </a:r>
                <a:r>
                  <a:rPr lang="en-GB" sz="2000" kern="0" dirty="0" smtClean="0">
                    <a:solidFill>
                      <a:schemeClr val="accent5"/>
                    </a:solidFill>
                  </a:rPr>
                  <a:t>STEM practice from your setting</a:t>
                </a:r>
                <a:r>
                  <a:rPr lang="en-GB" sz="2000" kern="0" dirty="0">
                    <a:solidFill>
                      <a:schemeClr val="accent5"/>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rgbClr val="FF872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rgbClr val="FF8720"/>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521317"/>
              <a:ext cx="4857750" cy="4524315"/>
            </a:xfrm>
            <a:prstGeom prst="rect">
              <a:avLst/>
            </a:prstGeom>
            <a:solidFill>
              <a:srgbClr val="FFE0D7"/>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Improvement </a:t>
              </a:r>
              <a:r>
                <a:rPr lang="en-GB" dirty="0">
                  <a:solidFill>
                    <a:schemeClr val="tx2"/>
                  </a:solidFill>
                </a:rPr>
                <a:t>plans showing </a:t>
              </a:r>
              <a:r>
                <a:rPr lang="en-GB" dirty="0" smtClean="0">
                  <a:solidFill>
                    <a:schemeClr val="tx2"/>
                  </a:solidFill>
                </a:rPr>
                <a:t>an agency-wide </a:t>
              </a:r>
              <a:r>
                <a:rPr lang="en-GB" dirty="0">
                  <a:solidFill>
                    <a:schemeClr val="tx2"/>
                  </a:solidFill>
                </a:rPr>
                <a:t>approach to tackling stereotypes, unconscious bias and inequity in </a:t>
              </a:r>
              <a:r>
                <a:rPr lang="en-GB" dirty="0" smtClean="0">
                  <a:solidFill>
                    <a:schemeClr val="tx2"/>
                  </a:solidFill>
                </a:rPr>
                <a:t>STEM.</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Plans </a:t>
              </a:r>
              <a:r>
                <a:rPr lang="en-GB" dirty="0">
                  <a:solidFill>
                    <a:schemeClr val="tx2"/>
                  </a:solidFill>
                </a:rPr>
                <a:t>showing how learning about equity and equality is being embedded in the curriculum for all </a:t>
              </a:r>
              <a:r>
                <a:rPr lang="en-GB" dirty="0" smtClean="0">
                  <a:solidFill>
                    <a:schemeClr val="tx2"/>
                  </a:solidFill>
                </a:rPr>
                <a:t>learners.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Planning </a:t>
              </a:r>
              <a:r>
                <a:rPr lang="en-GB" dirty="0">
                  <a:solidFill>
                    <a:schemeClr val="tx2"/>
                  </a:solidFill>
                </a:rPr>
                <a:t>documents, resources and or evidence of interventions which tackle preconceptions about career and learning </a:t>
              </a:r>
              <a:r>
                <a:rPr lang="en-GB" dirty="0" smtClean="0">
                  <a:solidFill>
                    <a:schemeClr val="tx2"/>
                  </a:solidFill>
                </a:rPr>
                <a:t>pathways.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Tracking </a:t>
              </a:r>
              <a:r>
                <a:rPr lang="en-GB" dirty="0">
                  <a:solidFill>
                    <a:schemeClr val="tx2"/>
                  </a:solidFill>
                </a:rPr>
                <a:t>data or surveys that show changes in engagement and attitudes or improvements in attainment over </a:t>
              </a:r>
              <a:r>
                <a:rPr lang="en-GB" dirty="0" smtClean="0">
                  <a:solidFill>
                    <a:schemeClr val="tx2"/>
                  </a:solidFill>
                </a:rPr>
                <a:t>time.</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Evidence </a:t>
              </a:r>
              <a:r>
                <a:rPr lang="en-GB" dirty="0">
                  <a:solidFill>
                    <a:schemeClr val="tx2"/>
                  </a:solidFill>
                </a:rPr>
                <a:t>of </a:t>
              </a:r>
              <a:r>
                <a:rPr lang="en-GB" dirty="0" smtClean="0">
                  <a:solidFill>
                    <a:schemeClr val="tx2"/>
                  </a:solidFill>
                </a:rPr>
                <a:t>practitioners engaging with </a:t>
              </a:r>
              <a:r>
                <a:rPr lang="en-GB" dirty="0">
                  <a:solidFill>
                    <a:schemeClr val="tx2"/>
                  </a:solidFill>
                </a:rPr>
                <a:t>professional learning and research.</a:t>
              </a:r>
            </a:p>
          </p:txBody>
        </p:sp>
      </p:grpSp>
    </p:spTree>
    <p:extLst>
      <p:ext uri="{BB962C8B-B14F-4D97-AF65-F5344CB8AC3E}">
        <p14:creationId xmlns:p14="http://schemas.microsoft.com/office/powerpoint/2010/main" val="40954714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078" y="1521317"/>
            <a:ext cx="11622464" cy="4524315"/>
            <a:chOff x="369078" y="1521317"/>
            <a:chExt cx="11622464" cy="4524315"/>
          </a:xfrm>
        </p:grpSpPr>
        <p:grpSp>
          <p:nvGrpSpPr>
            <p:cNvPr id="3" name="Group 2"/>
            <p:cNvGrpSpPr/>
            <p:nvPr/>
          </p:nvGrpSpPr>
          <p:grpSpPr>
            <a:xfrm>
              <a:off x="5924478" y="1748618"/>
              <a:ext cx="6067064" cy="4297014"/>
              <a:chOff x="5924478" y="1748618"/>
              <a:chExt cx="6067064" cy="4297014"/>
            </a:xfrm>
          </p:grpSpPr>
          <p:sp>
            <p:nvSpPr>
              <p:cNvPr id="5" name="TextBox 4"/>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5"/>
                    </a:solidFill>
                  </a:rPr>
                  <a:t>Please populate </a:t>
                </a:r>
                <a:r>
                  <a:rPr lang="en-GB" sz="2000" kern="0" dirty="0" smtClean="0">
                    <a:solidFill>
                      <a:schemeClr val="accent5"/>
                    </a:solidFill>
                  </a:rPr>
                  <a:t>this slide with </a:t>
                </a:r>
                <a:r>
                  <a:rPr lang="en-GB" sz="2000" kern="0" dirty="0">
                    <a:solidFill>
                      <a:schemeClr val="accent5"/>
                    </a:solidFill>
                  </a:rPr>
                  <a:t>examples of </a:t>
                </a:r>
                <a:r>
                  <a:rPr lang="en-GB" sz="2000" kern="0" dirty="0" smtClean="0">
                    <a:solidFill>
                      <a:schemeClr val="accent5"/>
                    </a:solidFill>
                  </a:rPr>
                  <a:t>STEM practice from your setting</a:t>
                </a:r>
                <a:r>
                  <a:rPr lang="en-GB" sz="2000" kern="0" dirty="0">
                    <a:solidFill>
                      <a:schemeClr val="accent5"/>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rgbClr val="FF872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rgbClr val="FF8720"/>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a:hlinkClick r:id="rId5"/>
                  </a:rPr>
                  <a:t>Online video player link</a:t>
                </a:r>
                <a:endParaRPr lang="en-GB"/>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
          <p:nvSpPr>
            <p:cNvPr id="4" name="TextBox 3"/>
            <p:cNvSpPr txBox="1"/>
            <p:nvPr/>
          </p:nvSpPr>
          <p:spPr>
            <a:xfrm>
              <a:off x="369078" y="1521317"/>
              <a:ext cx="4857750" cy="4524315"/>
            </a:xfrm>
            <a:prstGeom prst="rect">
              <a:avLst/>
            </a:prstGeom>
            <a:solidFill>
              <a:srgbClr val="FFE0D7"/>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Improvement </a:t>
              </a:r>
              <a:r>
                <a:rPr lang="en-GB" dirty="0">
                  <a:solidFill>
                    <a:schemeClr val="tx2"/>
                  </a:solidFill>
                </a:rPr>
                <a:t>plans showing </a:t>
              </a:r>
              <a:r>
                <a:rPr lang="en-GB" dirty="0" smtClean="0">
                  <a:solidFill>
                    <a:schemeClr val="tx2"/>
                  </a:solidFill>
                </a:rPr>
                <a:t>an agency-wide </a:t>
              </a:r>
              <a:r>
                <a:rPr lang="en-GB" dirty="0">
                  <a:solidFill>
                    <a:schemeClr val="tx2"/>
                  </a:solidFill>
                </a:rPr>
                <a:t>approach to tackling stereotypes, unconscious bias and inequity in </a:t>
              </a:r>
              <a:r>
                <a:rPr lang="en-GB" dirty="0" smtClean="0">
                  <a:solidFill>
                    <a:schemeClr val="tx2"/>
                  </a:solidFill>
                </a:rPr>
                <a:t>STEM.</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Plans </a:t>
              </a:r>
              <a:r>
                <a:rPr lang="en-GB" dirty="0">
                  <a:solidFill>
                    <a:schemeClr val="tx2"/>
                  </a:solidFill>
                </a:rPr>
                <a:t>showing how learning about equity and equality is being embedded in the curriculum for all </a:t>
              </a:r>
              <a:r>
                <a:rPr lang="en-GB" dirty="0" smtClean="0">
                  <a:solidFill>
                    <a:schemeClr val="tx2"/>
                  </a:solidFill>
                </a:rPr>
                <a:t>learners.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Planning </a:t>
              </a:r>
              <a:r>
                <a:rPr lang="en-GB" dirty="0">
                  <a:solidFill>
                    <a:schemeClr val="tx2"/>
                  </a:solidFill>
                </a:rPr>
                <a:t>documents, resources and or evidence of interventions which tackle preconceptions about career and learning </a:t>
              </a:r>
              <a:r>
                <a:rPr lang="en-GB" dirty="0" smtClean="0">
                  <a:solidFill>
                    <a:schemeClr val="tx2"/>
                  </a:solidFill>
                </a:rPr>
                <a:t>pathways.</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Tracking </a:t>
              </a:r>
              <a:r>
                <a:rPr lang="en-GB" dirty="0">
                  <a:solidFill>
                    <a:schemeClr val="tx2"/>
                  </a:solidFill>
                </a:rPr>
                <a:t>data or surveys that show changes in engagement and attitudes or improvements in attainment over </a:t>
              </a:r>
              <a:r>
                <a:rPr lang="en-GB" dirty="0" smtClean="0">
                  <a:solidFill>
                    <a:schemeClr val="tx2"/>
                  </a:solidFill>
                </a:rPr>
                <a:t>time.</a:t>
              </a:r>
              <a:endParaRPr lang="en-GB" dirty="0">
                <a:solidFill>
                  <a:schemeClr val="tx2"/>
                </a:solidFill>
              </a:endParaRPr>
            </a:p>
            <a:p>
              <a:pPr marL="285750" lvl="0" indent="-285750">
                <a:buFont typeface="Arial" panose="020B0604020202020204" pitchFamily="34" charset="0"/>
                <a:buChar char="•"/>
              </a:pPr>
              <a:r>
                <a:rPr lang="en-GB" dirty="0" smtClean="0">
                  <a:solidFill>
                    <a:schemeClr val="tx2"/>
                  </a:solidFill>
                </a:rPr>
                <a:t>Evidence </a:t>
              </a:r>
              <a:r>
                <a:rPr lang="en-GB" dirty="0">
                  <a:solidFill>
                    <a:schemeClr val="tx2"/>
                  </a:solidFill>
                </a:rPr>
                <a:t>of </a:t>
              </a:r>
              <a:r>
                <a:rPr lang="en-GB" dirty="0" smtClean="0">
                  <a:solidFill>
                    <a:schemeClr val="tx2"/>
                  </a:solidFill>
                </a:rPr>
                <a:t>practitioners engaging with </a:t>
              </a:r>
              <a:r>
                <a:rPr lang="en-GB" dirty="0">
                  <a:solidFill>
                    <a:schemeClr val="tx2"/>
                  </a:solidFill>
                </a:rPr>
                <a:t>professional learning and research.</a:t>
              </a:r>
            </a:p>
          </p:txBody>
        </p:sp>
      </p:grpSp>
    </p:spTree>
    <p:extLst>
      <p:ext uri="{BB962C8B-B14F-4D97-AF65-F5344CB8AC3E}">
        <p14:creationId xmlns:p14="http://schemas.microsoft.com/office/powerpoint/2010/main" val="27492485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7923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369078" y="1748618"/>
            <a:ext cx="11622464" cy="4297014"/>
            <a:chOff x="369078" y="1748618"/>
            <a:chExt cx="11622464" cy="4297014"/>
          </a:xfrm>
        </p:grpSpPr>
        <p:sp>
          <p:nvSpPr>
            <p:cNvPr id="10" name="TextBox 9"/>
            <p:cNvSpPr txBox="1"/>
            <p:nvPr/>
          </p:nvSpPr>
          <p:spPr>
            <a:xfrm>
              <a:off x="369078" y="1932765"/>
              <a:ext cx="4857750" cy="3693319"/>
            </a:xfrm>
            <a:prstGeom prst="rect">
              <a:avLst/>
            </a:prstGeom>
            <a:solidFill>
              <a:srgbClr val="D0E3DC"/>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statement of your </a:t>
              </a:r>
              <a:r>
                <a:rPr lang="en-GB" dirty="0" smtClean="0">
                  <a:solidFill>
                    <a:schemeClr val="tx2"/>
                  </a:solidFill>
                </a:rPr>
                <a:t>agency’s </a:t>
              </a:r>
              <a:r>
                <a:rPr lang="en-GB" dirty="0">
                  <a:solidFill>
                    <a:schemeClr val="tx2"/>
                  </a:solidFill>
                </a:rPr>
                <a:t>STEM </a:t>
              </a:r>
              <a:r>
                <a:rPr lang="en-GB" dirty="0" smtClean="0">
                  <a:solidFill>
                    <a:schemeClr val="tx2"/>
                  </a:solidFill>
                </a:rPr>
                <a:t>vision.</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Screenshots of your STEM </a:t>
              </a:r>
              <a:r>
                <a:rPr lang="en-GB" dirty="0" smtClean="0">
                  <a:solidFill>
                    <a:schemeClr val="tx2"/>
                  </a:solidFill>
                </a:rPr>
                <a:t>self-evaluation.</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Locality/</a:t>
              </a:r>
              <a:r>
                <a:rPr lang="en-GB" dirty="0" err="1">
                  <a:solidFill>
                    <a:schemeClr val="tx2"/>
                  </a:solidFill>
                </a:rPr>
                <a:t>CLD</a:t>
              </a:r>
              <a:r>
                <a:rPr lang="en-GB" dirty="0">
                  <a:solidFill>
                    <a:schemeClr val="tx2"/>
                  </a:solidFill>
                </a:rPr>
                <a:t> improvement plans featuring </a:t>
              </a:r>
              <a:r>
                <a:rPr lang="en-GB" dirty="0" smtClean="0">
                  <a:solidFill>
                    <a:schemeClr val="tx2"/>
                  </a:solidFill>
                </a:rPr>
                <a:t>STEM.</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Feedback from </a:t>
              </a:r>
              <a:r>
                <a:rPr lang="en-GB" dirty="0" smtClean="0">
                  <a:solidFill>
                    <a:schemeClr val="tx2"/>
                  </a:solidFill>
                </a:rPr>
                <a:t>practitioners </a:t>
              </a:r>
              <a:r>
                <a:rPr lang="en-GB" dirty="0">
                  <a:solidFill>
                    <a:schemeClr val="tx2"/>
                  </a:solidFill>
                </a:rPr>
                <a:t>after engaging with STEM professional learning </a:t>
              </a:r>
              <a:r>
                <a:rPr lang="en-GB" dirty="0" smtClean="0">
                  <a:solidFill>
                    <a:schemeClr val="tx2"/>
                  </a:solidFill>
                </a:rPr>
                <a:t>activities.</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Photographs or links to videos of learners leading STEM learning, including as Young STEM Leaders </a:t>
              </a:r>
              <a:r>
                <a:rPr lang="en-GB" dirty="0" smtClean="0">
                  <a:solidFill>
                    <a:schemeClr val="tx2"/>
                  </a:solidFill>
                </a:rPr>
                <a:t>or STEM Ambassadors.</a:t>
              </a:r>
              <a:endParaRPr lang="en-GB" dirty="0">
                <a:solidFill>
                  <a:schemeClr val="tx2"/>
                </a:solidFill>
              </a:endParaRPr>
            </a:p>
            <a:p>
              <a:pPr marL="285750" indent="-285750">
                <a:buFont typeface="Arial" panose="020B0604020202020204" pitchFamily="34" charset="0"/>
                <a:buChar char="•"/>
              </a:pPr>
              <a:r>
                <a:rPr lang="en-GB" dirty="0">
                  <a:solidFill>
                    <a:schemeClr val="tx2"/>
                  </a:solidFill>
                </a:rPr>
                <a:t>Samples of learner evidence from the Young STEM Leaders programme.</a:t>
              </a:r>
              <a:endParaRPr lang="en-GB" sz="2000" kern="0" dirty="0">
                <a:solidFill>
                  <a:schemeClr val="tx2"/>
                </a:solidFill>
              </a:endParaRPr>
            </a:p>
          </p:txBody>
        </p:sp>
        <p:sp>
          <p:nvSpPr>
            <p:cNvPr id="4" name="TextBox 3"/>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1"/>
                  </a:solidFill>
                </a:rPr>
                <a:t>Please populate </a:t>
              </a:r>
              <a:r>
                <a:rPr lang="en-GB" sz="2000" kern="0" dirty="0" smtClean="0">
                  <a:solidFill>
                    <a:schemeClr val="accent1"/>
                  </a:solidFill>
                </a:rPr>
                <a:t>this slide with </a:t>
              </a:r>
              <a:r>
                <a:rPr lang="en-GB" sz="2000" kern="0" dirty="0">
                  <a:solidFill>
                    <a:schemeClr val="accent1"/>
                  </a:solidFill>
                </a:rPr>
                <a:t>examples of </a:t>
              </a:r>
              <a:r>
                <a:rPr lang="en-GB" sz="2000" kern="0" dirty="0" smtClean="0">
                  <a:solidFill>
                    <a:schemeClr val="accent1"/>
                  </a:solidFill>
                </a:rPr>
                <a:t>STEM practice from your setting</a:t>
              </a:r>
              <a:r>
                <a:rPr lang="en-GB" sz="2000" kern="0" dirty="0">
                  <a:solidFill>
                    <a:schemeClr val="accent1"/>
                  </a:solidFill>
                </a:rPr>
                <a:t>.</a:t>
              </a:r>
            </a:p>
          </p:txBody>
        </p:sp>
        <p:pic>
          <p:nvPicPr>
            <p:cNvPr id="6" name="Picture 5"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1"/>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Rectangle 7"/>
            <p:cNvSpPr/>
            <p:nvPr/>
          </p:nvSpPr>
          <p:spPr>
            <a:xfrm>
              <a:off x="8736262" y="5676300"/>
              <a:ext cx="3229154" cy="369332"/>
            </a:xfrm>
            <a:prstGeom prst="rect">
              <a:avLst/>
            </a:prstGeom>
          </p:spPr>
          <p:txBody>
            <a:bodyPr wrap="square">
              <a:spAutoFit/>
            </a:bodyPr>
            <a:lstStyle/>
            <a:p>
              <a:pPr algn="ctr"/>
              <a:r>
                <a:rPr lang="en-GB" dirty="0">
                  <a:hlinkClick r:id="rId5"/>
                </a:rPr>
                <a:t>Online video player link</a:t>
              </a:r>
              <a:endParaRPr lang="en-GB" dirty="0"/>
            </a:p>
          </p:txBody>
        </p:sp>
        <p:pic>
          <p:nvPicPr>
            <p:cNvPr id="9" name="Picture 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Tree>
    <p:extLst>
      <p:ext uri="{BB962C8B-B14F-4D97-AF65-F5344CB8AC3E}">
        <p14:creationId xmlns:p14="http://schemas.microsoft.com/office/powerpoint/2010/main" val="4093419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69078" y="1748618"/>
            <a:ext cx="11622464" cy="4297014"/>
            <a:chOff x="369078" y="1748618"/>
            <a:chExt cx="11622464" cy="4297014"/>
          </a:xfrm>
        </p:grpSpPr>
        <p:sp>
          <p:nvSpPr>
            <p:cNvPr id="17" name="TextBox 16"/>
            <p:cNvSpPr txBox="1"/>
            <p:nvPr/>
          </p:nvSpPr>
          <p:spPr>
            <a:xfrm>
              <a:off x="369078" y="1932765"/>
              <a:ext cx="4857750" cy="3693319"/>
            </a:xfrm>
            <a:prstGeom prst="rect">
              <a:avLst/>
            </a:prstGeom>
            <a:solidFill>
              <a:srgbClr val="D0E3DC"/>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statement of your </a:t>
              </a:r>
              <a:r>
                <a:rPr lang="en-GB" dirty="0" smtClean="0">
                  <a:solidFill>
                    <a:schemeClr val="tx2"/>
                  </a:solidFill>
                </a:rPr>
                <a:t>agency’s </a:t>
              </a:r>
              <a:r>
                <a:rPr lang="en-GB" dirty="0">
                  <a:solidFill>
                    <a:schemeClr val="tx2"/>
                  </a:solidFill>
                </a:rPr>
                <a:t>STEM </a:t>
              </a:r>
              <a:r>
                <a:rPr lang="en-GB" dirty="0" smtClean="0">
                  <a:solidFill>
                    <a:schemeClr val="tx2"/>
                  </a:solidFill>
                </a:rPr>
                <a:t>vision.</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Screenshots of your STEM </a:t>
              </a:r>
              <a:r>
                <a:rPr lang="en-GB" dirty="0" smtClean="0">
                  <a:solidFill>
                    <a:schemeClr val="tx2"/>
                  </a:solidFill>
                </a:rPr>
                <a:t>self-evaluation.</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Locality/</a:t>
              </a:r>
              <a:r>
                <a:rPr lang="en-GB" dirty="0" err="1">
                  <a:solidFill>
                    <a:schemeClr val="tx2"/>
                  </a:solidFill>
                </a:rPr>
                <a:t>CLD</a:t>
              </a:r>
              <a:r>
                <a:rPr lang="en-GB" dirty="0">
                  <a:solidFill>
                    <a:schemeClr val="tx2"/>
                  </a:solidFill>
                </a:rPr>
                <a:t> improvement plans featuring </a:t>
              </a:r>
              <a:r>
                <a:rPr lang="en-GB" dirty="0" smtClean="0">
                  <a:solidFill>
                    <a:schemeClr val="tx2"/>
                  </a:solidFill>
                </a:rPr>
                <a:t>STEM.</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Feedback from </a:t>
              </a:r>
              <a:r>
                <a:rPr lang="en-GB" dirty="0" smtClean="0">
                  <a:solidFill>
                    <a:schemeClr val="tx2"/>
                  </a:solidFill>
                </a:rPr>
                <a:t>practitioners </a:t>
              </a:r>
              <a:r>
                <a:rPr lang="en-GB" dirty="0">
                  <a:solidFill>
                    <a:schemeClr val="tx2"/>
                  </a:solidFill>
                </a:rPr>
                <a:t>after engaging with STEM professional learning </a:t>
              </a:r>
              <a:r>
                <a:rPr lang="en-GB" dirty="0" smtClean="0">
                  <a:solidFill>
                    <a:schemeClr val="tx2"/>
                  </a:solidFill>
                </a:rPr>
                <a:t>activities.</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Photographs or links to videos of learners leading STEM learning, including as Young STEM Leaders </a:t>
              </a:r>
              <a:r>
                <a:rPr lang="en-GB" dirty="0" smtClean="0">
                  <a:solidFill>
                    <a:schemeClr val="tx2"/>
                  </a:solidFill>
                </a:rPr>
                <a:t>or STEM Ambassadors.</a:t>
              </a:r>
              <a:endParaRPr lang="en-GB" dirty="0">
                <a:solidFill>
                  <a:schemeClr val="tx2"/>
                </a:solidFill>
              </a:endParaRPr>
            </a:p>
            <a:p>
              <a:pPr marL="285750" indent="-285750">
                <a:buFont typeface="Arial" panose="020B0604020202020204" pitchFamily="34" charset="0"/>
                <a:buChar char="•"/>
              </a:pPr>
              <a:r>
                <a:rPr lang="en-GB" dirty="0">
                  <a:solidFill>
                    <a:schemeClr val="tx2"/>
                  </a:solidFill>
                </a:rPr>
                <a:t>Samples of learner evidence from the Young STEM Leaders programme.</a:t>
              </a:r>
              <a:endParaRPr lang="en-GB" sz="2000" kern="0" dirty="0">
                <a:solidFill>
                  <a:schemeClr val="tx2"/>
                </a:solidFill>
              </a:endParaRPr>
            </a:p>
          </p:txBody>
        </p:sp>
        <p:sp>
          <p:nvSpPr>
            <p:cNvPr id="18" name="TextBox 17"/>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1"/>
                  </a:solidFill>
                </a:rPr>
                <a:t>Please populate </a:t>
              </a:r>
              <a:r>
                <a:rPr lang="en-GB" sz="2000" kern="0" dirty="0" smtClean="0">
                  <a:solidFill>
                    <a:schemeClr val="accent1"/>
                  </a:solidFill>
                </a:rPr>
                <a:t>this slide with </a:t>
              </a:r>
              <a:r>
                <a:rPr lang="en-GB" sz="2000" kern="0" dirty="0">
                  <a:solidFill>
                    <a:schemeClr val="accent1"/>
                  </a:solidFill>
                </a:rPr>
                <a:t>examples of </a:t>
              </a:r>
              <a:r>
                <a:rPr lang="en-GB" sz="2000" kern="0" dirty="0" smtClean="0">
                  <a:solidFill>
                    <a:schemeClr val="accent1"/>
                  </a:solidFill>
                </a:rPr>
                <a:t>STEM practice from your setting</a:t>
              </a:r>
              <a:r>
                <a:rPr lang="en-GB" sz="2000" kern="0" dirty="0">
                  <a:solidFill>
                    <a:schemeClr val="accent1"/>
                  </a:solidFill>
                </a:rPr>
                <a:t>.</a:t>
              </a:r>
            </a:p>
          </p:txBody>
        </p:sp>
        <p:pic>
          <p:nvPicPr>
            <p:cNvPr id="19" name="Picture 18"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 name="Picture 19"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1"/>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1" name="Rectangle 20"/>
            <p:cNvSpPr/>
            <p:nvPr/>
          </p:nvSpPr>
          <p:spPr>
            <a:xfrm>
              <a:off x="8736262" y="5676300"/>
              <a:ext cx="3229154" cy="369332"/>
            </a:xfrm>
            <a:prstGeom prst="rect">
              <a:avLst/>
            </a:prstGeom>
          </p:spPr>
          <p:txBody>
            <a:bodyPr wrap="square">
              <a:spAutoFit/>
            </a:bodyPr>
            <a:lstStyle/>
            <a:p>
              <a:pPr algn="ctr"/>
              <a:r>
                <a:rPr lang="en-GB" dirty="0">
                  <a:hlinkClick r:id="rId5"/>
                </a:rPr>
                <a:t>Online video player link</a:t>
              </a:r>
              <a:endParaRPr lang="en-GB" dirty="0"/>
            </a:p>
          </p:txBody>
        </p:sp>
        <p:pic>
          <p:nvPicPr>
            <p:cNvPr id="22" name="Picture 21"/>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Tree>
    <p:extLst>
      <p:ext uri="{BB962C8B-B14F-4D97-AF65-F5344CB8AC3E}">
        <p14:creationId xmlns:p14="http://schemas.microsoft.com/office/powerpoint/2010/main" val="359361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69078" y="1748618"/>
            <a:ext cx="11622464" cy="4297014"/>
            <a:chOff x="369078" y="1748618"/>
            <a:chExt cx="11622464" cy="4297014"/>
          </a:xfrm>
        </p:grpSpPr>
        <p:sp>
          <p:nvSpPr>
            <p:cNvPr id="17" name="TextBox 16"/>
            <p:cNvSpPr txBox="1"/>
            <p:nvPr/>
          </p:nvSpPr>
          <p:spPr>
            <a:xfrm>
              <a:off x="369078" y="1932765"/>
              <a:ext cx="4857750" cy="3693319"/>
            </a:xfrm>
            <a:prstGeom prst="rect">
              <a:avLst/>
            </a:prstGeom>
            <a:solidFill>
              <a:srgbClr val="D0E3DC"/>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statement of your </a:t>
              </a:r>
              <a:r>
                <a:rPr lang="en-GB" dirty="0" smtClean="0">
                  <a:solidFill>
                    <a:schemeClr val="tx2"/>
                  </a:solidFill>
                </a:rPr>
                <a:t>agency’s </a:t>
              </a:r>
              <a:r>
                <a:rPr lang="en-GB" dirty="0">
                  <a:solidFill>
                    <a:schemeClr val="tx2"/>
                  </a:solidFill>
                </a:rPr>
                <a:t>STEM </a:t>
              </a:r>
              <a:r>
                <a:rPr lang="en-GB" dirty="0" smtClean="0">
                  <a:solidFill>
                    <a:schemeClr val="tx2"/>
                  </a:solidFill>
                </a:rPr>
                <a:t>vision.</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Screenshots of your STEM </a:t>
              </a:r>
              <a:r>
                <a:rPr lang="en-GB" dirty="0" smtClean="0">
                  <a:solidFill>
                    <a:schemeClr val="tx2"/>
                  </a:solidFill>
                </a:rPr>
                <a:t>self-evaluation.</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Locality/</a:t>
              </a:r>
              <a:r>
                <a:rPr lang="en-GB" dirty="0" err="1">
                  <a:solidFill>
                    <a:schemeClr val="tx2"/>
                  </a:solidFill>
                </a:rPr>
                <a:t>CLD</a:t>
              </a:r>
              <a:r>
                <a:rPr lang="en-GB" dirty="0">
                  <a:solidFill>
                    <a:schemeClr val="tx2"/>
                  </a:solidFill>
                </a:rPr>
                <a:t> improvement plans featuring </a:t>
              </a:r>
              <a:r>
                <a:rPr lang="en-GB" dirty="0" smtClean="0">
                  <a:solidFill>
                    <a:schemeClr val="tx2"/>
                  </a:solidFill>
                </a:rPr>
                <a:t>STEM.</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Feedback from </a:t>
              </a:r>
              <a:r>
                <a:rPr lang="en-GB" dirty="0" smtClean="0">
                  <a:solidFill>
                    <a:schemeClr val="tx2"/>
                  </a:solidFill>
                </a:rPr>
                <a:t>practitioners </a:t>
              </a:r>
              <a:r>
                <a:rPr lang="en-GB" dirty="0">
                  <a:solidFill>
                    <a:schemeClr val="tx2"/>
                  </a:solidFill>
                </a:rPr>
                <a:t>after engaging with STEM professional learning </a:t>
              </a:r>
              <a:r>
                <a:rPr lang="en-GB" dirty="0" smtClean="0">
                  <a:solidFill>
                    <a:schemeClr val="tx2"/>
                  </a:solidFill>
                </a:rPr>
                <a:t>activities.</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Photographs or links to videos of learners leading STEM learning, including as Young STEM Leaders </a:t>
              </a:r>
              <a:r>
                <a:rPr lang="en-GB" dirty="0" smtClean="0">
                  <a:solidFill>
                    <a:schemeClr val="tx2"/>
                  </a:solidFill>
                </a:rPr>
                <a:t>or STEM Ambassadors.</a:t>
              </a:r>
              <a:endParaRPr lang="en-GB" dirty="0">
                <a:solidFill>
                  <a:schemeClr val="tx2"/>
                </a:solidFill>
              </a:endParaRPr>
            </a:p>
            <a:p>
              <a:pPr marL="285750" indent="-285750">
                <a:buFont typeface="Arial" panose="020B0604020202020204" pitchFamily="34" charset="0"/>
                <a:buChar char="•"/>
              </a:pPr>
              <a:r>
                <a:rPr lang="en-GB" dirty="0">
                  <a:solidFill>
                    <a:schemeClr val="tx2"/>
                  </a:solidFill>
                </a:rPr>
                <a:t>Samples of learner evidence from the Young STEM Leaders programme.</a:t>
              </a:r>
              <a:endParaRPr lang="en-GB" sz="2000" kern="0" dirty="0">
                <a:solidFill>
                  <a:schemeClr val="tx2"/>
                </a:solidFill>
              </a:endParaRPr>
            </a:p>
          </p:txBody>
        </p:sp>
        <p:sp>
          <p:nvSpPr>
            <p:cNvPr id="18" name="TextBox 17"/>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1"/>
                  </a:solidFill>
                </a:rPr>
                <a:t>Please populate </a:t>
              </a:r>
              <a:r>
                <a:rPr lang="en-GB" sz="2000" kern="0" dirty="0" smtClean="0">
                  <a:solidFill>
                    <a:schemeClr val="accent1"/>
                  </a:solidFill>
                </a:rPr>
                <a:t>this slide with </a:t>
              </a:r>
              <a:r>
                <a:rPr lang="en-GB" sz="2000" kern="0" dirty="0">
                  <a:solidFill>
                    <a:schemeClr val="accent1"/>
                  </a:solidFill>
                </a:rPr>
                <a:t>examples of </a:t>
              </a:r>
              <a:r>
                <a:rPr lang="en-GB" sz="2000" kern="0" dirty="0" smtClean="0">
                  <a:solidFill>
                    <a:schemeClr val="accent1"/>
                  </a:solidFill>
                </a:rPr>
                <a:t>STEM practice from your setting</a:t>
              </a:r>
              <a:r>
                <a:rPr lang="en-GB" sz="2000" kern="0" dirty="0">
                  <a:solidFill>
                    <a:schemeClr val="accent1"/>
                  </a:solidFill>
                </a:rPr>
                <a:t>.</a:t>
              </a:r>
            </a:p>
          </p:txBody>
        </p:sp>
        <p:pic>
          <p:nvPicPr>
            <p:cNvPr id="19" name="Picture 18"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 name="Picture 19"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1"/>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1" name="Rectangle 20"/>
            <p:cNvSpPr/>
            <p:nvPr/>
          </p:nvSpPr>
          <p:spPr>
            <a:xfrm>
              <a:off x="8736262" y="5676300"/>
              <a:ext cx="3229154" cy="369332"/>
            </a:xfrm>
            <a:prstGeom prst="rect">
              <a:avLst/>
            </a:prstGeom>
          </p:spPr>
          <p:txBody>
            <a:bodyPr wrap="square">
              <a:spAutoFit/>
            </a:bodyPr>
            <a:lstStyle/>
            <a:p>
              <a:pPr algn="ctr"/>
              <a:r>
                <a:rPr lang="en-GB" dirty="0">
                  <a:hlinkClick r:id="rId5"/>
                </a:rPr>
                <a:t>Online video player link</a:t>
              </a:r>
              <a:endParaRPr lang="en-GB" dirty="0"/>
            </a:p>
          </p:txBody>
        </p:sp>
        <p:pic>
          <p:nvPicPr>
            <p:cNvPr id="22" name="Picture 21"/>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Tree>
    <p:extLst>
      <p:ext uri="{BB962C8B-B14F-4D97-AF65-F5344CB8AC3E}">
        <p14:creationId xmlns:p14="http://schemas.microsoft.com/office/powerpoint/2010/main" val="1141379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69078" y="1748618"/>
            <a:ext cx="11622464" cy="4297014"/>
            <a:chOff x="369078" y="1748618"/>
            <a:chExt cx="11622464" cy="4297014"/>
          </a:xfrm>
        </p:grpSpPr>
        <p:sp>
          <p:nvSpPr>
            <p:cNvPr id="17" name="TextBox 16"/>
            <p:cNvSpPr txBox="1"/>
            <p:nvPr/>
          </p:nvSpPr>
          <p:spPr>
            <a:xfrm>
              <a:off x="369078" y="1932765"/>
              <a:ext cx="4857750" cy="3693319"/>
            </a:xfrm>
            <a:prstGeom prst="rect">
              <a:avLst/>
            </a:prstGeom>
            <a:solidFill>
              <a:srgbClr val="D0E3DC"/>
            </a:solidFill>
          </p:spPr>
          <p:txBody>
            <a:bodyPr wrap="square" rtlCol="0">
              <a:spAutoFit/>
            </a:bodyPr>
            <a:lstStyle/>
            <a:p>
              <a:pPr lvl="0"/>
              <a:r>
                <a:rPr lang="en-GB" b="1" dirty="0" smtClean="0">
                  <a:solidFill>
                    <a:schemeClr val="tx2"/>
                  </a:solidFill>
                </a:rPr>
                <a:t>You may wish to include:</a:t>
              </a:r>
            </a:p>
            <a:p>
              <a:pPr marL="285750" lvl="0" indent="-285750">
                <a:buFont typeface="Arial" panose="020B0604020202020204" pitchFamily="34" charset="0"/>
                <a:buChar char="•"/>
              </a:pPr>
              <a:r>
                <a:rPr lang="en-GB" dirty="0" smtClean="0">
                  <a:solidFill>
                    <a:schemeClr val="tx2"/>
                  </a:solidFill>
                </a:rPr>
                <a:t>A </a:t>
              </a:r>
              <a:r>
                <a:rPr lang="en-GB" dirty="0">
                  <a:solidFill>
                    <a:schemeClr val="tx2"/>
                  </a:solidFill>
                </a:rPr>
                <a:t>statement of your </a:t>
              </a:r>
              <a:r>
                <a:rPr lang="en-GB" dirty="0" smtClean="0">
                  <a:solidFill>
                    <a:schemeClr val="tx2"/>
                  </a:solidFill>
                </a:rPr>
                <a:t>agency’s </a:t>
              </a:r>
              <a:r>
                <a:rPr lang="en-GB" dirty="0">
                  <a:solidFill>
                    <a:schemeClr val="tx2"/>
                  </a:solidFill>
                </a:rPr>
                <a:t>STEM </a:t>
              </a:r>
              <a:r>
                <a:rPr lang="en-GB" dirty="0" smtClean="0">
                  <a:solidFill>
                    <a:schemeClr val="tx2"/>
                  </a:solidFill>
                </a:rPr>
                <a:t>vision.</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Screenshots of your STEM </a:t>
              </a:r>
              <a:r>
                <a:rPr lang="en-GB" dirty="0" smtClean="0">
                  <a:solidFill>
                    <a:schemeClr val="tx2"/>
                  </a:solidFill>
                </a:rPr>
                <a:t>self-evaluation.</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Locality/</a:t>
              </a:r>
              <a:r>
                <a:rPr lang="en-GB" dirty="0" err="1">
                  <a:solidFill>
                    <a:schemeClr val="tx2"/>
                  </a:solidFill>
                </a:rPr>
                <a:t>CLD</a:t>
              </a:r>
              <a:r>
                <a:rPr lang="en-GB" dirty="0">
                  <a:solidFill>
                    <a:schemeClr val="tx2"/>
                  </a:solidFill>
                </a:rPr>
                <a:t> improvement plans featuring </a:t>
              </a:r>
              <a:r>
                <a:rPr lang="en-GB" dirty="0" smtClean="0">
                  <a:solidFill>
                    <a:schemeClr val="tx2"/>
                  </a:solidFill>
                </a:rPr>
                <a:t>STEM.</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Feedback from </a:t>
              </a:r>
              <a:r>
                <a:rPr lang="en-GB" dirty="0" smtClean="0">
                  <a:solidFill>
                    <a:schemeClr val="tx2"/>
                  </a:solidFill>
                </a:rPr>
                <a:t>practitioners </a:t>
              </a:r>
              <a:r>
                <a:rPr lang="en-GB" dirty="0">
                  <a:solidFill>
                    <a:schemeClr val="tx2"/>
                  </a:solidFill>
                </a:rPr>
                <a:t>after engaging with STEM professional learning </a:t>
              </a:r>
              <a:r>
                <a:rPr lang="en-GB" dirty="0" smtClean="0">
                  <a:solidFill>
                    <a:schemeClr val="tx2"/>
                  </a:solidFill>
                </a:rPr>
                <a:t>activities.</a:t>
              </a:r>
              <a:endParaRPr lang="en-GB" dirty="0">
                <a:solidFill>
                  <a:schemeClr val="tx2"/>
                </a:solidFill>
              </a:endParaRPr>
            </a:p>
            <a:p>
              <a:pPr marL="285750" lvl="0" indent="-285750">
                <a:buFont typeface="Arial" panose="020B0604020202020204" pitchFamily="34" charset="0"/>
                <a:buChar char="•"/>
              </a:pPr>
              <a:r>
                <a:rPr lang="en-GB" dirty="0">
                  <a:solidFill>
                    <a:schemeClr val="tx2"/>
                  </a:solidFill>
                </a:rPr>
                <a:t>Photographs or links to videos of learners leading STEM learning, including as Young STEM Leaders </a:t>
              </a:r>
              <a:r>
                <a:rPr lang="en-GB" dirty="0" smtClean="0">
                  <a:solidFill>
                    <a:schemeClr val="tx2"/>
                  </a:solidFill>
                </a:rPr>
                <a:t>or STEM Ambassadors.</a:t>
              </a:r>
              <a:endParaRPr lang="en-GB" dirty="0">
                <a:solidFill>
                  <a:schemeClr val="tx2"/>
                </a:solidFill>
              </a:endParaRPr>
            </a:p>
            <a:p>
              <a:pPr marL="285750" indent="-285750">
                <a:buFont typeface="Arial" panose="020B0604020202020204" pitchFamily="34" charset="0"/>
                <a:buChar char="•"/>
              </a:pPr>
              <a:r>
                <a:rPr lang="en-GB" dirty="0">
                  <a:solidFill>
                    <a:schemeClr val="tx2"/>
                  </a:solidFill>
                </a:rPr>
                <a:t>Samples of learner evidence from the Young STEM Leaders programme.</a:t>
              </a:r>
              <a:endParaRPr lang="en-GB" sz="2000" kern="0" dirty="0">
                <a:solidFill>
                  <a:schemeClr val="tx2"/>
                </a:solidFill>
              </a:endParaRPr>
            </a:p>
          </p:txBody>
        </p:sp>
        <p:sp>
          <p:nvSpPr>
            <p:cNvPr id="18" name="TextBox 17"/>
            <p:cNvSpPr txBox="1"/>
            <p:nvPr/>
          </p:nvSpPr>
          <p:spPr>
            <a:xfrm>
              <a:off x="8821419" y="2317486"/>
              <a:ext cx="2857092" cy="1323439"/>
            </a:xfrm>
            <a:prstGeom prst="rect">
              <a:avLst/>
            </a:prstGeom>
            <a:noFill/>
          </p:spPr>
          <p:txBody>
            <a:bodyPr wrap="square" rtlCol="0">
              <a:spAutoFit/>
            </a:bodyPr>
            <a:lstStyle/>
            <a:p>
              <a:pPr algn="r">
                <a:buClr>
                  <a:srgbClr val="00ABB5"/>
                </a:buClr>
              </a:pPr>
              <a:r>
                <a:rPr lang="en-GB" sz="2000" kern="0" dirty="0">
                  <a:solidFill>
                    <a:schemeClr val="accent1"/>
                  </a:solidFill>
                </a:rPr>
                <a:t>Please populate </a:t>
              </a:r>
              <a:r>
                <a:rPr lang="en-GB" sz="2000" kern="0" dirty="0" smtClean="0">
                  <a:solidFill>
                    <a:schemeClr val="accent1"/>
                  </a:solidFill>
                </a:rPr>
                <a:t>this slide with </a:t>
              </a:r>
              <a:r>
                <a:rPr lang="en-GB" sz="2000" kern="0" dirty="0">
                  <a:solidFill>
                    <a:schemeClr val="accent1"/>
                  </a:solidFill>
                </a:rPr>
                <a:t>examples of </a:t>
              </a:r>
              <a:r>
                <a:rPr lang="en-GB" sz="2000" kern="0" dirty="0" smtClean="0">
                  <a:solidFill>
                    <a:schemeClr val="accent1"/>
                  </a:solidFill>
                </a:rPr>
                <a:t>STEM practice from your setting</a:t>
              </a:r>
              <a:r>
                <a:rPr lang="en-GB" sz="2000" kern="0" dirty="0">
                  <a:solidFill>
                    <a:schemeClr val="accent1"/>
                  </a:solidFill>
                </a:rPr>
                <a:t>.</a:t>
              </a:r>
            </a:p>
          </p:txBody>
        </p:sp>
        <p:pic>
          <p:nvPicPr>
            <p:cNvPr id="19" name="Picture 18" descr="timetable | Steve Moulde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868349">
              <a:off x="5924478" y="1748618"/>
              <a:ext cx="2492495" cy="1661664"/>
            </a:xfrm>
            <a:prstGeom prst="rect">
              <a:avLst/>
            </a:prstGeom>
            <a:solidFill>
              <a:srgbClr val="FFFFFF">
                <a:shade val="85000"/>
              </a:srgbClr>
            </a:solidFill>
            <a:ln w="88900"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 name="Picture 19" descr="Why children should study philosoph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67370" y="4334486"/>
              <a:ext cx="2165460" cy="1444637"/>
            </a:xfrm>
            <a:prstGeom prst="rect">
              <a:avLst/>
            </a:prstGeom>
            <a:solidFill>
              <a:srgbClr val="FFFFFF">
                <a:shade val="85000"/>
              </a:srgbClr>
            </a:solidFill>
            <a:ln w="190500" cap="sq">
              <a:solidFill>
                <a:schemeClr val="accent1"/>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1" name="Rectangle 20"/>
            <p:cNvSpPr/>
            <p:nvPr/>
          </p:nvSpPr>
          <p:spPr>
            <a:xfrm>
              <a:off x="8736262" y="5676300"/>
              <a:ext cx="3229154" cy="369332"/>
            </a:xfrm>
            <a:prstGeom prst="rect">
              <a:avLst/>
            </a:prstGeom>
          </p:spPr>
          <p:txBody>
            <a:bodyPr wrap="square">
              <a:spAutoFit/>
            </a:bodyPr>
            <a:lstStyle/>
            <a:p>
              <a:pPr algn="ctr"/>
              <a:r>
                <a:rPr lang="en-GB" dirty="0">
                  <a:hlinkClick r:id="rId5"/>
                </a:rPr>
                <a:t>Online video player link</a:t>
              </a:r>
              <a:endParaRPr lang="en-GB" dirty="0"/>
            </a:p>
          </p:txBody>
        </p:sp>
        <p:pic>
          <p:nvPicPr>
            <p:cNvPr id="22" name="Picture 21"/>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62388" y="3878237"/>
              <a:ext cx="3229154" cy="1816671"/>
            </a:xfrm>
            <a:prstGeom prst="rect">
              <a:avLst/>
            </a:prstGeom>
          </p:spPr>
        </p:pic>
      </p:grpSp>
    </p:spTree>
    <p:extLst>
      <p:ext uri="{BB962C8B-B14F-4D97-AF65-F5344CB8AC3E}">
        <p14:creationId xmlns:p14="http://schemas.microsoft.com/office/powerpoint/2010/main" val="3982809198"/>
      </p:ext>
    </p:extLst>
  </p:cSld>
  <p:clrMapOvr>
    <a:masterClrMapping/>
  </p:clrMapOvr>
</p:sld>
</file>

<file path=ppt/theme/theme1.xml><?xml version="1.0" encoding="utf-8"?>
<a:theme xmlns:a="http://schemas.openxmlformats.org/drawingml/2006/main" name="Office Theme">
  <a:themeElements>
    <a:clrScheme name="SNAP">
      <a:dk1>
        <a:srgbClr val="00205C"/>
      </a:dk1>
      <a:lt1>
        <a:sysClr val="window" lastClr="FFFFFF"/>
      </a:lt1>
      <a:dk2>
        <a:srgbClr val="3D3C3B"/>
      </a:dk2>
      <a:lt2>
        <a:srgbClr val="F2F2F2"/>
      </a:lt2>
      <a:accent1>
        <a:srgbClr val="009765"/>
      </a:accent1>
      <a:accent2>
        <a:srgbClr val="0092C1"/>
      </a:accent2>
      <a:accent3>
        <a:srgbClr val="0040A4"/>
      </a:accent3>
      <a:accent4>
        <a:srgbClr val="CC38B2"/>
      </a:accent4>
      <a:accent5>
        <a:srgbClr val="FF8720"/>
      </a:accent5>
      <a:accent6>
        <a:srgbClr val="00A3B2"/>
      </a:accent6>
      <a:hlink>
        <a:srgbClr val="275B9C"/>
      </a:hlink>
      <a:folHlink>
        <a:srgbClr val="954F72"/>
      </a:folHlink>
    </a:clrScheme>
    <a:fontScheme name="SNAP">
      <a:majorFont>
        <a:latin typeface="Helvetica Neue"/>
        <a:ea typeface=""/>
        <a:cs typeface=""/>
      </a:majorFont>
      <a:minorFont>
        <a:latin typeface="Helvetica Neu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AP PPT template" id="{37295435-E9E1-4F4A-904F-52EB2071BAEC}" vid="{A09BE671-AFC9-4CFE-BE16-A7EBBF294C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SNAP PPT template</Template>
  <TotalTime>2160</TotalTime>
  <Words>6450</Words>
  <Application>Microsoft Office PowerPoint</Application>
  <PresentationFormat>Widescreen</PresentationFormat>
  <Paragraphs>665</Paragraphs>
  <Slides>52</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Helvetica Neue</vt:lpstr>
      <vt:lpstr>HelveticaNeue-Bold</vt:lpstr>
      <vt:lpstr>Times New Roman</vt:lpstr>
      <vt:lpstr>Office Theme</vt:lpstr>
      <vt:lpstr> STEM Nation Award Evidence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Gardner H (Hazel)</dc:creator>
  <cp:lastModifiedBy>Hazel Gardner</cp:lastModifiedBy>
  <cp:revision>65</cp:revision>
  <dcterms:created xsi:type="dcterms:W3CDTF">2020-06-30T12:58:32Z</dcterms:created>
  <dcterms:modified xsi:type="dcterms:W3CDTF">2021-06-03T16:24:41Z</dcterms:modified>
</cp:coreProperties>
</file>