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8" r:id="rId4"/>
    <p:sldId id="286" r:id="rId5"/>
    <p:sldId id="285" r:id="rId6"/>
    <p:sldId id="288" r:id="rId7"/>
    <p:sldId id="292" r:id="rId8"/>
    <p:sldId id="296" r:id="rId9"/>
    <p:sldId id="298" r:id="rId10"/>
    <p:sldId id="293" r:id="rId11"/>
    <p:sldId id="294" r:id="rId12"/>
    <p:sldId id="289" r:id="rId13"/>
    <p:sldId id="299" r:id="rId14"/>
    <p:sldId id="297" r:id="rId15"/>
    <p:sldId id="300" r:id="rId16"/>
    <p:sldId id="275" r:id="rId17"/>
    <p:sldId id="272" r:id="rId18"/>
    <p:sldId id="290" r:id="rId19"/>
    <p:sldId id="303" r:id="rId20"/>
    <p:sldId id="281" r:id="rId21"/>
    <p:sldId id="280" r:id="rId22"/>
    <p:sldId id="302" r:id="rId23"/>
    <p:sldId id="279" r:id="rId24"/>
    <p:sldId id="304" r:id="rId25"/>
    <p:sldId id="307" r:id="rId26"/>
    <p:sldId id="295" r:id="rId27"/>
    <p:sldId id="317" r:id="rId28"/>
    <p:sldId id="310" r:id="rId29"/>
    <p:sldId id="319" r:id="rId30"/>
    <p:sldId id="318" r:id="rId31"/>
    <p:sldId id="314" r:id="rId32"/>
    <p:sldId id="315" r:id="rId33"/>
    <p:sldId id="309" r:id="rId34"/>
    <p:sldId id="32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Dixon" initials="AD" lastIdx="1" clrIdx="0">
    <p:extLst>
      <p:ext uri="{19B8F6BF-5375-455C-9EA6-DF929625EA0E}">
        <p15:presenceInfo xmlns:p15="http://schemas.microsoft.com/office/powerpoint/2012/main" userId="e6485589a0d892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13BF2E-2ED3-4303-8AC8-267A32A15E5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5DBC4BF-FE87-4FCC-AE86-978515006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17B7-6A57-47B5-9439-3890C5D2A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21" y="1644831"/>
            <a:ext cx="7315200" cy="2869515"/>
          </a:xfrm>
        </p:spPr>
        <p:txBody>
          <a:bodyPr/>
          <a:lstStyle/>
          <a:p>
            <a:r>
              <a:rPr lang="en-GB" dirty="0"/>
              <a:t>Creativity in STEM at</a:t>
            </a:r>
            <a:br>
              <a:rPr lang="en-GB" dirty="0"/>
            </a:br>
            <a:r>
              <a:rPr lang="en-GB" dirty="0"/>
              <a:t>Ratho Primary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30A61-EF7F-4DC2-97F2-FD853D3CB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459" y="4785057"/>
            <a:ext cx="7222961" cy="1188294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Morven Cooper and Olivia </a:t>
            </a:r>
            <a:r>
              <a:rPr lang="en-GB" b="1" dirty="0" err="1"/>
              <a:t>Parfery</a:t>
            </a:r>
            <a:r>
              <a:rPr lang="en-GB" b="1" dirty="0"/>
              <a:t>, P6 STEM Leaders</a:t>
            </a:r>
          </a:p>
          <a:p>
            <a:r>
              <a:rPr lang="en-GB" b="1" dirty="0"/>
              <a:t>Amy Dixon, Science Specialist and STEM Teacher                                  City of Edinburgh Council STEM Associate Development Officer</a:t>
            </a:r>
          </a:p>
        </p:txBody>
      </p:sp>
      <p:pic>
        <p:nvPicPr>
          <p:cNvPr id="4" name="Picture 2" descr="Image result for ratho primary school building">
            <a:extLst>
              <a:ext uri="{FF2B5EF4-FFF2-40B4-BE49-F238E27FC236}">
                <a16:creationId xmlns:a16="http://schemas.microsoft.com/office/drawing/2014/main" id="{DE63EE4C-9571-4381-B896-54A6F37E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5961" y="540704"/>
            <a:ext cx="3864865" cy="2170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A picture containing person, sitting, boy, small&#10;&#10;Description automatically generated">
            <a:extLst>
              <a:ext uri="{FF2B5EF4-FFF2-40B4-BE49-F238E27FC236}">
                <a16:creationId xmlns:a16="http://schemas.microsoft.com/office/drawing/2014/main" id="{632A9F45-7EB4-4A6A-A2A6-F3B91500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635">
            <a:off x="8439038" y="3291552"/>
            <a:ext cx="3217798" cy="2413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A plate of food on a counter&#10;&#10;Description automatically generated">
            <a:extLst>
              <a:ext uri="{FF2B5EF4-FFF2-40B4-BE49-F238E27FC236}">
                <a16:creationId xmlns:a16="http://schemas.microsoft.com/office/drawing/2014/main" id="{FCFCFC08-3C8C-4805-89AF-FD1596A33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0674" r="4501" b="16380"/>
          <a:stretch/>
        </p:blipFill>
        <p:spPr>
          <a:xfrm rot="606345">
            <a:off x="4310025" y="403967"/>
            <a:ext cx="3026144" cy="1731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picture containing person, red, man, holding&#10;&#10;Description automatically generated">
            <a:extLst>
              <a:ext uri="{FF2B5EF4-FFF2-40B4-BE49-F238E27FC236}">
                <a16:creationId xmlns:a16="http://schemas.microsoft.com/office/drawing/2014/main" id="{83073634-2DBF-4D54-A1B7-27A09003A0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2636" b="8062"/>
          <a:stretch/>
        </p:blipFill>
        <p:spPr>
          <a:xfrm>
            <a:off x="1100015" y="291768"/>
            <a:ext cx="2535220" cy="1956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85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food, young&#10;&#10;Description automatically generated">
            <a:extLst>
              <a:ext uri="{FF2B5EF4-FFF2-40B4-BE49-F238E27FC236}">
                <a16:creationId xmlns:a16="http://schemas.microsoft.com/office/drawing/2014/main" id="{AF31B84D-DE50-4596-B6BF-E85C7ED64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2" y="0"/>
            <a:ext cx="91393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E0D3D5-E67C-4A23-A197-3898373ACFB0}"/>
              </a:ext>
            </a:extLst>
          </p:cNvPr>
          <p:cNvSpPr/>
          <p:nvPr/>
        </p:nvSpPr>
        <p:spPr>
          <a:xfrm>
            <a:off x="1722472" y="4603898"/>
            <a:ext cx="8747053" cy="303027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5400" b="1" cap="none" spc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3443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boy, small&#10;&#10;Description automatically generated">
            <a:extLst>
              <a:ext uri="{FF2B5EF4-FFF2-40B4-BE49-F238E27FC236}">
                <a16:creationId xmlns:a16="http://schemas.microsoft.com/office/drawing/2014/main" id="{46F4A63D-2129-4957-956B-15C97F4A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947568-1A7B-4B0C-A249-323981147F1E}"/>
              </a:ext>
            </a:extLst>
          </p:cNvPr>
          <p:cNvSpPr/>
          <p:nvPr/>
        </p:nvSpPr>
        <p:spPr>
          <a:xfrm rot="1344143">
            <a:off x="3962554" y="2804390"/>
            <a:ext cx="5526364" cy="902432"/>
          </a:xfrm>
          <a:prstGeom prst="rect">
            <a:avLst/>
          </a:prstGeom>
          <a:noFill/>
          <a:effectLst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Evaluating</a:t>
            </a:r>
          </a:p>
        </p:txBody>
      </p:sp>
    </p:spTree>
    <p:extLst>
      <p:ext uri="{BB962C8B-B14F-4D97-AF65-F5344CB8AC3E}">
        <p14:creationId xmlns:p14="http://schemas.microsoft.com/office/powerpoint/2010/main" val="33563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itting, young, boy&#10;&#10;Description automatically generated">
            <a:extLst>
              <a:ext uri="{FF2B5EF4-FFF2-40B4-BE49-F238E27FC236}">
                <a16:creationId xmlns:a16="http://schemas.microsoft.com/office/drawing/2014/main" id="{26E0B8AA-2255-430B-B5FA-E3D7413B1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3"/>
          <a:stretch/>
        </p:blipFill>
        <p:spPr>
          <a:xfrm>
            <a:off x="987793" y="0"/>
            <a:ext cx="1021641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EBA28E-43EE-45CF-BA52-39AF52F16A6A}"/>
              </a:ext>
            </a:extLst>
          </p:cNvPr>
          <p:cNvSpPr/>
          <p:nvPr/>
        </p:nvSpPr>
        <p:spPr>
          <a:xfrm rot="1149233">
            <a:off x="3689157" y="2847462"/>
            <a:ext cx="6854021" cy="2090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CCFF"/>
                </a:solidFill>
                <a:effectLst/>
              </a:rPr>
              <a:t>Curiosity</a:t>
            </a:r>
          </a:p>
        </p:txBody>
      </p:sp>
    </p:spTree>
    <p:extLst>
      <p:ext uri="{BB962C8B-B14F-4D97-AF65-F5344CB8AC3E}">
        <p14:creationId xmlns:p14="http://schemas.microsoft.com/office/powerpoint/2010/main" val="4227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E3B84-B6D4-48B9-B884-9617F55C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69E12-9D63-4E36-93AC-899B0C3253F4}"/>
              </a:ext>
            </a:extLst>
          </p:cNvPr>
          <p:cNvSpPr/>
          <p:nvPr/>
        </p:nvSpPr>
        <p:spPr>
          <a:xfrm>
            <a:off x="1860699" y="5571460"/>
            <a:ext cx="7708604" cy="12865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0">
                  <a:noFill/>
                </a:ln>
                <a:solidFill>
                  <a:srgbClr val="00CCFF"/>
                </a:solidFill>
              </a:rPr>
              <a:t>Making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36395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able, small, desk&#10;&#10;Description automatically generated">
            <a:extLst>
              <a:ext uri="{FF2B5EF4-FFF2-40B4-BE49-F238E27FC236}">
                <a16:creationId xmlns:a16="http://schemas.microsoft.com/office/drawing/2014/main" id="{D60C48A9-BF97-44E0-A46E-3AF79B84D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5714" b="22636"/>
          <a:stretch/>
        </p:blipFill>
        <p:spPr>
          <a:xfrm>
            <a:off x="710652" y="2672"/>
            <a:ext cx="10770695" cy="68553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9804CE-44A8-4A95-A403-5D72ADB619F8}"/>
              </a:ext>
            </a:extLst>
          </p:cNvPr>
          <p:cNvSpPr/>
          <p:nvPr/>
        </p:nvSpPr>
        <p:spPr>
          <a:xfrm rot="197190">
            <a:off x="1702411" y="231405"/>
            <a:ext cx="8134158" cy="21368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 from mistakes</a:t>
            </a:r>
          </a:p>
        </p:txBody>
      </p:sp>
    </p:spTree>
    <p:extLst>
      <p:ext uri="{BB962C8B-B14F-4D97-AF65-F5344CB8AC3E}">
        <p14:creationId xmlns:p14="http://schemas.microsoft.com/office/powerpoint/2010/main" val="12318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sitting, small&#10;&#10;Description automatically generated">
            <a:extLst>
              <a:ext uri="{FF2B5EF4-FFF2-40B4-BE49-F238E27FC236}">
                <a16:creationId xmlns:a16="http://schemas.microsoft.com/office/drawing/2014/main" id="{EE37C5AD-C614-4FC3-A5D2-499C9B5B3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E3DAE7-6215-4536-BED3-909C4A664C20}"/>
              </a:ext>
            </a:extLst>
          </p:cNvPr>
          <p:cNvSpPr/>
          <p:nvPr/>
        </p:nvSpPr>
        <p:spPr>
          <a:xfrm>
            <a:off x="4827182" y="4316818"/>
            <a:ext cx="5411972" cy="17224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CCFF"/>
                </a:solidFill>
                <a:effectLst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5128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E735-E441-44F2-A3A8-C5400B37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U shaped marble run</a:t>
            </a:r>
          </a:p>
        </p:txBody>
      </p:sp>
      <p:pic>
        <p:nvPicPr>
          <p:cNvPr id="6" name="Picture 5" descr="A picture containing person, table, sitting, paper&#10;&#10;Description automatically generated">
            <a:extLst>
              <a:ext uri="{FF2B5EF4-FFF2-40B4-BE49-F238E27FC236}">
                <a16:creationId xmlns:a16="http://schemas.microsoft.com/office/drawing/2014/main" id="{B77EB0F7-7058-4488-A277-41060D1B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48" y="750924"/>
            <a:ext cx="7141535" cy="53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E735-E441-44F2-A3A8-C5400B37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a waterproof aqueduct to carry water</a:t>
            </a:r>
          </a:p>
        </p:txBody>
      </p:sp>
      <p:pic>
        <p:nvPicPr>
          <p:cNvPr id="10" name="Picture 9" descr="A picture containing table, food, sitting, white&#10;&#10;Description automatically generated">
            <a:extLst>
              <a:ext uri="{FF2B5EF4-FFF2-40B4-BE49-F238E27FC236}">
                <a16:creationId xmlns:a16="http://schemas.microsoft.com/office/drawing/2014/main" id="{4DD63D40-65D3-4E1C-967E-4C51C7A0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68" y="561918"/>
            <a:ext cx="7629466" cy="57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1C15-5187-425C-B983-7A6F3150FC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GB" dirty="0"/>
              <a:t>Young STEM Leader Award</a:t>
            </a:r>
          </a:p>
        </p:txBody>
      </p:sp>
      <p:pic>
        <p:nvPicPr>
          <p:cNvPr id="1036" name="Picture 12" descr="Image result for young stem leaders pilot logo">
            <a:extLst>
              <a:ext uri="{FF2B5EF4-FFF2-40B4-BE49-F238E27FC236}">
                <a16:creationId xmlns:a16="http://schemas.microsoft.com/office/drawing/2014/main" id="{1DBFA9CE-F73D-4ADE-9C21-9DD3CA3A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7" y="1323753"/>
            <a:ext cx="10649706" cy="33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6EBE-DBA0-471A-A51C-F93F8A7075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GB" dirty="0"/>
              <a:t>Creativity in STEM Challenges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FD1530EC-6E2B-4810-B0BB-8B8CF26CE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781"/>
          <a:stretch/>
        </p:blipFill>
        <p:spPr bwMode="auto">
          <a:xfrm>
            <a:off x="2583711" y="251701"/>
            <a:ext cx="7024577" cy="3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6D13D-8FA3-451A-9129-1BD25E7113FA}"/>
              </a:ext>
            </a:extLst>
          </p:cNvPr>
          <p:cNvSpPr/>
          <p:nvPr/>
        </p:nvSpPr>
        <p:spPr>
          <a:xfrm>
            <a:off x="1280251" y="4223040"/>
            <a:ext cx="9995772" cy="25773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CC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13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3E82-8D99-438E-99E5-E3DE20EF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Ratho Primary School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City of Edinburgh</a:t>
            </a:r>
          </a:p>
        </p:txBody>
      </p:sp>
      <p:pic>
        <p:nvPicPr>
          <p:cNvPr id="1026" name="Picture 2" descr="Image result for ratho primary school building">
            <a:extLst>
              <a:ext uri="{FF2B5EF4-FFF2-40B4-BE49-F238E27FC236}">
                <a16:creationId xmlns:a16="http://schemas.microsoft.com/office/drawing/2014/main" id="{BE8411F0-3B09-4868-A94A-E26F5B166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738" y="1370044"/>
            <a:ext cx="7315200" cy="4108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78C32A1-F622-4B65-94C0-C9DC3622B7E4}"/>
              </a:ext>
            </a:extLst>
          </p:cNvPr>
          <p:cNvSpPr txBox="1">
            <a:spLocks/>
          </p:cNvSpPr>
          <p:nvPr/>
        </p:nvSpPr>
        <p:spPr>
          <a:xfrm>
            <a:off x="5793231" y="3599122"/>
            <a:ext cx="2319410" cy="1695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A curious, creative community</a:t>
            </a:r>
          </a:p>
        </p:txBody>
      </p:sp>
    </p:spTree>
    <p:extLst>
      <p:ext uri="{BB962C8B-B14F-4D97-AF65-F5344CB8AC3E}">
        <p14:creationId xmlns:p14="http://schemas.microsoft.com/office/powerpoint/2010/main" val="1965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BD7D-1BB6-4519-B866-B79F2E0E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0888-FC7A-415B-A36E-C1E5172B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you carry out the STEM Challenge, consider and note down:</a:t>
            </a:r>
          </a:p>
          <a:p>
            <a:endParaRPr lang="en-GB" dirty="0"/>
          </a:p>
          <a:p>
            <a:r>
              <a:rPr lang="en-GB" dirty="0"/>
              <a:t>How are children using the </a:t>
            </a:r>
            <a:r>
              <a:rPr lang="en-GB" b="1" dirty="0"/>
              <a:t>key creativity skills</a:t>
            </a:r>
            <a:r>
              <a:rPr lang="en-GB" dirty="0"/>
              <a:t> during a STEM Challenge?</a:t>
            </a:r>
          </a:p>
          <a:p>
            <a:endParaRPr lang="en-GB" dirty="0"/>
          </a:p>
          <a:p>
            <a:pPr lvl="1"/>
            <a:r>
              <a:rPr lang="en-GB" dirty="0"/>
              <a:t>Imagination</a:t>
            </a:r>
          </a:p>
          <a:p>
            <a:pPr lvl="1"/>
            <a:r>
              <a:rPr lang="en-GB" dirty="0"/>
              <a:t>Curiosity</a:t>
            </a:r>
          </a:p>
          <a:p>
            <a:pPr lvl="1"/>
            <a:r>
              <a:rPr lang="en-GB" dirty="0"/>
              <a:t>Problem-solving</a:t>
            </a:r>
          </a:p>
          <a:p>
            <a:pPr lvl="1"/>
            <a:r>
              <a:rPr lang="en-GB" dirty="0"/>
              <a:t>Open-mindedness</a:t>
            </a:r>
          </a:p>
          <a:p>
            <a:endParaRPr lang="en-GB" dirty="0"/>
          </a:p>
          <a:p>
            <a:r>
              <a:rPr lang="en-GB" dirty="0"/>
              <a:t>Which </a:t>
            </a:r>
            <a:r>
              <a:rPr lang="en-GB" b="1" dirty="0"/>
              <a:t>other skills linked to creativity </a:t>
            </a:r>
            <a:r>
              <a:rPr lang="en-GB" dirty="0"/>
              <a:t>are children developing?</a:t>
            </a:r>
          </a:p>
        </p:txBody>
      </p:sp>
    </p:spTree>
    <p:extLst>
      <p:ext uri="{BB962C8B-B14F-4D97-AF65-F5344CB8AC3E}">
        <p14:creationId xmlns:p14="http://schemas.microsoft.com/office/powerpoint/2010/main" val="3280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4808-C9F9-425D-BB94-D1DDF2E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88BC-B826-4911-8F85-9A56E57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0"/>
            <a:ext cx="7730853" cy="6858000"/>
          </a:xfrm>
        </p:spPr>
        <p:txBody>
          <a:bodyPr>
            <a:normAutofit/>
          </a:bodyPr>
          <a:lstStyle/>
          <a:p>
            <a:r>
              <a:rPr lang="en-GB" dirty="0"/>
              <a:t>Work in groups of 2 or 3 people</a:t>
            </a:r>
          </a:p>
          <a:p>
            <a:r>
              <a:rPr lang="en-GB" dirty="0"/>
              <a:t>Design and create a</a:t>
            </a:r>
            <a:r>
              <a:rPr lang="en-GB" b="1" dirty="0"/>
              <a:t> structure which can be worn on your arm</a:t>
            </a:r>
            <a:r>
              <a:rPr lang="en-GB" dirty="0"/>
              <a:t>, between your wrist and elbow, to </a:t>
            </a:r>
            <a:r>
              <a:rPr lang="en-GB" b="1" dirty="0"/>
              <a:t>carry an item </a:t>
            </a:r>
            <a:r>
              <a:rPr lang="en-GB" dirty="0"/>
              <a:t>that belongs to you (such as a notepad or glasses case)</a:t>
            </a:r>
          </a:p>
          <a:p>
            <a:r>
              <a:rPr lang="en-GB" dirty="0"/>
              <a:t>The item must be held </a:t>
            </a:r>
            <a:r>
              <a:rPr lang="en-GB" b="1" dirty="0"/>
              <a:t>at least 10 cm above your arm</a:t>
            </a:r>
          </a:p>
          <a:p>
            <a:r>
              <a:rPr lang="en-GB" dirty="0"/>
              <a:t>You should be able to walk around your table with the item on the structure</a:t>
            </a:r>
          </a:p>
          <a:p>
            <a:r>
              <a:rPr lang="en-GB" dirty="0"/>
              <a:t>You are not allowed to tape the item on, cover the item, or strap the item in</a:t>
            </a:r>
          </a:p>
          <a:p>
            <a:r>
              <a:rPr lang="en-GB" dirty="0"/>
              <a:t>You are not allowed to tape anything to your skin or clothes</a:t>
            </a:r>
          </a:p>
          <a:p>
            <a:endParaRPr lang="en-GB" dirty="0"/>
          </a:p>
          <a:p>
            <a:r>
              <a:rPr lang="en-GB" dirty="0"/>
              <a:t>You have </a:t>
            </a:r>
            <a:r>
              <a:rPr lang="en-GB" b="1" dirty="0"/>
              <a:t>10 minutes </a:t>
            </a:r>
            <a:r>
              <a:rPr lang="en-GB" dirty="0"/>
              <a:t>to plan and create your structure</a:t>
            </a:r>
          </a:p>
          <a:p>
            <a:endParaRPr lang="en-GB" dirty="0"/>
          </a:p>
          <a:p>
            <a:r>
              <a:rPr lang="en-GB" dirty="0"/>
              <a:t>You will be given </a:t>
            </a:r>
            <a:r>
              <a:rPr lang="en-GB" b="1" dirty="0">
                <a:solidFill>
                  <a:srgbClr val="FF0000"/>
                </a:solidFill>
              </a:rPr>
              <a:t>3 sheets of A4 paper, Sellotape and scissors</a:t>
            </a:r>
          </a:p>
          <a:p>
            <a:endParaRPr lang="en-GB" b="1" dirty="0"/>
          </a:p>
          <a:p>
            <a:r>
              <a:rPr lang="en-GB" b="1" dirty="0"/>
              <a:t>Test</a:t>
            </a:r>
            <a:r>
              <a:rPr lang="en-GB" dirty="0"/>
              <a:t> your structure and try to </a:t>
            </a:r>
            <a:r>
              <a:rPr lang="en-GB" b="1" dirty="0"/>
              <a:t>improve</a:t>
            </a:r>
            <a:r>
              <a:rPr lang="en-GB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653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BD7D-1BB6-4519-B866-B79F2E0E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0888-FC7A-415B-A36E-C1E5172B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Discuss:</a:t>
            </a:r>
          </a:p>
          <a:p>
            <a:endParaRPr lang="en-GB" dirty="0"/>
          </a:p>
          <a:p>
            <a:r>
              <a:rPr lang="en-GB" dirty="0"/>
              <a:t>How are children using the </a:t>
            </a:r>
            <a:r>
              <a:rPr lang="en-GB" b="1" dirty="0"/>
              <a:t>key creativity skills</a:t>
            </a:r>
            <a:r>
              <a:rPr lang="en-GB" dirty="0"/>
              <a:t> during a STEM Challenge?</a:t>
            </a:r>
          </a:p>
          <a:p>
            <a:endParaRPr lang="en-GB" dirty="0"/>
          </a:p>
          <a:p>
            <a:pPr lvl="1"/>
            <a:r>
              <a:rPr lang="en-GB" dirty="0"/>
              <a:t>Imagination</a:t>
            </a:r>
          </a:p>
          <a:p>
            <a:pPr lvl="1"/>
            <a:r>
              <a:rPr lang="en-GB" dirty="0"/>
              <a:t>Curiosity</a:t>
            </a:r>
          </a:p>
          <a:p>
            <a:pPr lvl="1"/>
            <a:r>
              <a:rPr lang="en-GB" dirty="0"/>
              <a:t>Problem-solving</a:t>
            </a:r>
          </a:p>
          <a:p>
            <a:pPr lvl="1"/>
            <a:r>
              <a:rPr lang="en-GB" dirty="0"/>
              <a:t>Open-mindedness</a:t>
            </a:r>
          </a:p>
          <a:p>
            <a:endParaRPr lang="en-GB" dirty="0"/>
          </a:p>
          <a:p>
            <a:r>
              <a:rPr lang="en-GB" dirty="0"/>
              <a:t>Which </a:t>
            </a:r>
            <a:r>
              <a:rPr lang="en-GB" b="1" dirty="0"/>
              <a:t>other skills linked to creativity </a:t>
            </a:r>
            <a:r>
              <a:rPr lang="en-GB" dirty="0"/>
              <a:t>are children developing?</a:t>
            </a:r>
          </a:p>
        </p:txBody>
      </p:sp>
    </p:spTree>
    <p:extLst>
      <p:ext uri="{BB962C8B-B14F-4D97-AF65-F5344CB8AC3E}">
        <p14:creationId xmlns:p14="http://schemas.microsoft.com/office/powerpoint/2010/main" val="13985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897A-D0A2-4F86-92CF-A2257B297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STEM Challenges be used to develop Creativity skills?</a:t>
            </a:r>
          </a:p>
        </p:txBody>
      </p:sp>
    </p:spTree>
    <p:extLst>
      <p:ext uri="{BB962C8B-B14F-4D97-AF65-F5344CB8AC3E}">
        <p14:creationId xmlns:p14="http://schemas.microsoft.com/office/powerpoint/2010/main" val="30802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CD51-9BF8-4EF9-AB16-636900F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quality STEM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AD4C-62BA-42BF-A79E-5EF6F496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Problem to solve</a:t>
            </a:r>
          </a:p>
          <a:p>
            <a:r>
              <a:rPr lang="en-GB" dirty="0"/>
              <a:t>Interdisciplinary – making connections</a:t>
            </a:r>
          </a:p>
          <a:p>
            <a:r>
              <a:rPr lang="en-GB" dirty="0"/>
              <a:t>Open-ended exploration but within constraints</a:t>
            </a:r>
          </a:p>
          <a:p>
            <a:r>
              <a:rPr lang="en-GB" dirty="0"/>
              <a:t>Stimulates curiosity</a:t>
            </a:r>
          </a:p>
          <a:p>
            <a:r>
              <a:rPr lang="en-GB" dirty="0"/>
              <a:t>Draws on prior learning</a:t>
            </a:r>
          </a:p>
          <a:p>
            <a:r>
              <a:rPr lang="en-GB" dirty="0"/>
              <a:t>Staff facilitate but do not give ideas or answers</a:t>
            </a:r>
          </a:p>
          <a:p>
            <a:r>
              <a:rPr lang="en-GB" dirty="0"/>
              <a:t>Child-led - learners take responsibility and make their own decisions </a:t>
            </a:r>
          </a:p>
          <a:p>
            <a:r>
              <a:rPr lang="en-GB" dirty="0"/>
              <a:t>Learners confident to take risks and try new ideas</a:t>
            </a:r>
          </a:p>
        </p:txBody>
      </p:sp>
    </p:spTree>
    <p:extLst>
      <p:ext uri="{BB962C8B-B14F-4D97-AF65-F5344CB8AC3E}">
        <p14:creationId xmlns:p14="http://schemas.microsoft.com/office/powerpoint/2010/main" val="17792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2470-C5C8-4983-9AA9-8FBE6934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83D3-A1F5-4AB2-B7D9-F33899436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Too much direction – </a:t>
            </a:r>
            <a:r>
              <a:rPr lang="en-GB" dirty="0" err="1"/>
              <a:t>eg</a:t>
            </a:r>
            <a:r>
              <a:rPr lang="en-GB" dirty="0"/>
              <a:t> instructions or recipe for success</a:t>
            </a:r>
          </a:p>
          <a:p>
            <a:pPr lvl="1" fontAlgn="base"/>
            <a:r>
              <a:rPr lang="en-GB" dirty="0"/>
              <a:t>Showing videos or photos of end products of similar STEM Challenges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Not enough direction – task is too open-ended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Staff scared of letting children make mistakes and to experience “failure”</a:t>
            </a:r>
          </a:p>
          <a:p>
            <a:pPr lvl="1" fontAlgn="base"/>
            <a:r>
              <a:rPr lang="en-GB" dirty="0"/>
              <a:t>Giving children ideas</a:t>
            </a:r>
          </a:p>
          <a:p>
            <a:pPr lvl="1" fontAlgn="base"/>
            <a:r>
              <a:rPr lang="en-GB" dirty="0"/>
              <a:t>Giving answers instead of questions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Group size too big </a:t>
            </a:r>
          </a:p>
        </p:txBody>
      </p:sp>
    </p:spTree>
    <p:extLst>
      <p:ext uri="{BB962C8B-B14F-4D97-AF65-F5344CB8AC3E}">
        <p14:creationId xmlns:p14="http://schemas.microsoft.com/office/powerpoint/2010/main" val="37129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B2EA-F80F-4319-AE0F-2916EE32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STEM Challenge should allow a variety of outcomes</a:t>
            </a:r>
          </a:p>
        </p:txBody>
      </p:sp>
      <p:pic>
        <p:nvPicPr>
          <p:cNvPr id="5" name="Content Placeholder 4" descr="A group of items on a table&#10;&#10;Description automatically generated">
            <a:extLst>
              <a:ext uri="{FF2B5EF4-FFF2-40B4-BE49-F238E27FC236}">
                <a16:creationId xmlns:a16="http://schemas.microsoft.com/office/drawing/2014/main" id="{04A51FD1-3AF4-46B0-9D30-F4C4092A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6"/>
          <a:stretch/>
        </p:blipFill>
        <p:spPr>
          <a:xfrm>
            <a:off x="4169693" y="492899"/>
            <a:ext cx="6866903" cy="5872202"/>
          </a:xfrm>
        </p:spPr>
      </p:pic>
    </p:spTree>
    <p:extLst>
      <p:ext uri="{BB962C8B-B14F-4D97-AF65-F5344CB8AC3E}">
        <p14:creationId xmlns:p14="http://schemas.microsoft.com/office/powerpoint/2010/main" val="38753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6973-EA49-4A21-9F53-5584660D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Curiosity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8397E-3E0A-464E-9BFF-C598721F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Curiosity is stimulated</a:t>
            </a:r>
          </a:p>
          <a:p>
            <a:endParaRPr lang="en-GB" dirty="0"/>
          </a:p>
          <a:p>
            <a:r>
              <a:rPr lang="en-GB" dirty="0"/>
              <a:t>Learners want to investigate</a:t>
            </a:r>
          </a:p>
          <a:p>
            <a:endParaRPr lang="en-GB" dirty="0"/>
          </a:p>
          <a:p>
            <a:r>
              <a:rPr lang="en-GB" dirty="0"/>
              <a:t>Learners want to test out their ideas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Making use of prior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82BB-7442-4F59-9A80-78D3EC41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7CD9-8370-4D58-A821-5D38F41E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Imagine what could go wrong</a:t>
            </a:r>
          </a:p>
          <a:p>
            <a:endParaRPr lang="en-GB" dirty="0"/>
          </a:p>
          <a:p>
            <a:r>
              <a:rPr lang="en-GB" dirty="0"/>
              <a:t>Generate ideas in groups to solve those problems</a:t>
            </a:r>
          </a:p>
          <a:p>
            <a:endParaRPr lang="en-GB" dirty="0"/>
          </a:p>
          <a:p>
            <a:r>
              <a:rPr lang="en-GB" dirty="0"/>
              <a:t>Rethinking when things don’t go to plan</a:t>
            </a:r>
          </a:p>
        </p:txBody>
      </p:sp>
    </p:spTree>
    <p:extLst>
      <p:ext uri="{BB962C8B-B14F-4D97-AF65-F5344CB8AC3E}">
        <p14:creationId xmlns:p14="http://schemas.microsoft.com/office/powerpoint/2010/main" val="39715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7158-131D-4086-977C-42608F51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Open-mindedness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11C2-8A9B-4B3A-A12B-B877C6CB6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culture we have developed is that we all learn from each other</a:t>
            </a:r>
          </a:p>
          <a:p>
            <a:pPr lvl="1"/>
            <a:r>
              <a:rPr lang="en-GB" dirty="0"/>
              <a:t>“Failure” is normalised since things often go wrong</a:t>
            </a:r>
          </a:p>
          <a:p>
            <a:pPr lvl="1"/>
            <a:r>
              <a:rPr lang="en-GB" dirty="0"/>
              <a:t>Children are more confident about taking risks</a:t>
            </a:r>
          </a:p>
          <a:p>
            <a:pPr lvl="1"/>
            <a:endParaRPr lang="en-GB" dirty="0"/>
          </a:p>
          <a:p>
            <a:r>
              <a:rPr lang="en-GB" dirty="0"/>
              <a:t>Group discussions</a:t>
            </a:r>
          </a:p>
          <a:p>
            <a:pPr lvl="1"/>
            <a:r>
              <a:rPr lang="en-GB" dirty="0"/>
              <a:t>Listening to each other</a:t>
            </a:r>
          </a:p>
          <a:p>
            <a:pPr lvl="1"/>
            <a:r>
              <a:rPr lang="en-GB" dirty="0"/>
              <a:t>Selecting the best options from all possible ideas to create a team design</a:t>
            </a:r>
          </a:p>
          <a:p>
            <a:endParaRPr lang="en-GB" dirty="0"/>
          </a:p>
          <a:p>
            <a:r>
              <a:rPr lang="en-GB" dirty="0"/>
              <a:t>Flexibility</a:t>
            </a:r>
          </a:p>
          <a:p>
            <a:pPr lvl="1"/>
            <a:r>
              <a:rPr lang="en-GB" dirty="0"/>
              <a:t>Many initial ideas don’t work as well when they are being tested</a:t>
            </a:r>
          </a:p>
          <a:p>
            <a:pPr lvl="1"/>
            <a:r>
              <a:rPr lang="en-GB" dirty="0"/>
              <a:t>Children have to be adaptable – use their initiative to solve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38272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6EBE-DBA0-471A-A51C-F93F8A7075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GB" dirty="0"/>
              <a:t>Creativity in STEM Challenges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FD1530EC-6E2B-4810-B0BB-8B8CF26CE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781"/>
          <a:stretch/>
        </p:blipFill>
        <p:spPr bwMode="auto">
          <a:xfrm>
            <a:off x="2583711" y="2697189"/>
            <a:ext cx="7024577" cy="3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6D13D-8FA3-451A-9129-1BD25E7113FA}"/>
              </a:ext>
            </a:extLst>
          </p:cNvPr>
          <p:cNvSpPr/>
          <p:nvPr/>
        </p:nvSpPr>
        <p:spPr>
          <a:xfrm>
            <a:off x="1098113" y="1041992"/>
            <a:ext cx="9995772" cy="25773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CC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Creativity in</a:t>
            </a:r>
          </a:p>
        </p:txBody>
      </p:sp>
    </p:spTree>
    <p:extLst>
      <p:ext uri="{BB962C8B-B14F-4D97-AF65-F5344CB8AC3E}">
        <p14:creationId xmlns:p14="http://schemas.microsoft.com/office/powerpoint/2010/main" val="34529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C1DD-85E1-4DB0-B556-203F22B7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Problem-solving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25CE-7675-4E21-8156-A3942566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67834"/>
            <a:ext cx="7315200" cy="60818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Understand the problem</a:t>
            </a:r>
          </a:p>
          <a:p>
            <a:endParaRPr lang="en-GB" dirty="0"/>
          </a:p>
          <a:p>
            <a:r>
              <a:rPr lang="en-GB" dirty="0"/>
              <a:t>Using initiative to design and create solutions</a:t>
            </a:r>
          </a:p>
          <a:p>
            <a:endParaRPr lang="en-GB" dirty="0"/>
          </a:p>
          <a:p>
            <a:r>
              <a:rPr lang="en-GB" dirty="0"/>
              <a:t>Evaluate their solutions</a:t>
            </a:r>
          </a:p>
          <a:p>
            <a:endParaRPr lang="en-GB" dirty="0"/>
          </a:p>
          <a:p>
            <a:r>
              <a:rPr lang="en-GB" dirty="0"/>
              <a:t>Persistence and resilience</a:t>
            </a:r>
          </a:p>
          <a:p>
            <a:pPr lvl="1"/>
            <a:r>
              <a:rPr lang="en-GB" dirty="0"/>
              <a:t>Children are exposed to a range of emotions</a:t>
            </a:r>
          </a:p>
          <a:p>
            <a:pPr lvl="1"/>
            <a:r>
              <a:rPr lang="en-GB" dirty="0"/>
              <a:t>Coping strategies</a:t>
            </a:r>
          </a:p>
          <a:p>
            <a:pPr lvl="1"/>
            <a:r>
              <a:rPr lang="en-GB" dirty="0"/>
              <a:t>Develop growth mindset</a:t>
            </a:r>
          </a:p>
          <a:p>
            <a:endParaRPr lang="en-GB" dirty="0"/>
          </a:p>
          <a:p>
            <a:r>
              <a:rPr lang="en-GB" dirty="0"/>
              <a:t>Motivation</a:t>
            </a:r>
          </a:p>
          <a:p>
            <a:pPr lvl="1"/>
            <a:r>
              <a:rPr lang="en-GB" dirty="0"/>
              <a:t>Most children are highly engaged</a:t>
            </a:r>
          </a:p>
          <a:p>
            <a:endParaRPr lang="en-GB" dirty="0"/>
          </a:p>
          <a:p>
            <a:r>
              <a:rPr lang="en-GB" dirty="0"/>
              <a:t>Learn with and from others</a:t>
            </a:r>
          </a:p>
          <a:p>
            <a:pPr lvl="1"/>
            <a:r>
              <a:rPr lang="en-GB" dirty="0"/>
              <a:t>Feed off each others’ ideas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42465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B5DE-641B-4C56-929D-4F7288A4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A631-A967-4E5D-A4F3-E957A8F8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Evaluation skills</a:t>
            </a:r>
          </a:p>
          <a:p>
            <a:endParaRPr lang="en-GB" dirty="0"/>
          </a:p>
          <a:p>
            <a:r>
              <a:rPr lang="en-GB" dirty="0"/>
              <a:t>Peer-assessment</a:t>
            </a:r>
          </a:p>
          <a:p>
            <a:pPr lvl="1"/>
            <a:r>
              <a:rPr lang="en-GB" dirty="0"/>
              <a:t>Learning Loop</a:t>
            </a:r>
          </a:p>
          <a:p>
            <a:endParaRPr lang="en-GB" dirty="0"/>
          </a:p>
          <a:p>
            <a:r>
              <a:rPr lang="en-GB" dirty="0"/>
              <a:t>Self-assessment of skills</a:t>
            </a:r>
          </a:p>
          <a:p>
            <a:pPr lvl="1"/>
            <a:r>
              <a:rPr lang="en-GB" dirty="0"/>
              <a:t>Child-centred, personalised approach</a:t>
            </a:r>
          </a:p>
          <a:p>
            <a:pPr lvl="1"/>
            <a:r>
              <a:rPr lang="en-GB" dirty="0"/>
              <a:t>Strategies for success</a:t>
            </a:r>
          </a:p>
          <a:p>
            <a:pPr lvl="1"/>
            <a:r>
              <a:rPr lang="en-GB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8072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6121-1D62-4CF4-928C-3966422E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of skills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9555-C3AF-4C5B-AA35-1998F8BB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Making these skills explicit to children as they do STEM Challenges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Involving children in assessing and tracking their own skills development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Making sure children understand why these skills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33280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B49E-6E1E-4809-983A-04F21066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965C-82A5-4B9B-B4F7-3922C267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STEM Challenges provide rich opportunities for creative learning and development of creativity skills</a:t>
            </a:r>
          </a:p>
          <a:p>
            <a:pPr fontAlgn="base"/>
            <a:endParaRPr lang="en-GB" dirty="0"/>
          </a:p>
          <a:p>
            <a:pPr fontAlgn="base"/>
            <a:r>
              <a:rPr lang="en-GB" b="1" dirty="0"/>
              <a:t>Staff need to consider how to facilitate STEM Challenges to maximise learning opportunities</a:t>
            </a:r>
          </a:p>
          <a:p>
            <a:pPr fontAlgn="base"/>
            <a:endParaRPr lang="en-GB" dirty="0"/>
          </a:p>
          <a:p>
            <a:pPr fontAlgn="base"/>
            <a:r>
              <a:rPr lang="en-GB" b="1" dirty="0"/>
              <a:t>STEM Challenges are adding value to our creative curriculum at Ratho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115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17B7-6A57-47B5-9439-3890C5D2A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21" y="1644831"/>
            <a:ext cx="7315200" cy="2869515"/>
          </a:xfrm>
        </p:spPr>
        <p:txBody>
          <a:bodyPr/>
          <a:lstStyle/>
          <a:p>
            <a:r>
              <a:rPr lang="en-GB" dirty="0"/>
              <a:t>Creativity in STEM at</a:t>
            </a:r>
            <a:br>
              <a:rPr lang="en-GB" dirty="0"/>
            </a:br>
            <a:r>
              <a:rPr lang="en-GB" dirty="0"/>
              <a:t>Ratho Primary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30A61-EF7F-4DC2-97F2-FD853D3CB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459" y="4785057"/>
            <a:ext cx="7222961" cy="1188294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you!</a:t>
            </a:r>
          </a:p>
        </p:txBody>
      </p:sp>
      <p:pic>
        <p:nvPicPr>
          <p:cNvPr id="4" name="Picture 2" descr="Image result for ratho primary school building">
            <a:extLst>
              <a:ext uri="{FF2B5EF4-FFF2-40B4-BE49-F238E27FC236}">
                <a16:creationId xmlns:a16="http://schemas.microsoft.com/office/drawing/2014/main" id="{DE63EE4C-9571-4381-B896-54A6F37E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5961" y="540704"/>
            <a:ext cx="3864865" cy="2170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A picture containing person, sitting, boy, small&#10;&#10;Description automatically generated">
            <a:extLst>
              <a:ext uri="{FF2B5EF4-FFF2-40B4-BE49-F238E27FC236}">
                <a16:creationId xmlns:a16="http://schemas.microsoft.com/office/drawing/2014/main" id="{632A9F45-7EB4-4A6A-A2A6-F3B91500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635">
            <a:off x="8439038" y="3291552"/>
            <a:ext cx="3217798" cy="2413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A plate of food on a counter&#10;&#10;Description automatically generated">
            <a:extLst>
              <a:ext uri="{FF2B5EF4-FFF2-40B4-BE49-F238E27FC236}">
                <a16:creationId xmlns:a16="http://schemas.microsoft.com/office/drawing/2014/main" id="{FCFCFC08-3C8C-4805-89AF-FD1596A33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0674" r="4501" b="16380"/>
          <a:stretch/>
        </p:blipFill>
        <p:spPr>
          <a:xfrm rot="606345">
            <a:off x="4310025" y="403967"/>
            <a:ext cx="3026144" cy="1731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picture containing person, red, man, holding&#10;&#10;Description automatically generated">
            <a:extLst>
              <a:ext uri="{FF2B5EF4-FFF2-40B4-BE49-F238E27FC236}">
                <a16:creationId xmlns:a16="http://schemas.microsoft.com/office/drawing/2014/main" id="{83073634-2DBF-4D54-A1B7-27A09003A0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2636" b="8062"/>
          <a:stretch/>
        </p:blipFill>
        <p:spPr>
          <a:xfrm>
            <a:off x="1100015" y="291768"/>
            <a:ext cx="2535220" cy="1956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1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food, sitting, white&#10;&#10;Description automatically generated">
            <a:extLst>
              <a:ext uri="{FF2B5EF4-FFF2-40B4-BE49-F238E27FC236}">
                <a16:creationId xmlns:a16="http://schemas.microsoft.com/office/drawing/2014/main" id="{13498B03-4D85-4A73-AE7A-EB5B264E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2" y="0"/>
            <a:ext cx="91393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84E8-2BC1-43E0-9C88-9E28C70A4A83}"/>
              </a:ext>
            </a:extLst>
          </p:cNvPr>
          <p:cNvSpPr/>
          <p:nvPr/>
        </p:nvSpPr>
        <p:spPr>
          <a:xfrm rot="1021477">
            <a:off x="3181214" y="4076627"/>
            <a:ext cx="7396241" cy="23939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isometricTop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>
                <a:ln w="0">
                  <a:noFill/>
                </a:ln>
                <a:solidFill>
                  <a:srgbClr val="0070C0"/>
                </a:solidFill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5318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AD84E8-2BC1-43E0-9C88-9E28C70A4A83}"/>
              </a:ext>
            </a:extLst>
          </p:cNvPr>
          <p:cNvSpPr/>
          <p:nvPr/>
        </p:nvSpPr>
        <p:spPr>
          <a:xfrm>
            <a:off x="754328" y="4104169"/>
            <a:ext cx="9995772" cy="25773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Imagination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A91858D-CB84-473F-AB1C-1D63FD9DE174}"/>
              </a:ext>
            </a:extLst>
          </p:cNvPr>
          <p:cNvSpPr/>
          <p:nvPr/>
        </p:nvSpPr>
        <p:spPr>
          <a:xfrm>
            <a:off x="4284921" y="85060"/>
            <a:ext cx="7474688" cy="3625703"/>
          </a:xfrm>
          <a:prstGeom prst="cloudCallout">
            <a:avLst>
              <a:gd name="adj1" fmla="val -31085"/>
              <a:gd name="adj2" fmla="val 66766"/>
            </a:avLst>
          </a:prstGeom>
          <a:ln>
            <a:noFill/>
            <a:extLst>
              <a:ext uri="{C807C97D-BFC1-408E-A445-0C87EB9F89A2}">
                <ask:lineSketchStyleProps xmlns:ask="http://schemas.microsoft.com/office/drawing/2018/sketchyshapes" sd="350560946">
                  <a:custGeom>
                    <a:avLst/>
                    <a:gdLst>
                      <a:gd name="connsiteX0" fmla="*/ 663279 w 7347098"/>
                      <a:gd name="connsiteY0" fmla="*/ 974046 h 2928241"/>
                      <a:gd name="connsiteX1" fmla="*/ 956313 w 7347098"/>
                      <a:gd name="connsiteY1" fmla="*/ 468179 h 2928241"/>
                      <a:gd name="connsiteX2" fmla="*/ 2381854 w 7347098"/>
                      <a:gd name="connsiteY2" fmla="*/ 352609 h 2928241"/>
                      <a:gd name="connsiteX3" fmla="*/ 3819130 w 7347098"/>
                      <a:gd name="connsiteY3" fmla="*/ 232632 h 2928241"/>
                      <a:gd name="connsiteX4" fmla="*/ 4379176 w 7347098"/>
                      <a:gd name="connsiteY4" fmla="*/ 13556 h 2928241"/>
                      <a:gd name="connsiteX5" fmla="*/ 5073749 w 7347098"/>
                      <a:gd name="connsiteY5" fmla="*/ 168170 h 2928241"/>
                      <a:gd name="connsiteX6" fmla="*/ 6031253 w 7347098"/>
                      <a:gd name="connsiteY6" fmla="*/ 46770 h 2928241"/>
                      <a:gd name="connsiteX7" fmla="*/ 6516807 w 7347098"/>
                      <a:gd name="connsiteY7" fmla="*/ 377959 h 2928241"/>
                      <a:gd name="connsiteX8" fmla="*/ 7139950 w 7347098"/>
                      <a:gd name="connsiteY8" fmla="*/ 699388 h 2928241"/>
                      <a:gd name="connsiteX9" fmla="*/ 7112058 w 7347098"/>
                      <a:gd name="connsiteY9" fmla="*/ 1047930 h 2928241"/>
                      <a:gd name="connsiteX10" fmla="*/ 7315804 w 7347098"/>
                      <a:gd name="connsiteY10" fmla="*/ 1580843 h 2928241"/>
                      <a:gd name="connsiteX11" fmla="*/ 6361362 w 7347098"/>
                      <a:gd name="connsiteY11" fmla="*/ 2047328 h 2928241"/>
                      <a:gd name="connsiteX12" fmla="*/ 6019688 w 7347098"/>
                      <a:gd name="connsiteY12" fmla="*/ 2447046 h 2928241"/>
                      <a:gd name="connsiteX13" fmla="*/ 4856397 w 7347098"/>
                      <a:gd name="connsiteY13" fmla="*/ 2495444 h 2928241"/>
                      <a:gd name="connsiteX14" fmla="*/ 4025087 w 7347098"/>
                      <a:gd name="connsiteY14" fmla="*/ 2921869 h 2928241"/>
                      <a:gd name="connsiteX15" fmla="*/ 2802781 w 7347098"/>
                      <a:gd name="connsiteY15" fmla="*/ 2661581 h 2928241"/>
                      <a:gd name="connsiteX16" fmla="*/ 987096 w 7347098"/>
                      <a:gd name="connsiteY16" fmla="*/ 2404411 h 2928241"/>
                      <a:gd name="connsiteX17" fmla="*/ 188779 w 7347098"/>
                      <a:gd name="connsiteY17" fmla="*/ 2118229 h 2928241"/>
                      <a:gd name="connsiteX18" fmla="*/ 359361 w 7347098"/>
                      <a:gd name="connsiteY18" fmla="*/ 1731932 h 2928241"/>
                      <a:gd name="connsiteX19" fmla="*/ -851 w 7347098"/>
                      <a:gd name="connsiteY19" fmla="*/ 1335603 h 2928241"/>
                      <a:gd name="connsiteX20" fmla="*/ 656987 w 7347098"/>
                      <a:gd name="connsiteY20" fmla="*/ 983333 h 2928241"/>
                      <a:gd name="connsiteX21" fmla="*/ 663279 w 7347098"/>
                      <a:gd name="connsiteY21" fmla="*/ 974046 h 2928241"/>
                      <a:gd name="connsiteX0" fmla="*/ 1593887 w 7347098"/>
                      <a:gd name="connsiteY0" fmla="*/ 3695147 h 2928241"/>
                      <a:gd name="connsiteX1" fmla="*/ 1512547 w 7347098"/>
                      <a:gd name="connsiteY1" fmla="*/ 3776487 h 2928241"/>
                      <a:gd name="connsiteX2" fmla="*/ 1431207 w 7347098"/>
                      <a:gd name="connsiteY2" fmla="*/ 3695147 h 2928241"/>
                      <a:gd name="connsiteX3" fmla="*/ 1512547 w 7347098"/>
                      <a:gd name="connsiteY3" fmla="*/ 3613807 h 2928241"/>
                      <a:gd name="connsiteX4" fmla="*/ 1593887 w 7347098"/>
                      <a:gd name="connsiteY4" fmla="*/ 3695147 h 2928241"/>
                      <a:gd name="connsiteX0" fmla="*/ 1916832 w 7347098"/>
                      <a:gd name="connsiteY0" fmla="*/ 3445713 h 2928241"/>
                      <a:gd name="connsiteX1" fmla="*/ 1754152 w 7347098"/>
                      <a:gd name="connsiteY1" fmla="*/ 3608393 h 2928241"/>
                      <a:gd name="connsiteX2" fmla="*/ 1591472 w 7347098"/>
                      <a:gd name="connsiteY2" fmla="*/ 3445713 h 2928241"/>
                      <a:gd name="connsiteX3" fmla="*/ 1754152 w 7347098"/>
                      <a:gd name="connsiteY3" fmla="*/ 3283033 h 2928241"/>
                      <a:gd name="connsiteX4" fmla="*/ 1916832 w 7347098"/>
                      <a:gd name="connsiteY4" fmla="*/ 3445713 h 2928241"/>
                      <a:gd name="connsiteX0" fmla="*/ 2352961 w 7347098"/>
                      <a:gd name="connsiteY0" fmla="*/ 3079428 h 2928241"/>
                      <a:gd name="connsiteX1" fmla="*/ 2108941 w 7347098"/>
                      <a:gd name="connsiteY1" fmla="*/ 3323448 h 2928241"/>
                      <a:gd name="connsiteX2" fmla="*/ 1864921 w 7347098"/>
                      <a:gd name="connsiteY2" fmla="*/ 3079428 h 2928241"/>
                      <a:gd name="connsiteX3" fmla="*/ 2108941 w 7347098"/>
                      <a:gd name="connsiteY3" fmla="*/ 2835408 h 2928241"/>
                      <a:gd name="connsiteX4" fmla="*/ 2352961 w 7347098"/>
                      <a:gd name="connsiteY4" fmla="*/ 3079428 h 2928241"/>
                      <a:gd name="connsiteX0" fmla="*/ 798146 w 7347098"/>
                      <a:gd name="connsiteY0" fmla="*/ 1774364 h 2928241"/>
                      <a:gd name="connsiteX1" fmla="*/ 367354 w 7347098"/>
                      <a:gd name="connsiteY1" fmla="*/ 1720341 h 2928241"/>
                      <a:gd name="connsiteX2" fmla="*/ 1178256 w 7347098"/>
                      <a:gd name="connsiteY2" fmla="*/ 2365571 h 2928241"/>
                      <a:gd name="connsiteX3" fmla="*/ 989817 w 7347098"/>
                      <a:gd name="connsiteY3" fmla="*/ 2391396 h 2928241"/>
                      <a:gd name="connsiteX4" fmla="*/ 2802441 w 7347098"/>
                      <a:gd name="connsiteY4" fmla="*/ 2649651 h 2928241"/>
                      <a:gd name="connsiteX5" fmla="*/ 2688833 w 7347098"/>
                      <a:gd name="connsiteY5" fmla="*/ 2531708 h 2928241"/>
                      <a:gd name="connsiteX6" fmla="*/ 4902657 w 7347098"/>
                      <a:gd name="connsiteY6" fmla="*/ 2355539 h 2928241"/>
                      <a:gd name="connsiteX7" fmla="*/ 4857248 w 7347098"/>
                      <a:gd name="connsiteY7" fmla="*/ 2484937 h 2928241"/>
                      <a:gd name="connsiteX8" fmla="*/ 5804377 w 7347098"/>
                      <a:gd name="connsiteY8" fmla="*/ 1555899 h 2928241"/>
                      <a:gd name="connsiteX9" fmla="*/ 6357280 w 7347098"/>
                      <a:gd name="connsiteY9" fmla="*/ 2039601 h 2928241"/>
                      <a:gd name="connsiteX10" fmla="*/ 7108657 w 7347098"/>
                      <a:gd name="connsiteY10" fmla="*/ 1040745 h 2928241"/>
                      <a:gd name="connsiteX11" fmla="*/ 6862393 w 7347098"/>
                      <a:gd name="connsiteY11" fmla="*/ 1222133 h 2928241"/>
                      <a:gd name="connsiteX12" fmla="*/ 6517828 w 7347098"/>
                      <a:gd name="connsiteY12" fmla="*/ 367792 h 2928241"/>
                      <a:gd name="connsiteX13" fmla="*/ 6530753 w 7347098"/>
                      <a:gd name="connsiteY13" fmla="*/ 453470 h 2928241"/>
                      <a:gd name="connsiteX14" fmla="*/ 4945345 w 7347098"/>
                      <a:gd name="connsiteY14" fmla="*/ 267879 h 2928241"/>
                      <a:gd name="connsiteX15" fmla="*/ 5071538 w 7347098"/>
                      <a:gd name="connsiteY15" fmla="*/ 158613 h 2928241"/>
                      <a:gd name="connsiteX16" fmla="*/ 3765557 w 7347098"/>
                      <a:gd name="connsiteY16" fmla="*/ 319937 h 2928241"/>
                      <a:gd name="connsiteX17" fmla="*/ 3826613 w 7347098"/>
                      <a:gd name="connsiteY17" fmla="*/ 225718 h 2928241"/>
                      <a:gd name="connsiteX18" fmla="*/ 2381003 w 7347098"/>
                      <a:gd name="connsiteY18" fmla="*/ 351931 h 2928241"/>
                      <a:gd name="connsiteX19" fmla="*/ 2602097 w 7347098"/>
                      <a:gd name="connsiteY19" fmla="*/ 443303 h 2928241"/>
                      <a:gd name="connsiteX20" fmla="*/ 701885 w 7347098"/>
                      <a:gd name="connsiteY20" fmla="*/ 1070231 h 2928241"/>
                      <a:gd name="connsiteX21" fmla="*/ 663279 w 7347098"/>
                      <a:gd name="connsiteY21" fmla="*/ 974046 h 2928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347098" h="2928241" fill="none" extrusionOk="0">
                        <a:moveTo>
                          <a:pt x="663279" y="974046"/>
                        </a:moveTo>
                        <a:cubicBezTo>
                          <a:pt x="597256" y="733484"/>
                          <a:pt x="734785" y="605426"/>
                          <a:pt x="956313" y="468179"/>
                        </a:cubicBezTo>
                        <a:cubicBezTo>
                          <a:pt x="1423840" y="272082"/>
                          <a:pt x="1852027" y="183874"/>
                          <a:pt x="2381854" y="352609"/>
                        </a:cubicBezTo>
                        <a:cubicBezTo>
                          <a:pt x="2723904" y="25381"/>
                          <a:pt x="3368075" y="115054"/>
                          <a:pt x="3819130" y="232632"/>
                        </a:cubicBezTo>
                        <a:cubicBezTo>
                          <a:pt x="3915478" y="108952"/>
                          <a:pt x="4127157" y="54220"/>
                          <a:pt x="4379176" y="13556"/>
                        </a:cubicBezTo>
                        <a:cubicBezTo>
                          <a:pt x="4649154" y="-4574"/>
                          <a:pt x="4958440" y="37452"/>
                          <a:pt x="5073749" y="168170"/>
                        </a:cubicBezTo>
                        <a:cubicBezTo>
                          <a:pt x="5328759" y="-65730"/>
                          <a:pt x="5696171" y="-55000"/>
                          <a:pt x="6031253" y="46770"/>
                        </a:cubicBezTo>
                        <a:cubicBezTo>
                          <a:pt x="6296779" y="91056"/>
                          <a:pt x="6470190" y="233987"/>
                          <a:pt x="6516807" y="377959"/>
                        </a:cubicBezTo>
                        <a:cubicBezTo>
                          <a:pt x="6795641" y="410720"/>
                          <a:pt x="7054484" y="557463"/>
                          <a:pt x="7139950" y="699388"/>
                        </a:cubicBezTo>
                        <a:cubicBezTo>
                          <a:pt x="7199717" y="785969"/>
                          <a:pt x="7235311" y="928870"/>
                          <a:pt x="7112058" y="1047930"/>
                        </a:cubicBezTo>
                        <a:cubicBezTo>
                          <a:pt x="7385070" y="1181964"/>
                          <a:pt x="7412022" y="1384224"/>
                          <a:pt x="7315804" y="1580843"/>
                        </a:cubicBezTo>
                        <a:cubicBezTo>
                          <a:pt x="7188348" y="1818049"/>
                          <a:pt x="6871746" y="2034888"/>
                          <a:pt x="6361362" y="2047328"/>
                        </a:cubicBezTo>
                        <a:cubicBezTo>
                          <a:pt x="6352911" y="2231072"/>
                          <a:pt x="6227478" y="2326498"/>
                          <a:pt x="6019688" y="2447046"/>
                        </a:cubicBezTo>
                        <a:cubicBezTo>
                          <a:pt x="5701395" y="2575896"/>
                          <a:pt x="5240016" y="2619075"/>
                          <a:pt x="4856397" y="2495444"/>
                        </a:cubicBezTo>
                        <a:cubicBezTo>
                          <a:pt x="4644636" y="2733823"/>
                          <a:pt x="4484412" y="2886077"/>
                          <a:pt x="4025087" y="2921869"/>
                        </a:cubicBezTo>
                        <a:cubicBezTo>
                          <a:pt x="3546126" y="3069018"/>
                          <a:pt x="3096506" y="2816457"/>
                          <a:pt x="2802781" y="2661581"/>
                        </a:cubicBezTo>
                        <a:cubicBezTo>
                          <a:pt x="2147122" y="2956810"/>
                          <a:pt x="1406007" y="2692010"/>
                          <a:pt x="987096" y="2404411"/>
                        </a:cubicBezTo>
                        <a:cubicBezTo>
                          <a:pt x="598580" y="2451731"/>
                          <a:pt x="316456" y="2285817"/>
                          <a:pt x="188779" y="2118229"/>
                        </a:cubicBezTo>
                        <a:cubicBezTo>
                          <a:pt x="78881" y="1971152"/>
                          <a:pt x="189558" y="1819308"/>
                          <a:pt x="359361" y="1731932"/>
                        </a:cubicBezTo>
                        <a:cubicBezTo>
                          <a:pt x="110864" y="1670583"/>
                          <a:pt x="-60692" y="1482961"/>
                          <a:pt x="-851" y="1335603"/>
                        </a:cubicBezTo>
                        <a:cubicBezTo>
                          <a:pt x="47668" y="1114839"/>
                          <a:pt x="326334" y="1052882"/>
                          <a:pt x="656987" y="983333"/>
                        </a:cubicBezTo>
                        <a:cubicBezTo>
                          <a:pt x="658819" y="980437"/>
                          <a:pt x="660428" y="976812"/>
                          <a:pt x="663279" y="974046"/>
                        </a:cubicBezTo>
                        <a:close/>
                      </a:path>
                      <a:path w="7347098" h="2928241" fill="none" extrusionOk="0">
                        <a:moveTo>
                          <a:pt x="1593887" y="3695147"/>
                        </a:moveTo>
                        <a:cubicBezTo>
                          <a:pt x="1586788" y="3740937"/>
                          <a:pt x="1555223" y="3770632"/>
                          <a:pt x="1512547" y="3776487"/>
                        </a:cubicBezTo>
                        <a:cubicBezTo>
                          <a:pt x="1479112" y="3775279"/>
                          <a:pt x="1431084" y="3737539"/>
                          <a:pt x="1431207" y="3695147"/>
                        </a:cubicBezTo>
                        <a:cubicBezTo>
                          <a:pt x="1425426" y="3640286"/>
                          <a:pt x="1472165" y="3617518"/>
                          <a:pt x="1512547" y="3613807"/>
                        </a:cubicBezTo>
                        <a:cubicBezTo>
                          <a:pt x="1563356" y="3607801"/>
                          <a:pt x="1588301" y="3658720"/>
                          <a:pt x="1593887" y="3695147"/>
                        </a:cubicBezTo>
                        <a:close/>
                      </a:path>
                      <a:path w="7347098" h="2928241" fill="none" extrusionOk="0">
                        <a:moveTo>
                          <a:pt x="1916832" y="3445713"/>
                        </a:moveTo>
                        <a:cubicBezTo>
                          <a:pt x="1893758" y="3529749"/>
                          <a:pt x="1837346" y="3611036"/>
                          <a:pt x="1754152" y="3608393"/>
                        </a:cubicBezTo>
                        <a:cubicBezTo>
                          <a:pt x="1648362" y="3598541"/>
                          <a:pt x="1595243" y="3540495"/>
                          <a:pt x="1591472" y="3445713"/>
                        </a:cubicBezTo>
                        <a:cubicBezTo>
                          <a:pt x="1600516" y="3331913"/>
                          <a:pt x="1673428" y="3297918"/>
                          <a:pt x="1754152" y="3283033"/>
                        </a:cubicBezTo>
                        <a:cubicBezTo>
                          <a:pt x="1842383" y="3284241"/>
                          <a:pt x="1933636" y="3344964"/>
                          <a:pt x="1916832" y="3445713"/>
                        </a:cubicBezTo>
                        <a:close/>
                      </a:path>
                      <a:path w="7347098" h="2928241" fill="none" extrusionOk="0">
                        <a:moveTo>
                          <a:pt x="2352961" y="3079428"/>
                        </a:moveTo>
                        <a:cubicBezTo>
                          <a:pt x="2337533" y="3237669"/>
                          <a:pt x="2257442" y="3305504"/>
                          <a:pt x="2108941" y="3323448"/>
                        </a:cubicBezTo>
                        <a:cubicBezTo>
                          <a:pt x="1957667" y="3323466"/>
                          <a:pt x="1866671" y="3219897"/>
                          <a:pt x="1864921" y="3079428"/>
                        </a:cubicBezTo>
                        <a:cubicBezTo>
                          <a:pt x="1869597" y="2944969"/>
                          <a:pt x="1970378" y="2795653"/>
                          <a:pt x="2108941" y="2835408"/>
                        </a:cubicBezTo>
                        <a:cubicBezTo>
                          <a:pt x="2253977" y="2854952"/>
                          <a:pt x="2344813" y="2964713"/>
                          <a:pt x="2352961" y="3079428"/>
                        </a:cubicBezTo>
                        <a:close/>
                      </a:path>
                      <a:path w="7347098" h="2928241" fill="none" extrusionOk="0">
                        <a:moveTo>
                          <a:pt x="798146" y="1774364"/>
                        </a:moveTo>
                        <a:cubicBezTo>
                          <a:pt x="655348" y="1805792"/>
                          <a:pt x="530411" y="1744585"/>
                          <a:pt x="367354" y="1720341"/>
                        </a:cubicBezTo>
                        <a:moveTo>
                          <a:pt x="1178256" y="2365571"/>
                        </a:moveTo>
                        <a:cubicBezTo>
                          <a:pt x="1111733" y="2381788"/>
                          <a:pt x="1056326" y="2390252"/>
                          <a:pt x="989817" y="2391396"/>
                        </a:cubicBezTo>
                        <a:moveTo>
                          <a:pt x="2802441" y="2649651"/>
                        </a:moveTo>
                        <a:cubicBezTo>
                          <a:pt x="2750810" y="2618319"/>
                          <a:pt x="2720260" y="2563740"/>
                          <a:pt x="2688833" y="2531708"/>
                        </a:cubicBezTo>
                        <a:moveTo>
                          <a:pt x="4902657" y="2355539"/>
                        </a:moveTo>
                        <a:cubicBezTo>
                          <a:pt x="4907230" y="2395682"/>
                          <a:pt x="4878036" y="2442284"/>
                          <a:pt x="4857248" y="2484937"/>
                        </a:cubicBezTo>
                        <a:moveTo>
                          <a:pt x="5804377" y="1555899"/>
                        </a:moveTo>
                        <a:cubicBezTo>
                          <a:pt x="6174089" y="1700320"/>
                          <a:pt x="6310878" y="1819664"/>
                          <a:pt x="6357280" y="2039601"/>
                        </a:cubicBezTo>
                        <a:moveTo>
                          <a:pt x="7108657" y="1040745"/>
                        </a:moveTo>
                        <a:cubicBezTo>
                          <a:pt x="7041210" y="1103483"/>
                          <a:pt x="6973528" y="1180088"/>
                          <a:pt x="6862393" y="1222133"/>
                        </a:cubicBezTo>
                        <a:moveTo>
                          <a:pt x="6517828" y="367792"/>
                        </a:moveTo>
                        <a:cubicBezTo>
                          <a:pt x="6520794" y="401790"/>
                          <a:pt x="6534255" y="430016"/>
                          <a:pt x="6530753" y="453470"/>
                        </a:cubicBezTo>
                        <a:moveTo>
                          <a:pt x="4945345" y="267879"/>
                        </a:moveTo>
                        <a:cubicBezTo>
                          <a:pt x="4987855" y="221851"/>
                          <a:pt x="5022381" y="191710"/>
                          <a:pt x="5071538" y="158613"/>
                        </a:cubicBezTo>
                        <a:moveTo>
                          <a:pt x="3765557" y="319937"/>
                        </a:moveTo>
                        <a:cubicBezTo>
                          <a:pt x="3783030" y="278136"/>
                          <a:pt x="3798269" y="255753"/>
                          <a:pt x="3826613" y="225718"/>
                        </a:cubicBezTo>
                        <a:moveTo>
                          <a:pt x="2381003" y="351931"/>
                        </a:moveTo>
                        <a:cubicBezTo>
                          <a:pt x="2462984" y="387167"/>
                          <a:pt x="2546558" y="396558"/>
                          <a:pt x="2602097" y="443303"/>
                        </a:cubicBezTo>
                        <a:moveTo>
                          <a:pt x="701885" y="1070231"/>
                        </a:moveTo>
                        <a:cubicBezTo>
                          <a:pt x="681649" y="1045250"/>
                          <a:pt x="673018" y="1015554"/>
                          <a:pt x="663279" y="974046"/>
                        </a:cubicBezTo>
                      </a:path>
                      <a:path w="7347098" h="2928241" stroke="0" extrusionOk="0">
                        <a:moveTo>
                          <a:pt x="663279" y="974046"/>
                        </a:moveTo>
                        <a:cubicBezTo>
                          <a:pt x="612902" y="788709"/>
                          <a:pt x="761615" y="586426"/>
                          <a:pt x="956313" y="468179"/>
                        </a:cubicBezTo>
                        <a:cubicBezTo>
                          <a:pt x="1438716" y="308702"/>
                          <a:pt x="1793306" y="277607"/>
                          <a:pt x="2381854" y="352609"/>
                        </a:cubicBezTo>
                        <a:cubicBezTo>
                          <a:pt x="2639118" y="32480"/>
                          <a:pt x="3279466" y="-49274"/>
                          <a:pt x="3819130" y="232632"/>
                        </a:cubicBezTo>
                        <a:cubicBezTo>
                          <a:pt x="3947876" y="128951"/>
                          <a:pt x="4144939" y="-33998"/>
                          <a:pt x="4379176" y="13556"/>
                        </a:cubicBezTo>
                        <a:cubicBezTo>
                          <a:pt x="4655771" y="-13800"/>
                          <a:pt x="4899674" y="75702"/>
                          <a:pt x="5073749" y="168170"/>
                        </a:cubicBezTo>
                        <a:cubicBezTo>
                          <a:pt x="5259058" y="-52429"/>
                          <a:pt x="5680986" y="1324"/>
                          <a:pt x="6031253" y="46770"/>
                        </a:cubicBezTo>
                        <a:cubicBezTo>
                          <a:pt x="6265907" y="98927"/>
                          <a:pt x="6481073" y="245754"/>
                          <a:pt x="6516807" y="377959"/>
                        </a:cubicBezTo>
                        <a:cubicBezTo>
                          <a:pt x="6832650" y="442272"/>
                          <a:pt x="7052876" y="553672"/>
                          <a:pt x="7139950" y="699388"/>
                        </a:cubicBezTo>
                        <a:cubicBezTo>
                          <a:pt x="7184666" y="822972"/>
                          <a:pt x="7178576" y="926826"/>
                          <a:pt x="7112058" y="1047930"/>
                        </a:cubicBezTo>
                        <a:cubicBezTo>
                          <a:pt x="7316605" y="1220184"/>
                          <a:pt x="7405797" y="1391109"/>
                          <a:pt x="7315804" y="1580843"/>
                        </a:cubicBezTo>
                        <a:cubicBezTo>
                          <a:pt x="7190480" y="1835745"/>
                          <a:pt x="6858676" y="2126077"/>
                          <a:pt x="6361362" y="2047328"/>
                        </a:cubicBezTo>
                        <a:cubicBezTo>
                          <a:pt x="6379976" y="2241023"/>
                          <a:pt x="6227162" y="2343624"/>
                          <a:pt x="6019688" y="2447046"/>
                        </a:cubicBezTo>
                        <a:cubicBezTo>
                          <a:pt x="5646486" y="2626407"/>
                          <a:pt x="5182859" y="2607702"/>
                          <a:pt x="4856397" y="2495444"/>
                        </a:cubicBezTo>
                        <a:cubicBezTo>
                          <a:pt x="4728933" y="2725425"/>
                          <a:pt x="4489011" y="2874031"/>
                          <a:pt x="4025087" y="2921869"/>
                        </a:cubicBezTo>
                        <a:cubicBezTo>
                          <a:pt x="3569034" y="2988256"/>
                          <a:pt x="3145398" y="2941066"/>
                          <a:pt x="2802781" y="2661581"/>
                        </a:cubicBezTo>
                        <a:cubicBezTo>
                          <a:pt x="2159180" y="2879483"/>
                          <a:pt x="1359890" y="2785230"/>
                          <a:pt x="987096" y="2404411"/>
                        </a:cubicBezTo>
                        <a:cubicBezTo>
                          <a:pt x="591646" y="2451977"/>
                          <a:pt x="286621" y="2270807"/>
                          <a:pt x="188779" y="2118229"/>
                        </a:cubicBezTo>
                        <a:cubicBezTo>
                          <a:pt x="82358" y="1980755"/>
                          <a:pt x="166817" y="1816263"/>
                          <a:pt x="359361" y="1731932"/>
                        </a:cubicBezTo>
                        <a:cubicBezTo>
                          <a:pt x="105742" y="1604338"/>
                          <a:pt x="-67364" y="1469292"/>
                          <a:pt x="-851" y="1335603"/>
                        </a:cubicBezTo>
                        <a:cubicBezTo>
                          <a:pt x="43985" y="1139732"/>
                          <a:pt x="337855" y="1026361"/>
                          <a:pt x="656987" y="983333"/>
                        </a:cubicBezTo>
                        <a:cubicBezTo>
                          <a:pt x="659874" y="979948"/>
                          <a:pt x="660732" y="978115"/>
                          <a:pt x="663279" y="974046"/>
                        </a:cubicBezTo>
                        <a:close/>
                      </a:path>
                      <a:path w="7347098" h="2928241" stroke="0" extrusionOk="0">
                        <a:moveTo>
                          <a:pt x="1593887" y="3695147"/>
                        </a:moveTo>
                        <a:cubicBezTo>
                          <a:pt x="1596198" y="3745682"/>
                          <a:pt x="1555319" y="3787392"/>
                          <a:pt x="1512547" y="3776487"/>
                        </a:cubicBezTo>
                        <a:cubicBezTo>
                          <a:pt x="1472681" y="3781258"/>
                          <a:pt x="1431033" y="3742212"/>
                          <a:pt x="1431207" y="3695147"/>
                        </a:cubicBezTo>
                        <a:cubicBezTo>
                          <a:pt x="1436978" y="3639081"/>
                          <a:pt x="1462828" y="3604231"/>
                          <a:pt x="1512547" y="3613807"/>
                        </a:cubicBezTo>
                        <a:cubicBezTo>
                          <a:pt x="1558666" y="3618033"/>
                          <a:pt x="1593403" y="3653604"/>
                          <a:pt x="1593887" y="3695147"/>
                        </a:cubicBezTo>
                        <a:close/>
                      </a:path>
                      <a:path w="7347098" h="2928241" stroke="0" extrusionOk="0">
                        <a:moveTo>
                          <a:pt x="1916832" y="3445713"/>
                        </a:moveTo>
                        <a:cubicBezTo>
                          <a:pt x="1913145" y="3511659"/>
                          <a:pt x="1861490" y="3601663"/>
                          <a:pt x="1754152" y="3608393"/>
                        </a:cubicBezTo>
                        <a:cubicBezTo>
                          <a:pt x="1659947" y="3598338"/>
                          <a:pt x="1589644" y="3546105"/>
                          <a:pt x="1591472" y="3445713"/>
                        </a:cubicBezTo>
                        <a:cubicBezTo>
                          <a:pt x="1574702" y="3375608"/>
                          <a:pt x="1667165" y="3270768"/>
                          <a:pt x="1754152" y="3283033"/>
                        </a:cubicBezTo>
                        <a:cubicBezTo>
                          <a:pt x="1834935" y="3291528"/>
                          <a:pt x="1919884" y="3355724"/>
                          <a:pt x="1916832" y="3445713"/>
                        </a:cubicBezTo>
                        <a:close/>
                      </a:path>
                      <a:path w="7347098" h="2928241" stroke="0" extrusionOk="0">
                        <a:moveTo>
                          <a:pt x="2352961" y="3079428"/>
                        </a:moveTo>
                        <a:cubicBezTo>
                          <a:pt x="2353740" y="3208574"/>
                          <a:pt x="2255692" y="3350527"/>
                          <a:pt x="2108941" y="3323448"/>
                        </a:cubicBezTo>
                        <a:cubicBezTo>
                          <a:pt x="1942505" y="3331527"/>
                          <a:pt x="1868081" y="3197782"/>
                          <a:pt x="1864921" y="3079428"/>
                        </a:cubicBezTo>
                        <a:cubicBezTo>
                          <a:pt x="1864530" y="2968424"/>
                          <a:pt x="2004887" y="2858256"/>
                          <a:pt x="2108941" y="2835408"/>
                        </a:cubicBezTo>
                        <a:cubicBezTo>
                          <a:pt x="2224157" y="2841877"/>
                          <a:pt x="2344870" y="2942755"/>
                          <a:pt x="2352961" y="3079428"/>
                        </a:cubicBezTo>
                        <a:close/>
                      </a:path>
                      <a:path w="7347098" h="2928241" fill="none" stroke="0" extrusionOk="0">
                        <a:moveTo>
                          <a:pt x="798146" y="1774364"/>
                        </a:moveTo>
                        <a:cubicBezTo>
                          <a:pt x="640283" y="1791539"/>
                          <a:pt x="522481" y="1742612"/>
                          <a:pt x="367354" y="1720341"/>
                        </a:cubicBezTo>
                        <a:moveTo>
                          <a:pt x="1178256" y="2365571"/>
                        </a:moveTo>
                        <a:cubicBezTo>
                          <a:pt x="1106155" y="2372125"/>
                          <a:pt x="1056862" y="2382233"/>
                          <a:pt x="989817" y="2391396"/>
                        </a:cubicBezTo>
                        <a:moveTo>
                          <a:pt x="2802441" y="2649651"/>
                        </a:moveTo>
                        <a:cubicBezTo>
                          <a:pt x="2754059" y="2610594"/>
                          <a:pt x="2713293" y="2571424"/>
                          <a:pt x="2688833" y="2531708"/>
                        </a:cubicBezTo>
                        <a:moveTo>
                          <a:pt x="4902657" y="2355539"/>
                        </a:moveTo>
                        <a:cubicBezTo>
                          <a:pt x="4894208" y="2399551"/>
                          <a:pt x="4881284" y="2447152"/>
                          <a:pt x="4857248" y="2484937"/>
                        </a:cubicBezTo>
                        <a:moveTo>
                          <a:pt x="5804377" y="1555899"/>
                        </a:moveTo>
                        <a:cubicBezTo>
                          <a:pt x="6084678" y="1634110"/>
                          <a:pt x="6325393" y="1833117"/>
                          <a:pt x="6357280" y="2039601"/>
                        </a:cubicBezTo>
                        <a:moveTo>
                          <a:pt x="7108657" y="1040745"/>
                        </a:moveTo>
                        <a:cubicBezTo>
                          <a:pt x="7058323" y="1108040"/>
                          <a:pt x="6953859" y="1187680"/>
                          <a:pt x="6862393" y="1222133"/>
                        </a:cubicBezTo>
                        <a:moveTo>
                          <a:pt x="6517828" y="367792"/>
                        </a:moveTo>
                        <a:cubicBezTo>
                          <a:pt x="6527795" y="395325"/>
                          <a:pt x="6529169" y="419016"/>
                          <a:pt x="6530753" y="453470"/>
                        </a:cubicBezTo>
                        <a:moveTo>
                          <a:pt x="4945345" y="267879"/>
                        </a:moveTo>
                        <a:cubicBezTo>
                          <a:pt x="4984487" y="223071"/>
                          <a:pt x="5027492" y="177766"/>
                          <a:pt x="5071538" y="158613"/>
                        </a:cubicBezTo>
                        <a:moveTo>
                          <a:pt x="3765557" y="319937"/>
                        </a:moveTo>
                        <a:cubicBezTo>
                          <a:pt x="3772311" y="291068"/>
                          <a:pt x="3799371" y="264541"/>
                          <a:pt x="3826613" y="225718"/>
                        </a:cubicBezTo>
                        <a:moveTo>
                          <a:pt x="2381003" y="351931"/>
                        </a:moveTo>
                        <a:cubicBezTo>
                          <a:pt x="2458633" y="399177"/>
                          <a:pt x="2521061" y="396719"/>
                          <a:pt x="2602097" y="443303"/>
                        </a:cubicBezTo>
                        <a:moveTo>
                          <a:pt x="701885" y="1070231"/>
                        </a:moveTo>
                        <a:cubicBezTo>
                          <a:pt x="686490" y="1037956"/>
                          <a:pt x="672787" y="998449"/>
                          <a:pt x="663279" y="97404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late of food on a counter&#10;&#10;Description automatically generated">
            <a:extLst>
              <a:ext uri="{FF2B5EF4-FFF2-40B4-BE49-F238E27FC236}">
                <a16:creationId xmlns:a16="http://schemas.microsoft.com/office/drawing/2014/main" id="{14B2228F-BE58-44B5-893F-942E805BA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0674" r="-1" b="16380"/>
          <a:stretch/>
        </p:blipFill>
        <p:spPr>
          <a:xfrm>
            <a:off x="5220586" y="359435"/>
            <a:ext cx="5615711" cy="3069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3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red, man, holding&#10;&#10;Description automatically generated">
            <a:extLst>
              <a:ext uri="{FF2B5EF4-FFF2-40B4-BE49-F238E27FC236}">
                <a16:creationId xmlns:a16="http://schemas.microsoft.com/office/drawing/2014/main" id="{D5B8A75E-B36C-462E-AF68-1573318CE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2636" b="8062"/>
          <a:stretch/>
        </p:blipFill>
        <p:spPr>
          <a:xfrm>
            <a:off x="1652421" y="0"/>
            <a:ext cx="888715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84E8-2BC1-43E0-9C88-9E28C70A4A83}"/>
              </a:ext>
            </a:extLst>
          </p:cNvPr>
          <p:cNvSpPr/>
          <p:nvPr/>
        </p:nvSpPr>
        <p:spPr>
          <a:xfrm>
            <a:off x="382772" y="1616150"/>
            <a:ext cx="11079125" cy="33386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Open-mindedness</a:t>
            </a:r>
          </a:p>
        </p:txBody>
      </p:sp>
    </p:spTree>
    <p:extLst>
      <p:ext uri="{BB962C8B-B14F-4D97-AF65-F5344CB8AC3E}">
        <p14:creationId xmlns:p14="http://schemas.microsoft.com/office/powerpoint/2010/main" val="33524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eiling, kitchen&#10;&#10;Description automatically generated">
            <a:extLst>
              <a:ext uri="{FF2B5EF4-FFF2-40B4-BE49-F238E27FC236}">
                <a16:creationId xmlns:a16="http://schemas.microsoft.com/office/drawing/2014/main" id="{A1A49AB6-2F75-462B-ACBC-0C99AA08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4379A8-ADD1-4020-8553-462EEACE50E5}"/>
              </a:ext>
            </a:extLst>
          </p:cNvPr>
          <p:cNvSpPr/>
          <p:nvPr/>
        </p:nvSpPr>
        <p:spPr>
          <a:xfrm>
            <a:off x="2161662" y="148855"/>
            <a:ext cx="7868676" cy="17905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5251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indoor, sitting&#10;&#10;Description automatically generated">
            <a:extLst>
              <a:ext uri="{FF2B5EF4-FFF2-40B4-BE49-F238E27FC236}">
                <a16:creationId xmlns:a16="http://schemas.microsoft.com/office/drawing/2014/main" id="{E76E17EF-0694-4DDB-83AB-8EB9A3D61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/>
          <a:stretch/>
        </p:blipFill>
        <p:spPr>
          <a:xfrm>
            <a:off x="1798674" y="0"/>
            <a:ext cx="85946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AB4DE4-3D6F-4F70-B2A6-AE541238F785}"/>
              </a:ext>
            </a:extLst>
          </p:cNvPr>
          <p:cNvSpPr/>
          <p:nvPr/>
        </p:nvSpPr>
        <p:spPr>
          <a:xfrm>
            <a:off x="1009509" y="1796904"/>
            <a:ext cx="9995772" cy="25773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isometricRight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Risk-taking</a:t>
            </a:r>
          </a:p>
        </p:txBody>
      </p:sp>
    </p:spTree>
    <p:extLst>
      <p:ext uri="{BB962C8B-B14F-4D97-AF65-F5344CB8AC3E}">
        <p14:creationId xmlns:p14="http://schemas.microsoft.com/office/powerpoint/2010/main" val="4997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box, items&#10;&#10;Description automatically generated">
            <a:extLst>
              <a:ext uri="{FF2B5EF4-FFF2-40B4-BE49-F238E27FC236}">
                <a16:creationId xmlns:a16="http://schemas.microsoft.com/office/drawing/2014/main" id="{81D9CA66-23AE-47F4-B8BB-423BE6F7D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/>
          <a:stretch/>
        </p:blipFill>
        <p:spPr>
          <a:xfrm>
            <a:off x="970025" y="0"/>
            <a:ext cx="102519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9EF7F7-C6A7-4E4C-BCC7-45061BAB1FD5}"/>
              </a:ext>
            </a:extLst>
          </p:cNvPr>
          <p:cNvSpPr/>
          <p:nvPr/>
        </p:nvSpPr>
        <p:spPr>
          <a:xfrm>
            <a:off x="1913861" y="5422605"/>
            <a:ext cx="6751674" cy="12652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4694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8127</TotalTime>
  <Words>698</Words>
  <Application>Microsoft Office PowerPoint</Application>
  <PresentationFormat>Widescreen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Corbel</vt:lpstr>
      <vt:lpstr>Wingdings 2</vt:lpstr>
      <vt:lpstr>Frame</vt:lpstr>
      <vt:lpstr>Creativity in STEM at Ratho Primary School</vt:lpstr>
      <vt:lpstr>Ratho Primary School  City of Edinburgh</vt:lpstr>
      <vt:lpstr>Creativity in STEM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U shaped marble run</vt:lpstr>
      <vt:lpstr>Design a waterproof aqueduct to carry water</vt:lpstr>
      <vt:lpstr>Young STEM Leader Award</vt:lpstr>
      <vt:lpstr>Creativity in STEM Challenges</vt:lpstr>
      <vt:lpstr>STEM Challenge</vt:lpstr>
      <vt:lpstr>STEM Challenge</vt:lpstr>
      <vt:lpstr>Group discussion</vt:lpstr>
      <vt:lpstr>How can STEM Challenges be used to develop Creativity skills?</vt:lpstr>
      <vt:lpstr>What is a quality STEM Challenge?</vt:lpstr>
      <vt:lpstr>Common pitfalls</vt:lpstr>
      <vt:lpstr>A STEM Challenge should allow a variety of outcomes</vt:lpstr>
      <vt:lpstr>Curiosity</vt:lpstr>
      <vt:lpstr>Imagination</vt:lpstr>
      <vt:lpstr>Open-mindedness</vt:lpstr>
      <vt:lpstr>Problem-solving</vt:lpstr>
      <vt:lpstr>Critical thinking</vt:lpstr>
      <vt:lpstr>Awareness of skills development</vt:lpstr>
      <vt:lpstr>Summary</vt:lpstr>
      <vt:lpstr>Creativity in STEM at Ratho Primary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in STEM at Ratho Primary School</dc:title>
  <dc:creator>Amy Dixon</dc:creator>
  <cp:lastModifiedBy>Amy Dixon</cp:lastModifiedBy>
  <cp:revision>87</cp:revision>
  <dcterms:created xsi:type="dcterms:W3CDTF">2019-11-14T09:58:28Z</dcterms:created>
  <dcterms:modified xsi:type="dcterms:W3CDTF">2019-11-26T21:41:32Z</dcterms:modified>
</cp:coreProperties>
</file>