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Lst>
  <p:notesMasterIdLst>
    <p:notesMasterId r:id="rId30"/>
  </p:notesMasterIdLst>
  <p:handoutMasterIdLst>
    <p:handoutMasterId r:id="rId31"/>
  </p:handoutMasterIdLst>
  <p:sldIdLst>
    <p:sldId id="263" r:id="rId7"/>
    <p:sldId id="293" r:id="rId8"/>
    <p:sldId id="272" r:id="rId9"/>
    <p:sldId id="283" r:id="rId10"/>
    <p:sldId id="294" r:id="rId11"/>
    <p:sldId id="285" r:id="rId12"/>
    <p:sldId id="295" r:id="rId13"/>
    <p:sldId id="301" r:id="rId14"/>
    <p:sldId id="286" r:id="rId15"/>
    <p:sldId id="284" r:id="rId16"/>
    <p:sldId id="296" r:id="rId17"/>
    <p:sldId id="287" r:id="rId18"/>
    <p:sldId id="288" r:id="rId19"/>
    <p:sldId id="297" r:id="rId20"/>
    <p:sldId id="290" r:id="rId21"/>
    <p:sldId id="291" r:id="rId22"/>
    <p:sldId id="299" r:id="rId23"/>
    <p:sldId id="298" r:id="rId24"/>
    <p:sldId id="260" r:id="rId25"/>
    <p:sldId id="279" r:id="rId26"/>
    <p:sldId id="300" r:id="rId27"/>
    <p:sldId id="305" r:id="rId28"/>
    <p:sldId id="267" r:id="rId29"/>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552" autoAdjust="0"/>
  </p:normalViewPr>
  <p:slideViewPr>
    <p:cSldViewPr snapToGrid="0">
      <p:cViewPr varScale="1">
        <p:scale>
          <a:sx n="115" d="100"/>
          <a:sy n="115" d="100"/>
        </p:scale>
        <p:origin x="37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8850"/>
    </p:cViewPr>
  </p:sorter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1582" cy="495348"/>
          </a:xfrm>
          <a:prstGeom prst="rect">
            <a:avLst/>
          </a:prstGeom>
        </p:spPr>
        <p:txBody>
          <a:bodyPr vert="horz" lIns="90836" tIns="45418" rIns="90836" bIns="45418"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5348"/>
          </a:xfrm>
          <a:prstGeom prst="rect">
            <a:avLst/>
          </a:prstGeom>
        </p:spPr>
        <p:txBody>
          <a:bodyPr vert="horz" lIns="90836" tIns="45418" rIns="90836" bIns="45418" rtlCol="0"/>
          <a:lstStyle>
            <a:lvl1pPr algn="r">
              <a:defRPr sz="1200"/>
            </a:lvl1pPr>
          </a:lstStyle>
          <a:p>
            <a:fld id="{1E1EEAC2-6BA7-4ABE-8AD8-0D26EC897E9A}" type="datetimeFigureOut">
              <a:rPr lang="en-GB" smtClean="0"/>
              <a:t>04/09/2019</a:t>
            </a:fld>
            <a:endParaRPr lang="en-GB"/>
          </a:p>
        </p:txBody>
      </p:sp>
      <p:sp>
        <p:nvSpPr>
          <p:cNvPr id="4" name="Footer Placeholder 3"/>
          <p:cNvSpPr>
            <a:spLocks noGrp="1"/>
          </p:cNvSpPr>
          <p:nvPr>
            <p:ph type="ftr" sz="quarter" idx="2"/>
          </p:nvPr>
        </p:nvSpPr>
        <p:spPr>
          <a:xfrm>
            <a:off x="1" y="9377318"/>
            <a:ext cx="2921582" cy="495347"/>
          </a:xfrm>
          <a:prstGeom prst="rect">
            <a:avLst/>
          </a:prstGeom>
        </p:spPr>
        <p:txBody>
          <a:bodyPr vert="horz" lIns="90836" tIns="45418" rIns="90836" bIns="45418"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8"/>
            <a:ext cx="2921582" cy="495347"/>
          </a:xfrm>
          <a:prstGeom prst="rect">
            <a:avLst/>
          </a:prstGeom>
        </p:spPr>
        <p:txBody>
          <a:bodyPr vert="horz" lIns="90836" tIns="45418" rIns="90836" bIns="45418"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1582" cy="495348"/>
          </a:xfrm>
          <a:prstGeom prst="rect">
            <a:avLst/>
          </a:prstGeom>
        </p:spPr>
        <p:txBody>
          <a:bodyPr vert="horz" lIns="90836" tIns="45418" rIns="90836" bIns="45418"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0836" tIns="45418" rIns="90836" bIns="45418" rtlCol="0"/>
          <a:lstStyle>
            <a:lvl1pPr algn="r">
              <a:defRPr sz="1200"/>
            </a:lvl1pPr>
          </a:lstStyle>
          <a:p>
            <a:fld id="{A6D5B34D-ADEC-457E-B4B9-B8BA594A1FF5}" type="datetimeFigureOut">
              <a:rPr lang="en-GB" smtClean="0"/>
              <a:t>04/09/2019</a:t>
            </a:fld>
            <a:endParaRPr lang="en-GB"/>
          </a:p>
        </p:txBody>
      </p:sp>
      <p:sp>
        <p:nvSpPr>
          <p:cNvPr id="4" name="Slide Image Placeholder 3"/>
          <p:cNvSpPr>
            <a:spLocks noGrp="1" noRot="1" noChangeAspect="1"/>
          </p:cNvSpPr>
          <p:nvPr>
            <p:ph type="sldImg" idx="2"/>
          </p:nvPr>
        </p:nvSpPr>
        <p:spPr>
          <a:xfrm>
            <a:off x="411163" y="1235075"/>
            <a:ext cx="5919787" cy="3330575"/>
          </a:xfrm>
          <a:prstGeom prst="rect">
            <a:avLst/>
          </a:prstGeom>
          <a:noFill/>
          <a:ln w="12700">
            <a:solidFill>
              <a:prstClr val="black"/>
            </a:solidFill>
          </a:ln>
        </p:spPr>
        <p:txBody>
          <a:bodyPr vert="horz" lIns="90836" tIns="45418" rIns="90836" bIns="45418"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0836" tIns="45418" rIns="90836" bIns="454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8"/>
            <a:ext cx="2921582" cy="495347"/>
          </a:xfrm>
          <a:prstGeom prst="rect">
            <a:avLst/>
          </a:prstGeom>
        </p:spPr>
        <p:txBody>
          <a:bodyPr vert="horz" lIns="90836" tIns="45418" rIns="90836" bIns="45418"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0836" tIns="45418" rIns="90836" bIns="45418"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front cover page and can only</a:t>
            </a:r>
            <a:r>
              <a:rPr lang="en-US" baseline="0" dirty="0"/>
              <a:t> be used at the beginning of a PowerPoint presentation once. D</a:t>
            </a:r>
            <a:r>
              <a:rPr lang="en-US" dirty="0"/>
              <a:t>o</a:t>
            </a:r>
            <a:r>
              <a:rPr lang="en-US" baseline="0" dirty="0"/>
              <a:t> not add anything else to this screen if it is being used.</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88677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pPr marL="170318" indent="-170318" defTabSz="908365">
              <a:buFont typeface="Arial" panose="020B0604020202020204" pitchFamily="34" charset="0"/>
              <a:buChar char="•"/>
              <a:defRPr/>
            </a:pPr>
            <a:r>
              <a:rPr lang="en-GB" baseline="0" dirty="0"/>
              <a:t>What is your school all about?  Is wellbeing, equality and inclusion at the heart of what you do?  Is that vision shared and understood by all stakeholders?  Does it take into account your social, economic and cultural context? </a:t>
            </a:r>
          </a:p>
          <a:p>
            <a:pPr marL="170318" indent="-170318" defTabSz="908365">
              <a:buFont typeface="Arial" panose="020B0604020202020204" pitchFamily="34" charset="0"/>
              <a:buChar char="•"/>
              <a:defRPr/>
            </a:pPr>
            <a:endParaRPr lang="en-GB" baseline="0" dirty="0"/>
          </a:p>
          <a:p>
            <a:pPr marL="170318" indent="-170318" defTabSz="908365">
              <a:buFont typeface="Arial" panose="020B0604020202020204" pitchFamily="34" charset="0"/>
              <a:buChar char="•"/>
              <a:defRPr/>
            </a:pPr>
            <a:r>
              <a:rPr lang="en-GB" baseline="0" dirty="0"/>
              <a:t>Are your shared values alive and evident in all that you do? What does that look like/feel like/sound like as visitors walk around your school? Does your school community have a shared understanding of the expectations about how people are treated?  Is the dignity and worth of individuals respected?  Is everyone treated in a fair and just manner?  Is there a commitment to children’s rights and positive relationships.  Is all of this reflected in your school policies and procedures? </a:t>
            </a:r>
          </a:p>
          <a:p>
            <a:pPr marL="170318" indent="-170318" defTabSz="908365">
              <a:buFont typeface="Arial" panose="020B0604020202020204" pitchFamily="34" charset="0"/>
              <a:buChar char="•"/>
              <a:defRPr/>
            </a:pPr>
            <a:endParaRPr lang="en-GB" baseline="0" dirty="0"/>
          </a:p>
          <a:p>
            <a:pPr marL="170318" indent="-170318" defTabSz="908365">
              <a:buFont typeface="Arial" panose="020B0604020202020204" pitchFamily="34" charset="0"/>
              <a:buChar char="•"/>
              <a:defRPr/>
            </a:pPr>
            <a:r>
              <a:rPr lang="en-GB" baseline="0" dirty="0"/>
              <a:t> How clear are your strategic approaches to wellbeing, inclusion and equality?  How effectively do you plan improvements in wellbeing, equality and inclusion?  Are you clear about your starting point and measures of success? Important to know your starting point/context – the school/setting in the community – so that you know what needs to improve.  </a:t>
            </a:r>
          </a:p>
          <a:p>
            <a:pPr defTabSz="908365">
              <a:defRPr/>
            </a:pPr>
            <a:endParaRPr lang="en-GB" baseline="0" dirty="0"/>
          </a:p>
          <a:p>
            <a:pPr marL="170318" indent="-170318">
              <a:buFont typeface="Arial" panose="020B0604020202020204" pitchFamily="34" charset="0"/>
              <a:buChar char="•"/>
            </a:pPr>
            <a:r>
              <a:rPr lang="en-GB" baseline="0" dirty="0"/>
              <a:t>Self-evaluation processes to drive change, use of data/wellbeing indicators.  </a:t>
            </a:r>
          </a:p>
          <a:p>
            <a:endParaRPr lang="en-GB" baseline="0" dirty="0"/>
          </a:p>
          <a:p>
            <a:pPr marL="170318" indent="-170318">
              <a:buFont typeface="Arial" panose="020B0604020202020204" pitchFamily="34" charset="0"/>
              <a:buChar char="•"/>
            </a:pPr>
            <a:r>
              <a:rPr lang="en-GB" baseline="0" dirty="0"/>
              <a:t>High aspirations and expectations –is wellbeing </a:t>
            </a:r>
            <a:r>
              <a:rPr lang="en-GB" baseline="0" dirty="0" err="1"/>
              <a:t>ithe</a:t>
            </a:r>
            <a:r>
              <a:rPr lang="en-GB" baseline="0" dirty="0"/>
              <a:t> responsibility of all and does it underpins everything that you do.</a:t>
            </a:r>
          </a:p>
          <a:p>
            <a:pPr marL="170318" indent="-170318">
              <a:buFont typeface="Arial" panose="020B0604020202020204" pitchFamily="34" charset="0"/>
              <a:buChar char="•"/>
            </a:pPr>
            <a:endParaRPr lang="en-GB" baseline="0"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338347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endParaRPr lang="en-GB"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12</a:t>
            </a:fld>
            <a:endParaRPr lang="en-GB">
              <a:solidFill>
                <a:prstClr val="black"/>
              </a:solidFill>
            </a:endParaRPr>
          </a:p>
        </p:txBody>
      </p:sp>
      <p:sp>
        <p:nvSpPr>
          <p:cNvPr id="5" name="TextBox 4"/>
          <p:cNvSpPr txBox="1"/>
          <p:nvPr/>
        </p:nvSpPr>
        <p:spPr>
          <a:xfrm>
            <a:off x="1085634" y="5079565"/>
            <a:ext cx="4642263" cy="1806008"/>
          </a:xfrm>
          <a:prstGeom prst="rect">
            <a:avLst/>
          </a:prstGeom>
          <a:noFill/>
        </p:spPr>
        <p:txBody>
          <a:bodyPr wrap="square" lIns="90836" tIns="45418" rIns="90836" bIns="45418" rtlCol="0">
            <a:spAutoFit/>
          </a:bodyPr>
          <a:lstStyle/>
          <a:p>
            <a:r>
              <a:rPr lang="en-GB" sz="1400" dirty="0"/>
              <a:t>The second theme of the QI concerns how well the school complies with and engages in the wide range of legislation, guidance and codes of practice related to wellbeing, equality and inclusion of children and young people. </a:t>
            </a:r>
          </a:p>
          <a:p>
            <a:endParaRPr lang="en-GB" sz="1400" dirty="0"/>
          </a:p>
          <a:p>
            <a:r>
              <a:rPr lang="en-GB" sz="1400" dirty="0"/>
              <a:t> This slide provides the range of statutory requirements, guidance and codes of practice relevant to wellbeing, inclusion and equality that we focus on in inspection.</a:t>
            </a:r>
          </a:p>
        </p:txBody>
      </p:sp>
    </p:spTree>
    <p:extLst>
      <p:ext uri="{BB962C8B-B14F-4D97-AF65-F5344CB8AC3E}">
        <p14:creationId xmlns:p14="http://schemas.microsoft.com/office/powerpoint/2010/main" val="150532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13</a:t>
            </a:fld>
            <a:endParaRPr lang="en-GB">
              <a:solidFill>
                <a:prstClr val="black"/>
              </a:solidFill>
            </a:endParaRPr>
          </a:p>
        </p:txBody>
      </p:sp>
      <p:sp>
        <p:nvSpPr>
          <p:cNvPr id="5" name="TextBox 4"/>
          <p:cNvSpPr txBox="1"/>
          <p:nvPr/>
        </p:nvSpPr>
        <p:spPr>
          <a:xfrm>
            <a:off x="1157054" y="5151181"/>
            <a:ext cx="4499424" cy="2448825"/>
          </a:xfrm>
          <a:prstGeom prst="rect">
            <a:avLst/>
          </a:prstGeom>
          <a:noFill/>
        </p:spPr>
        <p:txBody>
          <a:bodyPr wrap="square" lIns="90836" tIns="45418" rIns="90836" bIns="45418" rtlCol="0">
            <a:spAutoFit/>
          </a:bodyPr>
          <a:lstStyle/>
          <a:p>
            <a:r>
              <a:rPr lang="en-GB" sz="1400" dirty="0"/>
              <a:t>Although this is an outcome QI, this theme requires us to look at systems and processes-</a:t>
            </a:r>
          </a:p>
          <a:p>
            <a:endParaRPr lang="en-GB" sz="1400" dirty="0"/>
          </a:p>
          <a:p>
            <a:r>
              <a:rPr lang="en-GB" sz="1400" dirty="0"/>
              <a:t>The focus needs to be on staff awareness and KU as well as how well they use systems and processes to support and promote wellbeing, inclusion and equality.</a:t>
            </a:r>
          </a:p>
          <a:p>
            <a:endParaRPr lang="en-GB" sz="1400" dirty="0"/>
          </a:p>
          <a:p>
            <a:r>
              <a:rPr lang="en-GB" sz="1400" dirty="0"/>
              <a:t>A key aspect of our work will be to explore the use of evidence from evaluation, feedback and complaints to bring about improvements in practices and to ensure that priorities focus on improving outcomes for young people.</a:t>
            </a:r>
          </a:p>
        </p:txBody>
      </p:sp>
    </p:spTree>
    <p:extLst>
      <p:ext uri="{BB962C8B-B14F-4D97-AF65-F5344CB8AC3E}">
        <p14:creationId xmlns:p14="http://schemas.microsoft.com/office/powerpoint/2010/main" val="144608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pPr marL="170318" indent="-170318" defTabSz="908365">
              <a:buFont typeface="Arial" panose="020B0604020202020204" pitchFamily="34" charset="0"/>
              <a:buChar char="•"/>
              <a:defRPr/>
            </a:pPr>
            <a:endParaRPr lang="en-GB" baseline="0" dirty="0"/>
          </a:p>
          <a:p>
            <a:r>
              <a:rPr lang="en-GB" sz="1400" b="1" dirty="0"/>
              <a:t>Child protection and safeguarding self evaluation form</a:t>
            </a:r>
          </a:p>
          <a:p>
            <a:r>
              <a:rPr lang="en-GB" sz="1400" dirty="0"/>
              <a:t>Schools are required to complete a record of information about safeguarding which is provided for the Managing Inspector (MI) on the first day of the inspection. </a:t>
            </a:r>
          </a:p>
          <a:p>
            <a:endParaRPr lang="en-GB" sz="1400" b="1" dirty="0"/>
          </a:p>
          <a:p>
            <a:br>
              <a:rPr lang="en-GB" sz="1400" dirty="0"/>
            </a:br>
            <a:r>
              <a:rPr lang="en-GB" sz="1400" dirty="0"/>
              <a:t>The MI and/or delegated team member will discuss the information provided with relevant staff during the inspection to add comments/evaluations as relevant.</a:t>
            </a:r>
          </a:p>
          <a:p>
            <a:pPr marL="170318" indent="-170318" defTabSz="908365">
              <a:buFont typeface="Arial" panose="020B0604020202020204" pitchFamily="34" charset="0"/>
              <a:buChar char="•"/>
              <a:defRPr/>
            </a:pPr>
            <a:endParaRPr lang="en-GB" baseline="0"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60903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58379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2580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95462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52224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r>
              <a:rPr lang="en-GB" dirty="0"/>
              <a:t>This is an internal page and can be duplicated to</a:t>
            </a:r>
            <a:r>
              <a:rPr lang="en-GB" baseline="0" dirty="0"/>
              <a:t> create additional pages. Always keep the heading and footer as shown. To edit the document title in the footer, go to View and select Slide Master to edit in the ribbon menu.</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CF7191-EE2B-4756-8E78-C8EBFD9346B9}" type="slidenum">
              <a:rPr lang="en-GB" smtClean="0"/>
              <a:t>21</a:t>
            </a:fld>
            <a:endParaRPr lang="en-GB"/>
          </a:p>
        </p:txBody>
      </p:sp>
    </p:spTree>
    <p:extLst>
      <p:ext uri="{BB962C8B-B14F-4D97-AF65-F5344CB8AC3E}">
        <p14:creationId xmlns:p14="http://schemas.microsoft.com/office/powerpoint/2010/main" val="360070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pPr marL="170318" indent="-170318">
              <a:buFont typeface="Arial" panose="020B0604020202020204" pitchFamily="34" charset="0"/>
              <a:buChar char="•"/>
            </a:pPr>
            <a:r>
              <a:rPr lang="en-GB" baseline="0" dirty="0"/>
              <a:t>Introduction</a:t>
            </a:r>
          </a:p>
          <a:p>
            <a:pPr marL="170318" indent="-170318">
              <a:buFont typeface="Arial" panose="020B0604020202020204" pitchFamily="34" charset="0"/>
              <a:buChar char="•"/>
            </a:pPr>
            <a:r>
              <a:rPr lang="en-GB" dirty="0"/>
              <a:t>Introduction to current inspection model</a:t>
            </a:r>
          </a:p>
          <a:p>
            <a:pPr marL="170318" indent="-170318">
              <a:buFont typeface="Arial" panose="020B0604020202020204" pitchFamily="34" charset="0"/>
              <a:buChar char="•"/>
            </a:pPr>
            <a:r>
              <a:rPr lang="en-GB" baseline="0" dirty="0"/>
              <a:t>Evidence required to evaluate QI 3.1</a:t>
            </a:r>
          </a:p>
          <a:p>
            <a:r>
              <a:rPr lang="en-GB" baseline="0" dirty="0"/>
              <a:t> </a:t>
            </a:r>
          </a:p>
          <a:p>
            <a:pPr marL="170318" indent="-170318">
              <a:buFont typeface="Arial" panose="020B0604020202020204" pitchFamily="34" charset="0"/>
              <a:buChar char="•"/>
            </a:pPr>
            <a:r>
              <a:rPr lang="en-GB" baseline="0" dirty="0"/>
              <a:t>Context of National Priorities for achieving Excellence and Equity:</a:t>
            </a:r>
          </a:p>
          <a:p>
            <a:pPr marL="624501" lvl="1" indent="-170318">
              <a:buFont typeface="Arial" panose="020B0604020202020204" pitchFamily="34" charset="0"/>
              <a:buChar char="•"/>
            </a:pPr>
            <a:r>
              <a:rPr lang="en-GB" baseline="0" dirty="0"/>
              <a:t>Raising attainment</a:t>
            </a:r>
          </a:p>
          <a:p>
            <a:pPr marL="624501" lvl="1" indent="-170318">
              <a:buFont typeface="Arial" panose="020B0604020202020204" pitchFamily="34" charset="0"/>
              <a:buChar char="•"/>
            </a:pPr>
            <a:r>
              <a:rPr lang="en-GB" baseline="0" dirty="0"/>
              <a:t>Closing the poverty related attainment gap</a:t>
            </a:r>
          </a:p>
          <a:p>
            <a:pPr marL="624501" lvl="1" indent="-170318">
              <a:buFont typeface="Arial" panose="020B0604020202020204" pitchFamily="34" charset="0"/>
              <a:buChar char="•"/>
            </a:pPr>
            <a:r>
              <a:rPr lang="en-GB" baseline="0" dirty="0"/>
              <a:t>Improving health and wellbeing</a:t>
            </a:r>
          </a:p>
          <a:p>
            <a:pPr marL="624501" lvl="1" indent="-170318">
              <a:buFont typeface="Arial" panose="020B0604020202020204" pitchFamily="34" charset="0"/>
              <a:buChar char="•"/>
            </a:pPr>
            <a:r>
              <a:rPr lang="en-GB" baseline="0" dirty="0"/>
              <a:t>Improving positive school leaver destinations</a:t>
            </a:r>
          </a:p>
          <a:p>
            <a:pPr marL="454182" lvl="1"/>
            <a:endParaRPr lang="en-GB" baseline="0" dirty="0"/>
          </a:p>
          <a:p>
            <a:pPr marL="454182" lvl="1"/>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297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890611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r>
              <a:rPr lang="en-GB" dirty="0"/>
              <a:t>This is a back cover page in </a:t>
            </a:r>
            <a:r>
              <a:rPr lang="en-GB" b="1" dirty="0"/>
              <a:t>green</a:t>
            </a:r>
            <a:r>
              <a:rPr lang="en-GB" dirty="0"/>
              <a:t>. You</a:t>
            </a:r>
            <a:r>
              <a:rPr lang="en-GB" baseline="0" dirty="0"/>
              <a:t> may edit the address if needed only. It can only be once and at the end of the PowerPoint presentation. </a:t>
            </a:r>
            <a:r>
              <a:rPr lang="en-US" dirty="0"/>
              <a:t>Use the corresponding</a:t>
            </a:r>
            <a:r>
              <a:rPr lang="en-US" baseline="0" dirty="0"/>
              <a:t> </a:t>
            </a:r>
            <a:r>
              <a:rPr lang="en-US" b="1" baseline="0" dirty="0"/>
              <a:t>green</a:t>
            </a:r>
            <a:r>
              <a:rPr lang="en-US" baseline="0" dirty="0"/>
              <a:t> front and internal pages if you are using this page.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18747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r>
              <a:rPr lang="en-GB" dirty="0">
                <a:effectLst/>
              </a:rPr>
              <a:t>During inspection schools have the opportunity to show that they know themselves well and that they are using self-evaluation to focus on improving outcomes for all young people. When a school's self-evaluation evidence is robust, we can use it as part of the inspection evidence. It can also help identify innovative practice that Education Scotland may wish to look at in more detail after the inspection has been completed.</a:t>
            </a:r>
          </a:p>
          <a:p>
            <a:endParaRPr lang="en-GB" dirty="0">
              <a:effectLst/>
            </a:endParaRPr>
          </a:p>
          <a:p>
            <a:r>
              <a:rPr lang="en-GB" dirty="0">
                <a:effectLst/>
              </a:rPr>
              <a:t>Before the inspection, you are asked to complete a brief self-evaluation summary form and use this  at the start of the inspection  to brief the inspection team on the impact of your approaches to improvement through self-evaluation. </a:t>
            </a:r>
          </a:p>
          <a:p>
            <a:endParaRPr lang="en-GB" dirty="0"/>
          </a:p>
          <a:p>
            <a:r>
              <a:rPr lang="en-GB" dirty="0">
                <a:effectLst/>
              </a:rPr>
              <a:t>About one hour </a:t>
            </a:r>
            <a:r>
              <a:rPr lang="en-GB" dirty="0"/>
              <a:t>i</a:t>
            </a:r>
            <a:r>
              <a:rPr lang="en-GB" dirty="0">
                <a:effectLst/>
              </a:rPr>
              <a:t>s set aside for this introductory meeting on the first day of the inspection. It is important that you focus on the outcomes for all learners who attend your establishment. This meeting will be the start of an </a:t>
            </a:r>
            <a:r>
              <a:rPr lang="en-GB" dirty="0" err="1">
                <a:effectLst/>
              </a:rPr>
              <a:t>ongoing</a:t>
            </a:r>
            <a:r>
              <a:rPr lang="en-GB" dirty="0">
                <a:effectLst/>
              </a:rPr>
              <a:t> dialogue with the inspection team about your establishment’s performance and approaches to improvement. </a:t>
            </a:r>
          </a:p>
          <a:p>
            <a:endParaRPr lang="en-GB" dirty="0">
              <a:effectLst/>
            </a:endParaRPr>
          </a:p>
          <a:p>
            <a:r>
              <a:rPr lang="en-GB" dirty="0">
                <a:effectLst/>
              </a:rPr>
              <a:t>It would be helpful to the inspection team if you:</a:t>
            </a:r>
          </a:p>
          <a:p>
            <a:pPr marL="170318" indent="-170318">
              <a:buFont typeface="Arial" panose="020B0604020202020204" pitchFamily="34" charset="0"/>
              <a:buChar char="•"/>
            </a:pPr>
            <a:r>
              <a:rPr lang="en-GB" dirty="0">
                <a:effectLst/>
              </a:rPr>
              <a:t>give a clear account of your establishment’s strengths and aspects for development</a:t>
            </a:r>
          </a:p>
          <a:p>
            <a:pPr marL="170318" indent="-170318">
              <a:buFont typeface="Arial" panose="020B0604020202020204" pitchFamily="34" charset="0"/>
              <a:buChar char="•"/>
            </a:pPr>
            <a:r>
              <a:rPr lang="en-GB" dirty="0">
                <a:effectLst/>
              </a:rPr>
              <a:t>demonstrate where the school is improving and show us how you know</a:t>
            </a:r>
          </a:p>
          <a:p>
            <a:pPr marL="170318" indent="-170318">
              <a:buFont typeface="Arial" panose="020B0604020202020204" pitchFamily="34" charset="0"/>
              <a:buChar char="•"/>
            </a:pPr>
            <a:r>
              <a:rPr lang="en-GB" dirty="0">
                <a:effectLst/>
              </a:rPr>
              <a:t>identify the key sources of evidence which underpin your knowledge of your school's performance and improvement, and make these available</a:t>
            </a:r>
          </a:p>
          <a:p>
            <a:pPr marL="170318" indent="-170318">
              <a:buFont typeface="Arial" panose="020B0604020202020204" pitchFamily="34" charset="0"/>
              <a:buChar char="•"/>
            </a:pPr>
            <a:r>
              <a:rPr lang="en-GB" dirty="0">
                <a:effectLst/>
              </a:rPr>
              <a:t>show how you prioritise areas for improvement.</a:t>
            </a:r>
          </a:p>
          <a:p>
            <a:pPr defTabSz="908365">
              <a:defRPr/>
            </a:pPr>
            <a:endParaRPr lang="en-GB"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9061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84602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pPr marL="170318" indent="-170318" defTabSz="908365">
              <a:buFont typeface="Arial" panose="020B0604020202020204" pitchFamily="34" charset="0"/>
              <a:buChar char="•"/>
              <a:defRPr/>
            </a:pPr>
            <a:r>
              <a:rPr lang="en-GB" sz="1400" dirty="0"/>
              <a:t>Ensuring Wellbeing, Equality and Inclusion is located in the section of </a:t>
            </a:r>
            <a:r>
              <a:rPr lang="en-GB" sz="1400" dirty="0" err="1"/>
              <a:t>HGIOS?4</a:t>
            </a:r>
            <a:r>
              <a:rPr lang="en-GB" sz="1400" dirty="0"/>
              <a:t> relating to ‘</a:t>
            </a:r>
            <a:r>
              <a:rPr lang="en-GB" sz="1400" b="1" dirty="0"/>
              <a:t>successes and achievements</a:t>
            </a:r>
            <a:r>
              <a:rPr lang="en-GB" sz="1400" dirty="0"/>
              <a:t>’.  </a:t>
            </a:r>
          </a:p>
          <a:p>
            <a:pPr marL="170318" indent="-170318" defTabSz="908365">
              <a:buFont typeface="Arial" panose="020B0604020202020204" pitchFamily="34" charset="0"/>
              <a:buChar char="•"/>
              <a:defRPr/>
            </a:pPr>
            <a:endParaRPr lang="en-GB" sz="1400" dirty="0"/>
          </a:p>
          <a:p>
            <a:pPr marL="170318" indent="-170318" defTabSz="908365">
              <a:buFont typeface="Arial" panose="020B0604020202020204" pitchFamily="34" charset="0"/>
              <a:buChar char="•"/>
              <a:defRPr/>
            </a:pPr>
            <a:r>
              <a:rPr lang="en-GB" sz="1400" dirty="0"/>
              <a:t>It is one of the range of </a:t>
            </a:r>
            <a:r>
              <a:rPr lang="en-GB" sz="1400" b="1" dirty="0"/>
              <a:t>OUTCOME QIs </a:t>
            </a:r>
            <a:r>
              <a:rPr lang="en-GB" sz="1400" dirty="0"/>
              <a:t>which relate to the overall achievements of the school.  So HMI will be looking for evidence of improving outcomes in wellbeing, inclusion and equalities.</a:t>
            </a:r>
          </a:p>
          <a:p>
            <a:pPr defTabSz="908365">
              <a:defRPr/>
            </a:pPr>
            <a:endParaRPr lang="en-GB" dirty="0"/>
          </a:p>
          <a:p>
            <a:pPr defTabSz="908365">
              <a:defRPr/>
            </a:pPr>
            <a:endParaRPr lang="en-GB"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8865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pPr marL="170318" indent="-170318" defTabSz="908365">
              <a:buFont typeface="Arial" panose="020B0604020202020204" pitchFamily="34" charset="0"/>
              <a:buChar char="•"/>
              <a:defRPr/>
            </a:pPr>
            <a:r>
              <a:rPr lang="en-GB" baseline="0" dirty="0"/>
              <a:t>In classrooms and around the school we expect to see an ethos committed to Children’s Rights and positive relationships where </a:t>
            </a:r>
            <a:r>
              <a:rPr lang="en-GB" baseline="0" dirty="0" err="1"/>
              <a:t>ch</a:t>
            </a:r>
            <a:r>
              <a:rPr lang="en-GB" baseline="0" dirty="0"/>
              <a:t>/</a:t>
            </a:r>
            <a:r>
              <a:rPr lang="en-GB" baseline="0" dirty="0" err="1"/>
              <a:t>yp</a:t>
            </a:r>
            <a:r>
              <a:rPr lang="en-GB" baseline="0" dirty="0"/>
              <a:t> are eager participants, fully engaged, highly motivated and interacting well with others. </a:t>
            </a:r>
          </a:p>
          <a:p>
            <a:pPr defTabSz="908365">
              <a:defRPr/>
            </a:pPr>
            <a:endParaRPr lang="en-GB" baseline="0" dirty="0"/>
          </a:p>
          <a:p>
            <a:pPr marL="170318" indent="-170318" defTabSz="908365">
              <a:buFont typeface="Arial" panose="020B0604020202020204" pitchFamily="34" charset="0"/>
              <a:buChar char="•"/>
              <a:defRPr/>
            </a:pPr>
            <a:r>
              <a:rPr lang="en-GB" baseline="0" dirty="0"/>
              <a:t>How well do class teachers know the needs of all the learners in their class – how good are your systems for sharing that information?  Are learners’ experiences matched to needs, interests and the wider world of work? </a:t>
            </a:r>
          </a:p>
          <a:p>
            <a:pPr marL="170318" indent="-170318" defTabSz="908365">
              <a:buFont typeface="Arial" panose="020B0604020202020204" pitchFamily="34" charset="0"/>
              <a:buChar char="•"/>
              <a:defRPr/>
            </a:pPr>
            <a:endParaRPr lang="en-GB" baseline="0" dirty="0"/>
          </a:p>
          <a:p>
            <a:pPr defTabSz="908365">
              <a:defRPr/>
            </a:pPr>
            <a:endParaRPr lang="en-GB" baseline="0" dirty="0"/>
          </a:p>
          <a:p>
            <a:pPr marL="170318" indent="-170318" defTabSz="908365">
              <a:buFont typeface="Arial" panose="020B0604020202020204" pitchFamily="34" charset="0"/>
              <a:buChar char="•"/>
              <a:defRPr/>
            </a:pPr>
            <a:r>
              <a:rPr lang="en-GB" baseline="0" dirty="0"/>
              <a:t>Genuine pupil voice - having a say, views and contributions being welcomed and encouraged. Opportunities to lead learning – examples of rich contexts with opportunities to celebrate </a:t>
            </a:r>
            <a:r>
              <a:rPr lang="en-GB" baseline="0"/>
              <a:t>diversity </a:t>
            </a:r>
          </a:p>
          <a:p>
            <a:endParaRPr lang="en-GB" baseline="0" dirty="0"/>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59294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pPr marL="170318" indent="-170318">
              <a:buFont typeface="Arial" panose="020B0604020202020204" pitchFamily="34" charset="0"/>
              <a:buChar char="•"/>
            </a:pPr>
            <a:r>
              <a:rPr lang="en-GB" sz="1400" i="1" dirty="0">
                <a:cs typeface="Times New Roman" panose="02020603050405020304" pitchFamily="18" charset="0"/>
              </a:rPr>
              <a:t>QI 3.1:  ‘focuses on the impact of the school’s approach to wellbeing which underpins children and young people’s ability to achieve success.  </a:t>
            </a:r>
          </a:p>
          <a:p>
            <a:pPr marL="170318" indent="-170318">
              <a:buFont typeface="Arial" panose="020B0604020202020204" pitchFamily="34" charset="0"/>
              <a:buChar char="•"/>
            </a:pPr>
            <a:endParaRPr lang="en-GB" sz="1400" i="1" dirty="0">
              <a:cs typeface="Times New Roman" panose="02020603050405020304" pitchFamily="18" charset="0"/>
            </a:endParaRPr>
          </a:p>
          <a:p>
            <a:pPr marL="170318" indent="-170318">
              <a:buFont typeface="Arial" panose="020B0604020202020204" pitchFamily="34" charset="0"/>
              <a:buChar char="•"/>
            </a:pPr>
            <a:r>
              <a:rPr lang="en-GB" sz="1400" i="1" dirty="0">
                <a:cs typeface="Times New Roman" panose="02020603050405020304" pitchFamily="18" charset="0"/>
              </a:rPr>
              <a:t>It highlights the need for policies and practices to be well grounded in current legislation and a shared understanding of the value of every individual. </a:t>
            </a:r>
          </a:p>
          <a:p>
            <a:pPr marL="170318" indent="-170318">
              <a:buFont typeface="Arial" panose="020B0604020202020204" pitchFamily="34" charset="0"/>
              <a:buChar char="•"/>
            </a:pPr>
            <a:endParaRPr lang="en-GB" sz="1400" i="1" dirty="0">
              <a:cs typeface="Times New Roman" panose="02020603050405020304" pitchFamily="18" charset="0"/>
            </a:endParaRPr>
          </a:p>
          <a:p>
            <a:pPr marL="170318" indent="-170318">
              <a:buFont typeface="Arial" panose="020B0604020202020204" pitchFamily="34" charset="0"/>
              <a:buChar char="•"/>
            </a:pPr>
            <a:r>
              <a:rPr lang="en-GB" sz="1400" i="1" dirty="0">
                <a:cs typeface="Times New Roman" panose="02020603050405020304" pitchFamily="18" charset="0"/>
              </a:rPr>
              <a:t> A clear focus on ensuring wellbeing entitlements and protected characteristics supports all learners to maximise their successes and achievements.’</a:t>
            </a:r>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915105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1235075"/>
            <a:ext cx="5919787" cy="3330575"/>
          </a:xfrm>
        </p:spPr>
      </p:sp>
      <p:sp>
        <p:nvSpPr>
          <p:cNvPr id="3" name="Notes Placeholder 2"/>
          <p:cNvSpPr>
            <a:spLocks noGrp="1"/>
          </p:cNvSpPr>
          <p:nvPr>
            <p:ph type="body" idx="1"/>
          </p:nvPr>
        </p:nvSpPr>
        <p:spPr/>
        <p:txBody>
          <a:bodyPr/>
          <a:lstStyle/>
          <a:p>
            <a:endParaRPr lang="en-GB" baseline="0" dirty="0"/>
          </a:p>
          <a:p>
            <a:pPr marL="170318" indent="-170318" defTabSz="908365">
              <a:buFont typeface="Arial" panose="020B0604020202020204" pitchFamily="34" charset="0"/>
              <a:buChar char="•"/>
              <a:defRPr/>
            </a:pPr>
            <a:r>
              <a:rPr lang="en-GB" baseline="0" dirty="0"/>
              <a:t>Well planned learning pathways which have quality progression/challenge/coherence/breadth in </a:t>
            </a:r>
            <a:r>
              <a:rPr lang="en-GB" baseline="0" dirty="0" err="1"/>
              <a:t>HWB</a:t>
            </a:r>
            <a:r>
              <a:rPr lang="en-GB" baseline="0" dirty="0"/>
              <a:t> across the curriculum and in discreet curricular areas.  </a:t>
            </a:r>
          </a:p>
          <a:p>
            <a:pPr marL="170318" indent="-170318" defTabSz="908365">
              <a:buFont typeface="Arial" panose="020B0604020202020204" pitchFamily="34" charset="0"/>
              <a:buChar char="•"/>
              <a:defRPr/>
            </a:pPr>
            <a:endParaRPr lang="en-GB" dirty="0"/>
          </a:p>
          <a:p>
            <a:pPr marL="170318" indent="-170318" defTabSz="908365">
              <a:buFont typeface="Arial" panose="020B0604020202020204" pitchFamily="34" charset="0"/>
              <a:buChar char="•"/>
              <a:defRPr/>
            </a:pPr>
            <a:r>
              <a:rPr lang="en-GB" baseline="0" dirty="0"/>
              <a:t>Giving </a:t>
            </a:r>
            <a:r>
              <a:rPr lang="en-GB" baseline="0" dirty="0" err="1"/>
              <a:t>ch</a:t>
            </a:r>
            <a:r>
              <a:rPr lang="en-GB" baseline="0" dirty="0"/>
              <a:t>/</a:t>
            </a:r>
            <a:r>
              <a:rPr lang="en-GB" baseline="0" dirty="0" err="1"/>
              <a:t>yp</a:t>
            </a:r>
            <a:r>
              <a:rPr lang="en-GB" baseline="0" dirty="0"/>
              <a:t> opportunities to apply their knowledge and skills, including real life contexts and the world of work.  </a:t>
            </a:r>
          </a:p>
          <a:p>
            <a:pPr marL="170318" indent="-170318" defTabSz="908365">
              <a:buFont typeface="Arial" panose="020B0604020202020204" pitchFamily="34" charset="0"/>
              <a:buChar char="•"/>
              <a:defRPr/>
            </a:pPr>
            <a:endParaRPr lang="en-GB" dirty="0"/>
          </a:p>
          <a:p>
            <a:pPr marL="170318" indent="-170318" defTabSz="908365">
              <a:buFont typeface="Arial" panose="020B0604020202020204" pitchFamily="34" charset="0"/>
              <a:buChar char="•"/>
              <a:defRPr/>
            </a:pPr>
            <a:r>
              <a:rPr lang="en-GB" baseline="0" dirty="0"/>
              <a:t>PE often cited as a strength in developing physical wellbeing.  PSE is highly variable.  </a:t>
            </a:r>
          </a:p>
          <a:p>
            <a:pPr marL="170318" indent="-170318">
              <a:buFont typeface="Arial" panose="020B0604020202020204" pitchFamily="34" charset="0"/>
              <a:buChar char="•"/>
            </a:pP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87192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2" y="6307283"/>
            <a:ext cx="3097625" cy="276999"/>
          </a:xfrm>
          <a:prstGeom prst="rect">
            <a:avLst/>
          </a:prstGeom>
          <a:noFill/>
        </p:spPr>
        <p:txBody>
          <a:bodyPr wrap="square" rtlCol="0">
            <a:spAutoFit/>
          </a:bodyPr>
          <a:lstStyle/>
          <a:p>
            <a:r>
              <a:rPr lang="en-GB" sz="1200" dirty="0">
                <a:solidFill>
                  <a:schemeClr val="bg1">
                    <a:lumMod val="50000"/>
                  </a:schemeClr>
                </a:solidFill>
                <a:latin typeface="+mn-lt"/>
              </a:rPr>
              <a:t>Ensuring Wellbeing, Inclusion and Equality</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2FCFE1-10F7-4BAB-8A9B-4B3DE543F371}"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CE8B13-3854-42FA-8EE3-420AC7181E8F}" type="slidenum">
              <a:rPr lang="en-GB" smtClean="0"/>
              <a:t>‹#›</a:t>
            </a:fld>
            <a:endParaRPr lang="en-GB" dirty="0"/>
          </a:p>
        </p:txBody>
      </p:sp>
    </p:spTree>
    <p:extLst>
      <p:ext uri="{BB962C8B-B14F-4D97-AF65-F5344CB8AC3E}">
        <p14:creationId xmlns:p14="http://schemas.microsoft.com/office/powerpoint/2010/main" val="31114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3B3BFE-C097-44F4-9B06-11A4D8DBA2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395074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B3BFE-C097-44F4-9B06-11A4D8DBA2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245022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3B3BFE-C097-44F4-9B06-11A4D8DBA2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314310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3B3BFE-C097-44F4-9B06-11A4D8DBA22C}"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318906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3B3BFE-C097-44F4-9B06-11A4D8DBA22C}" type="datetimeFigureOut">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1931812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3B3BFE-C097-44F4-9B06-11A4D8DBA22C}" type="datetimeFigureOut">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2237224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B3BFE-C097-44F4-9B06-11A4D8DBA22C}" type="datetimeFigureOut">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1558998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3B3BFE-C097-44F4-9B06-11A4D8DBA22C}"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122396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3B3BFE-C097-44F4-9B06-11A4D8DBA22C}"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2363334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B3BFE-C097-44F4-9B06-11A4D8DBA2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3014953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3B3BFE-C097-44F4-9B06-11A4D8DBA22C}"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7C53CE-FE6B-41D0-81FE-C9CF98239D5F}" type="slidenum">
              <a:rPr lang="en-GB" smtClean="0"/>
              <a:t>‹#›</a:t>
            </a:fld>
            <a:endParaRPr lang="en-GB"/>
          </a:p>
        </p:txBody>
      </p:sp>
    </p:spTree>
    <p:extLst>
      <p:ext uri="{BB962C8B-B14F-4D97-AF65-F5344CB8AC3E}">
        <p14:creationId xmlns:p14="http://schemas.microsoft.com/office/powerpoint/2010/main" val="9034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2" y="6307283"/>
            <a:ext cx="3050329" cy="276999"/>
          </a:xfrm>
          <a:prstGeom prst="rect">
            <a:avLst/>
          </a:prstGeom>
          <a:noFill/>
        </p:spPr>
        <p:txBody>
          <a:bodyPr wrap="square" rtlCol="0">
            <a:spAutoFit/>
          </a:bodyPr>
          <a:lstStyle/>
          <a:p>
            <a:r>
              <a:rPr lang="en-GB" sz="1200" dirty="0">
                <a:solidFill>
                  <a:schemeClr val="bg1">
                    <a:lumMod val="50000"/>
                  </a:schemeClr>
                </a:solidFill>
                <a:latin typeface="+mn-lt"/>
              </a:rPr>
              <a:t>Ensuring</a:t>
            </a:r>
            <a:r>
              <a:rPr lang="en-GB" sz="1200" baseline="0" dirty="0">
                <a:solidFill>
                  <a:schemeClr val="bg1">
                    <a:lumMod val="50000"/>
                  </a:schemeClr>
                </a:solidFill>
                <a:latin typeface="+mn-lt"/>
              </a:rPr>
              <a:t> Wellbeing, Inclusion and Equality</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2" y="6307283"/>
            <a:ext cx="3152805" cy="276999"/>
          </a:xfrm>
          <a:prstGeom prst="rect">
            <a:avLst/>
          </a:prstGeom>
          <a:noFill/>
        </p:spPr>
        <p:txBody>
          <a:bodyPr wrap="square" rtlCol="0">
            <a:spAutoFit/>
          </a:bodyPr>
          <a:lstStyle/>
          <a:p>
            <a:r>
              <a:rPr lang="en-GB" sz="1200" dirty="0">
                <a:solidFill>
                  <a:schemeClr val="bg1">
                    <a:lumMod val="50000"/>
                  </a:schemeClr>
                </a:solidFill>
                <a:latin typeface="+mn-lt"/>
              </a:rPr>
              <a:t>Ensuring Wellbeing, Inclusion</a:t>
            </a:r>
            <a:r>
              <a:rPr lang="en-GB" sz="1200" baseline="0" dirty="0">
                <a:solidFill>
                  <a:schemeClr val="bg1">
                    <a:lumMod val="50000"/>
                  </a:schemeClr>
                </a:solidFill>
                <a:latin typeface="+mn-lt"/>
              </a:rPr>
              <a:t> and Equality</a:t>
            </a:r>
            <a:endParaRPr lang="en-GB" sz="1200" dirty="0">
              <a:solidFill>
                <a:schemeClr val="bg1">
                  <a:lumMod val="50000"/>
                </a:schemeClr>
              </a:solidFill>
              <a:latin typeface="+mn-lt"/>
            </a:endParaRPr>
          </a:p>
        </p:txBody>
      </p:sp>
      <p:sp>
        <p:nvSpPr>
          <p:cNvPr id="4" name="TextBox 3"/>
          <p:cNvSpPr txBox="1"/>
          <p:nvPr userDrawn="1"/>
        </p:nvSpPr>
        <p:spPr>
          <a:xfrm>
            <a:off x="8064062" y="6301465"/>
            <a:ext cx="3653419" cy="276999"/>
          </a:xfrm>
          <a:prstGeom prst="rect">
            <a:avLst/>
          </a:prstGeom>
          <a:noFill/>
        </p:spPr>
        <p:txBody>
          <a:bodyPr wrap="square" rtlCol="0">
            <a:spAutoFit/>
          </a:bodyPr>
          <a:lstStyle/>
          <a:p>
            <a:r>
              <a:rPr lang="en-GB" sz="1200" dirty="0">
                <a:solidFill>
                  <a:srgbClr val="00ABB5"/>
                </a:solidFill>
                <a:latin typeface="+mn-lt"/>
              </a:rPr>
              <a:t>For Scotland’s learners, with Scotland’s educators</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B3BFE-C097-44F4-9B06-11A4D8DBA22C}" type="datetimeFigureOut">
              <a:rPr lang="en-GB" smtClean="0"/>
              <a:t>04/09/2019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C53CE-FE6B-41D0-81FE-C9CF98239D5F}" type="slidenum">
              <a:rPr lang="en-GB" smtClean="0"/>
              <a:t>‹#›</a:t>
            </a:fld>
            <a:endParaRPr lang="en-GB"/>
          </a:p>
        </p:txBody>
      </p:sp>
    </p:spTree>
    <p:extLst>
      <p:ext uri="{BB962C8B-B14F-4D97-AF65-F5344CB8AC3E}">
        <p14:creationId xmlns:p14="http://schemas.microsoft.com/office/powerpoint/2010/main" val="18802997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NO TAG_COLOUR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894" y="2269961"/>
            <a:ext cx="4531895" cy="1812246"/>
          </a:xfrm>
          <a:prstGeom prst="rect">
            <a:avLst/>
          </a:prstGeom>
        </p:spPr>
      </p:pic>
    </p:spTree>
    <p:extLst>
      <p:ext uri="{BB962C8B-B14F-4D97-AF65-F5344CB8AC3E}">
        <p14:creationId xmlns:p14="http://schemas.microsoft.com/office/powerpoint/2010/main" val="67786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solidFill>
                  <a:schemeClr val="accent5">
                    <a:lumMod val="75000"/>
                  </a:schemeClr>
                </a:solidFill>
              </a:rPr>
              <a:t>Wellbeing theme</a:t>
            </a:r>
          </a:p>
        </p:txBody>
      </p:sp>
      <p:sp>
        <p:nvSpPr>
          <p:cNvPr id="3" name="Content Placeholder 2"/>
          <p:cNvSpPr>
            <a:spLocks noGrp="1"/>
          </p:cNvSpPr>
          <p:nvPr>
            <p:ph idx="1"/>
          </p:nvPr>
        </p:nvSpPr>
        <p:spPr>
          <a:xfrm>
            <a:off x="1981200" y="1600201"/>
            <a:ext cx="6635080" cy="4525963"/>
          </a:xfrm>
        </p:spPr>
        <p:txBody>
          <a:bodyPr>
            <a:normAutofit/>
          </a:bodyPr>
          <a:lstStyle/>
          <a:p>
            <a:pPr marL="171450" indent="-171450"/>
            <a:r>
              <a:rPr lang="en-GB" dirty="0"/>
              <a:t>Use of the </a:t>
            </a:r>
            <a:r>
              <a:rPr lang="en-GB" b="1" dirty="0"/>
              <a:t>wellbeing indicators</a:t>
            </a:r>
            <a:r>
              <a:rPr lang="en-GB" dirty="0"/>
              <a:t>.  To what extent are young people safe, healthy, achieving, nurtured, active, respected, responsible, and included?</a:t>
            </a:r>
          </a:p>
          <a:p>
            <a:endParaRPr lang="en-GB" sz="1100" dirty="0"/>
          </a:p>
          <a:p>
            <a:pPr marL="171450" indent="-171450"/>
            <a:r>
              <a:rPr lang="en-GB" b="1" dirty="0"/>
              <a:t>Learning pathways in </a:t>
            </a:r>
            <a:r>
              <a:rPr lang="en-GB" b="1" dirty="0" err="1"/>
              <a:t>HWB</a:t>
            </a:r>
            <a:r>
              <a:rPr lang="en-GB" b="1" dirty="0"/>
              <a:t> </a:t>
            </a:r>
            <a:r>
              <a:rPr lang="en-GB" dirty="0"/>
              <a:t>across the curriculum –progression, challenge, coherence, breadth, application? Quality of PSE?</a:t>
            </a:r>
          </a:p>
          <a:p>
            <a:endParaRPr lang="en-GB" sz="1200" dirty="0"/>
          </a:p>
          <a:p>
            <a:pPr marL="171450" indent="-171450"/>
            <a:r>
              <a:rPr lang="en-GB" dirty="0"/>
              <a:t>What procedures do you have in place to track this and </a:t>
            </a:r>
            <a:r>
              <a:rPr lang="en-GB" b="1" dirty="0"/>
              <a:t>demonstrate progress in wellbeing</a:t>
            </a:r>
            <a:r>
              <a:rPr lang="en-GB" dirty="0"/>
              <a:t>, as well as their learning about health and wellbeing across the curriculum? </a:t>
            </a:r>
          </a:p>
        </p:txBody>
      </p:sp>
      <p:pic>
        <p:nvPicPr>
          <p:cNvPr id="2050" name="Picture 2" descr="C:\Users\u208087\Pictures\004386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6241" y="440668"/>
            <a:ext cx="2074019"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2264" y="2852937"/>
            <a:ext cx="201622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00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5">
                    <a:lumMod val="75000"/>
                  </a:schemeClr>
                </a:solidFill>
              </a:rPr>
              <a:t>Links to other aspects of inspection</a:t>
            </a:r>
            <a:endParaRPr lang="en-GB" sz="2700" i="1" dirty="0">
              <a:solidFill>
                <a:schemeClr val="accent5">
                  <a:lumMod val="75000"/>
                </a:schemeClr>
              </a:solidFill>
            </a:endParaRPr>
          </a:p>
        </p:txBody>
      </p:sp>
      <p:sp>
        <p:nvSpPr>
          <p:cNvPr id="3" name="Content Placeholder 2"/>
          <p:cNvSpPr>
            <a:spLocks noGrp="1"/>
          </p:cNvSpPr>
          <p:nvPr>
            <p:ph idx="1"/>
          </p:nvPr>
        </p:nvSpPr>
        <p:spPr>
          <a:xfrm>
            <a:off x="1981200" y="1600201"/>
            <a:ext cx="5410944" cy="4525963"/>
          </a:xfrm>
        </p:spPr>
        <p:txBody>
          <a:bodyPr>
            <a:normAutofit/>
          </a:bodyPr>
          <a:lstStyle/>
          <a:p>
            <a:r>
              <a:rPr lang="en-GB" b="1" dirty="0"/>
              <a:t>Leadership and management </a:t>
            </a:r>
          </a:p>
          <a:p>
            <a:r>
              <a:rPr lang="en-GB" dirty="0"/>
              <a:t>Vision, values and aims</a:t>
            </a:r>
          </a:p>
          <a:p>
            <a:r>
              <a:rPr lang="en-GB" dirty="0"/>
              <a:t>Ethos and culture</a:t>
            </a:r>
          </a:p>
          <a:p>
            <a:r>
              <a:rPr lang="en-GB" dirty="0"/>
              <a:t>Strategic approaches to wellbeing, equality and inclusion</a:t>
            </a:r>
          </a:p>
          <a:p>
            <a:r>
              <a:rPr lang="en-GB" b="1" dirty="0"/>
              <a:t>Safeguarding</a:t>
            </a:r>
          </a:p>
          <a:p>
            <a:endParaRPr lang="en-GB" sz="900" b="1" dirty="0"/>
          </a:p>
          <a:p>
            <a:r>
              <a:rPr lang="en-GB" b="1" dirty="0"/>
              <a:t>Learning pathways</a:t>
            </a:r>
          </a:p>
          <a:p>
            <a:endParaRPr lang="en-GB" sz="1100" b="1" dirty="0"/>
          </a:p>
          <a:p>
            <a:r>
              <a:rPr lang="en-GB" b="1" dirty="0"/>
              <a:t>Monitoring and tracking</a:t>
            </a:r>
          </a:p>
          <a:p>
            <a:endParaRPr lang="en-GB" sz="1000" b="1" dirty="0"/>
          </a:p>
          <a:p>
            <a:r>
              <a:rPr lang="en-GB" b="1" dirty="0"/>
              <a:t>Attainment and achievement</a:t>
            </a:r>
            <a:r>
              <a:rPr lang="en-GB" dirty="0"/>
              <a:t>-</a:t>
            </a:r>
            <a:r>
              <a:rPr lang="en-GB" dirty="0" err="1"/>
              <a:t>ASN</a:t>
            </a:r>
            <a:r>
              <a:rPr lang="en-GB" dirty="0"/>
              <a:t>, LAC, protected characteristics</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1196752"/>
            <a:ext cx="3744416" cy="4032448"/>
          </a:xfrm>
          <a:prstGeom prst="rect">
            <a:avLst/>
          </a:prstGeom>
          <a:noFill/>
        </p:spPr>
      </p:pic>
    </p:spTree>
    <p:extLst>
      <p:ext uri="{BB962C8B-B14F-4D97-AF65-F5344CB8AC3E}">
        <p14:creationId xmlns:p14="http://schemas.microsoft.com/office/powerpoint/2010/main" val="388201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5">
                    <a:lumMod val="75000"/>
                  </a:schemeClr>
                </a:solidFill>
              </a:rPr>
              <a:t>Statutory requirements, guidance and codes of practice</a:t>
            </a:r>
          </a:p>
        </p:txBody>
      </p:sp>
      <p:sp>
        <p:nvSpPr>
          <p:cNvPr id="3" name="Content Placeholder 2"/>
          <p:cNvSpPr>
            <a:spLocks noGrp="1"/>
          </p:cNvSpPr>
          <p:nvPr>
            <p:ph idx="1"/>
          </p:nvPr>
        </p:nvSpPr>
        <p:spPr/>
        <p:txBody>
          <a:bodyPr>
            <a:normAutofit/>
          </a:bodyPr>
          <a:lstStyle/>
          <a:p>
            <a:pPr lvl="0"/>
            <a:r>
              <a:rPr lang="en-GB" dirty="0"/>
              <a:t>Additional Support for Learning Act (</a:t>
            </a:r>
            <a:r>
              <a:rPr lang="en-GB" dirty="0" err="1"/>
              <a:t>ASL</a:t>
            </a:r>
            <a:r>
              <a:rPr lang="en-GB" dirty="0"/>
              <a:t>);</a:t>
            </a:r>
          </a:p>
          <a:p>
            <a:pPr lvl="0"/>
            <a:r>
              <a:rPr lang="en-GB" dirty="0"/>
              <a:t>Children and Young People Act - including Getting it Right for Every Child, Children’s rights and participation;</a:t>
            </a:r>
          </a:p>
          <a:p>
            <a:pPr lvl="0"/>
            <a:r>
              <a:rPr lang="en-GB" dirty="0" err="1"/>
              <a:t>IEI</a:t>
            </a:r>
            <a:r>
              <a:rPr lang="en-GB" dirty="0"/>
              <a:t> Parts 1 and 2-attendance and exclusions</a:t>
            </a:r>
          </a:p>
          <a:p>
            <a:pPr lvl="0"/>
            <a:r>
              <a:rPr lang="en-GB" dirty="0"/>
              <a:t>Equality Act 2010; </a:t>
            </a:r>
          </a:p>
          <a:p>
            <a:pPr lvl="0"/>
            <a:r>
              <a:rPr lang="en-GB" dirty="0"/>
              <a:t>Respect for All-National approach to anti-bullying</a:t>
            </a:r>
          </a:p>
          <a:p>
            <a:pPr lvl="0"/>
            <a:r>
              <a:rPr lang="en-GB" dirty="0"/>
              <a:t>National guidance on child protection</a:t>
            </a:r>
          </a:p>
          <a:p>
            <a:pPr lvl="0"/>
            <a:r>
              <a:rPr lang="en-GB" dirty="0"/>
              <a:t>Health Promotion and Nutrition Act</a:t>
            </a:r>
          </a:p>
          <a:p>
            <a:pPr lvl="0"/>
            <a:r>
              <a:rPr lang="en-GB" dirty="0"/>
              <a:t>RE and RO</a:t>
            </a:r>
          </a:p>
          <a:p>
            <a:r>
              <a:rPr lang="en-GB" dirty="0"/>
              <a:t>Gaelic Language (Scotland) Act 2005</a:t>
            </a:r>
          </a:p>
        </p:txBody>
      </p:sp>
    </p:spTree>
    <p:extLst>
      <p:ext uri="{BB962C8B-B14F-4D97-AF65-F5344CB8AC3E}">
        <p14:creationId xmlns:p14="http://schemas.microsoft.com/office/powerpoint/2010/main" val="3725501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980" y="116632"/>
            <a:ext cx="8229600" cy="1143000"/>
          </a:xfrm>
        </p:spPr>
        <p:txBody>
          <a:bodyPr>
            <a:normAutofit/>
          </a:bodyPr>
          <a:lstStyle/>
          <a:p>
            <a:r>
              <a:rPr lang="en-GB" dirty="0">
                <a:solidFill>
                  <a:schemeClr val="accent5">
                    <a:lumMod val="75000"/>
                  </a:schemeClr>
                </a:solidFill>
              </a:rPr>
              <a:t>Fulfilment of statutory duties theme</a:t>
            </a:r>
          </a:p>
        </p:txBody>
      </p:sp>
      <p:sp>
        <p:nvSpPr>
          <p:cNvPr id="3" name="Content Placeholder 2"/>
          <p:cNvSpPr>
            <a:spLocks noGrp="1"/>
          </p:cNvSpPr>
          <p:nvPr>
            <p:ph idx="1"/>
          </p:nvPr>
        </p:nvSpPr>
        <p:spPr>
          <a:xfrm>
            <a:off x="1897980" y="1095632"/>
            <a:ext cx="8312820" cy="4699223"/>
          </a:xfrm>
        </p:spPr>
        <p:txBody>
          <a:bodyPr>
            <a:noAutofit/>
          </a:bodyPr>
          <a:lstStyle/>
          <a:p>
            <a:pPr marL="171450" indent="-171450">
              <a:spcBef>
                <a:spcPts val="0"/>
              </a:spcBef>
            </a:pPr>
            <a:r>
              <a:rPr lang="en-GB" sz="2400" b="1" dirty="0"/>
              <a:t>Levels of awareness, knowledge and understanding </a:t>
            </a:r>
            <a:r>
              <a:rPr lang="en-GB" sz="2400" dirty="0"/>
              <a:t>of current legislation, guidance and codes of practice</a:t>
            </a:r>
          </a:p>
          <a:p>
            <a:pPr>
              <a:spcBef>
                <a:spcPts val="0"/>
              </a:spcBef>
            </a:pPr>
            <a:endParaRPr lang="en-GB" sz="2400" dirty="0"/>
          </a:p>
          <a:p>
            <a:pPr marL="171450" indent="-171450">
              <a:spcBef>
                <a:spcPts val="0"/>
              </a:spcBef>
            </a:pPr>
            <a:r>
              <a:rPr lang="en-GB" sz="2400" dirty="0"/>
              <a:t>The </a:t>
            </a:r>
            <a:r>
              <a:rPr lang="en-GB" sz="2400" b="1" dirty="0"/>
              <a:t>quality of key systems and processes </a:t>
            </a:r>
            <a:r>
              <a:rPr lang="en-GB" sz="2400" dirty="0"/>
              <a:t>which ensure the school complies with relevant legislation and statutory duties</a:t>
            </a:r>
          </a:p>
          <a:p>
            <a:pPr>
              <a:spcBef>
                <a:spcPts val="0"/>
              </a:spcBef>
            </a:pPr>
            <a:endParaRPr lang="en-GB" sz="2400" dirty="0"/>
          </a:p>
          <a:p>
            <a:pPr marL="171450" indent="-171450">
              <a:spcBef>
                <a:spcPts val="0"/>
              </a:spcBef>
            </a:pPr>
            <a:r>
              <a:rPr lang="en-GB" sz="2400" b="1" dirty="0"/>
              <a:t>How well staff adhere to these systems and processes </a:t>
            </a:r>
            <a:r>
              <a:rPr lang="en-GB" sz="2400" dirty="0"/>
              <a:t>in the course of providing services for children and young people </a:t>
            </a:r>
          </a:p>
          <a:p>
            <a:pPr>
              <a:spcBef>
                <a:spcPts val="0"/>
              </a:spcBef>
            </a:pPr>
            <a:endParaRPr lang="en-GB" sz="2400" dirty="0"/>
          </a:p>
          <a:p>
            <a:pPr marL="171450" indent="-171450">
              <a:spcBef>
                <a:spcPts val="0"/>
              </a:spcBef>
            </a:pPr>
            <a:r>
              <a:rPr lang="en-GB" sz="2400" b="1" dirty="0"/>
              <a:t>Evidence</a:t>
            </a:r>
            <a:r>
              <a:rPr lang="en-GB" sz="2400" dirty="0"/>
              <a:t> </a:t>
            </a:r>
            <a:r>
              <a:rPr lang="en-GB" sz="2200" dirty="0"/>
              <a:t>from evaluation, feedback and complaints processes </a:t>
            </a:r>
          </a:p>
        </p:txBody>
      </p:sp>
    </p:spTree>
    <p:extLst>
      <p:ext uri="{BB962C8B-B14F-4D97-AF65-F5344CB8AC3E}">
        <p14:creationId xmlns:p14="http://schemas.microsoft.com/office/powerpoint/2010/main" val="414103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005" y="260648"/>
            <a:ext cx="8510099" cy="1143000"/>
          </a:xfrm>
        </p:spPr>
        <p:txBody>
          <a:bodyPr>
            <a:normAutofit/>
          </a:bodyPr>
          <a:lstStyle/>
          <a:p>
            <a:pPr algn="l"/>
            <a:r>
              <a:rPr lang="en-GB" dirty="0">
                <a:solidFill>
                  <a:schemeClr val="accent5">
                    <a:lumMod val="75000"/>
                  </a:schemeClr>
                </a:solidFill>
              </a:rPr>
              <a:t>Child</a:t>
            </a:r>
            <a:r>
              <a:rPr lang="en-GB" sz="3600" dirty="0">
                <a:solidFill>
                  <a:schemeClr val="accent5">
                    <a:lumMod val="75000"/>
                  </a:schemeClr>
                </a:solidFill>
              </a:rPr>
              <a:t> protection and safeguarding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675" y="1403648"/>
            <a:ext cx="232601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351005" y="1887538"/>
            <a:ext cx="10152718" cy="3702050"/>
          </a:xfrm>
        </p:spPr>
        <p:txBody>
          <a:bodyPr>
            <a:normAutofit/>
          </a:bodyPr>
          <a:lstStyle/>
          <a:p>
            <a:pPr lvl="0"/>
            <a:r>
              <a:rPr lang="en-GB" dirty="0"/>
              <a:t>Child protection policy documents </a:t>
            </a:r>
          </a:p>
          <a:p>
            <a:pPr lvl="0"/>
            <a:r>
              <a:rPr lang="en-GB" dirty="0"/>
              <a:t>Records or logs of incidents of bullying</a:t>
            </a:r>
          </a:p>
          <a:p>
            <a:pPr lvl="0"/>
            <a:r>
              <a:rPr lang="en-GB" dirty="0"/>
              <a:t>Information related to complaints</a:t>
            </a:r>
          </a:p>
          <a:p>
            <a:pPr lvl="0"/>
            <a:r>
              <a:rPr lang="en-GB" dirty="0"/>
              <a:t>Samples of files, </a:t>
            </a:r>
            <a:r>
              <a:rPr lang="en-GB" dirty="0" err="1"/>
              <a:t>eg</a:t>
            </a:r>
            <a:r>
              <a:rPr lang="en-GB" dirty="0"/>
              <a:t> those on </a:t>
            </a:r>
            <a:r>
              <a:rPr lang="en-GB" dirty="0" err="1"/>
              <a:t>CP</a:t>
            </a:r>
            <a:r>
              <a:rPr lang="en-GB" dirty="0"/>
              <a:t> register</a:t>
            </a:r>
          </a:p>
          <a:p>
            <a:pPr lvl="0"/>
            <a:r>
              <a:rPr lang="en-GB" dirty="0"/>
              <a:t>Records of administration of medicines</a:t>
            </a:r>
          </a:p>
          <a:p>
            <a:pPr lvl="0"/>
            <a:r>
              <a:rPr lang="en-GB" dirty="0"/>
              <a:t>Accidents and injuries log</a:t>
            </a:r>
          </a:p>
          <a:p>
            <a:pPr lvl="0"/>
            <a:r>
              <a:rPr lang="en-GB" dirty="0"/>
              <a:t>Attendance, late coming and exclusion statistics</a:t>
            </a:r>
          </a:p>
          <a:p>
            <a:pPr lvl="0"/>
            <a:r>
              <a:rPr lang="en-GB" dirty="0"/>
              <a:t>Complaints log</a:t>
            </a:r>
          </a:p>
          <a:p>
            <a:pPr lvl="0"/>
            <a:endParaRPr lang="en-GB" dirty="0"/>
          </a:p>
        </p:txBody>
      </p:sp>
    </p:spTree>
    <p:extLst>
      <p:ext uri="{BB962C8B-B14F-4D97-AF65-F5344CB8AC3E}">
        <p14:creationId xmlns:p14="http://schemas.microsoft.com/office/powerpoint/2010/main" val="3242714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8229600" cy="1143000"/>
          </a:xfrm>
        </p:spPr>
        <p:txBody>
          <a:bodyPr>
            <a:normAutofit/>
          </a:bodyPr>
          <a:lstStyle/>
          <a:p>
            <a:r>
              <a:rPr lang="en-GB" dirty="0">
                <a:solidFill>
                  <a:schemeClr val="accent5">
                    <a:lumMod val="75000"/>
                  </a:schemeClr>
                </a:solidFill>
              </a:rPr>
              <a:t>Promoting inclusion: outcomes</a:t>
            </a:r>
          </a:p>
        </p:txBody>
      </p:sp>
      <p:sp>
        <p:nvSpPr>
          <p:cNvPr id="3" name="Content Placeholder 2"/>
          <p:cNvSpPr>
            <a:spLocks noGrp="1"/>
          </p:cNvSpPr>
          <p:nvPr>
            <p:ph idx="1"/>
          </p:nvPr>
        </p:nvSpPr>
        <p:spPr>
          <a:xfrm>
            <a:off x="1524000" y="1292412"/>
            <a:ext cx="8686800" cy="4525963"/>
          </a:xfrm>
        </p:spPr>
        <p:txBody>
          <a:bodyPr>
            <a:normAutofit/>
          </a:bodyPr>
          <a:lstStyle/>
          <a:p>
            <a:pPr lvl="0"/>
            <a:r>
              <a:rPr lang="en-GB" dirty="0"/>
              <a:t>Feel included in school</a:t>
            </a:r>
          </a:p>
          <a:p>
            <a:pPr lvl="0"/>
            <a:r>
              <a:rPr lang="en-GB" dirty="0"/>
              <a:t>Are engaged in school</a:t>
            </a:r>
          </a:p>
          <a:p>
            <a:pPr lvl="0"/>
            <a:r>
              <a:rPr lang="en-GB" dirty="0"/>
              <a:t>Have high levels of awareness of Children’s Rights with people’s dignity being respected </a:t>
            </a:r>
          </a:p>
          <a:p>
            <a:pPr lvl="0"/>
            <a:r>
              <a:rPr lang="en-GB" dirty="0"/>
              <a:t>Are very well supported to overcome any barriers to learning which they face</a:t>
            </a:r>
          </a:p>
          <a:p>
            <a:pPr lvl="0"/>
            <a:r>
              <a:rPr lang="en-GB" dirty="0"/>
              <a:t>Have their needs met well and are supported by appropriate plans</a:t>
            </a:r>
          </a:p>
          <a:p>
            <a:pPr lvl="0"/>
            <a:r>
              <a:rPr lang="en-GB" dirty="0"/>
              <a:t>Participate fully in and influence decisions about their learning, levels of support and planning for their future through Children’s Rights being realised </a:t>
            </a:r>
          </a:p>
          <a:p>
            <a:pPr lvl="0"/>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1196753"/>
            <a:ext cx="3384376"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49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600" dirty="0">
                <a:solidFill>
                  <a:schemeClr val="accent5">
                    <a:lumMod val="75000"/>
                  </a:schemeClr>
                </a:solidFill>
              </a:rPr>
              <a:t>Promoting equality and diversity and tackling discrimination: outcomes</a:t>
            </a:r>
          </a:p>
        </p:txBody>
      </p:sp>
      <p:sp>
        <p:nvSpPr>
          <p:cNvPr id="3" name="Content Placeholder 2"/>
          <p:cNvSpPr>
            <a:spLocks noGrp="1"/>
          </p:cNvSpPr>
          <p:nvPr>
            <p:ph idx="1"/>
          </p:nvPr>
        </p:nvSpPr>
        <p:spPr/>
        <p:txBody>
          <a:bodyPr>
            <a:normAutofit fontScale="77500" lnSpcReduction="20000"/>
          </a:bodyPr>
          <a:lstStyle/>
          <a:p>
            <a:pPr lvl="0"/>
            <a:r>
              <a:rPr lang="en-GB" sz="3400" dirty="0"/>
              <a:t>Value diversity and challenge discrimination</a:t>
            </a:r>
          </a:p>
          <a:p>
            <a:r>
              <a:rPr lang="en-GB" sz="3400" dirty="0"/>
              <a:t>Have equal opportunities to attain and achieve to the best of their ability</a:t>
            </a:r>
          </a:p>
          <a:p>
            <a:pPr lvl="0"/>
            <a:r>
              <a:rPr lang="en-GB" sz="3400" dirty="0"/>
              <a:t>Are protected from harassment, bullying and discrimination </a:t>
            </a:r>
          </a:p>
          <a:p>
            <a:pPr lvl="0"/>
            <a:r>
              <a:rPr lang="en-GB" sz="3400" dirty="0"/>
              <a:t>Feel they are treated fairly and have equal access to STEM subjects</a:t>
            </a:r>
          </a:p>
          <a:p>
            <a:pPr lvl="0"/>
            <a:r>
              <a:rPr lang="en-GB" sz="3400" dirty="0"/>
              <a:t>Are confident that the school deals effectively with incidents and complaints relating to disability, gender and race equality</a:t>
            </a:r>
          </a:p>
          <a:p>
            <a:pPr lvl="0"/>
            <a:r>
              <a:rPr lang="en-GB" sz="3400" dirty="0"/>
              <a:t>Have no significant variation in outcomes compared to other learners / groups of learners</a:t>
            </a:r>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647" y="1133476"/>
            <a:ext cx="21621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381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accent5">
                    <a:lumMod val="75000"/>
                  </a:schemeClr>
                </a:solidFill>
              </a:rPr>
              <a:t>Main messages from inspections - strengths</a:t>
            </a:r>
          </a:p>
        </p:txBody>
      </p:sp>
      <p:sp>
        <p:nvSpPr>
          <p:cNvPr id="3" name="Content Placeholder 2"/>
          <p:cNvSpPr>
            <a:spLocks noGrp="1"/>
          </p:cNvSpPr>
          <p:nvPr>
            <p:ph idx="1"/>
          </p:nvPr>
        </p:nvSpPr>
        <p:spPr/>
        <p:txBody>
          <a:bodyPr>
            <a:normAutofit/>
          </a:bodyPr>
          <a:lstStyle/>
          <a:p>
            <a:pPr lvl="0"/>
            <a:r>
              <a:rPr lang="en-GB" dirty="0"/>
              <a:t>Importance of a clear strategic approach to wellbeing and </a:t>
            </a:r>
            <a:r>
              <a:rPr lang="en-GB" i="1" dirty="0"/>
              <a:t>Getting it right for every child </a:t>
            </a:r>
          </a:p>
          <a:p>
            <a:r>
              <a:rPr lang="en-GB" dirty="0"/>
              <a:t>Positive relationships between learners and staff  a prominent feature </a:t>
            </a:r>
          </a:p>
          <a:p>
            <a:pPr lvl="0"/>
            <a:r>
              <a:rPr lang="en-GB" dirty="0"/>
              <a:t>Developing approaches to Children’s Rights and pupil voice</a:t>
            </a:r>
          </a:p>
          <a:p>
            <a:pPr lvl="0"/>
            <a:r>
              <a:rPr lang="en-GB" dirty="0"/>
              <a:t>Commitment to inclusion</a:t>
            </a:r>
          </a:p>
          <a:p>
            <a:r>
              <a:rPr lang="en-GB" dirty="0"/>
              <a:t>Effective partnership working</a:t>
            </a:r>
          </a:p>
        </p:txBody>
      </p:sp>
    </p:spTree>
    <p:extLst>
      <p:ext uri="{BB962C8B-B14F-4D97-AF65-F5344CB8AC3E}">
        <p14:creationId xmlns:p14="http://schemas.microsoft.com/office/powerpoint/2010/main" val="260083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accent5">
                    <a:lumMod val="75000"/>
                  </a:schemeClr>
                </a:solidFill>
              </a:rPr>
              <a:t>Main messages from inspections - next steps</a:t>
            </a:r>
          </a:p>
        </p:txBody>
      </p:sp>
      <p:sp>
        <p:nvSpPr>
          <p:cNvPr id="3" name="Content Placeholder 2"/>
          <p:cNvSpPr>
            <a:spLocks noGrp="1"/>
          </p:cNvSpPr>
          <p:nvPr>
            <p:ph idx="1"/>
          </p:nvPr>
        </p:nvSpPr>
        <p:spPr/>
        <p:txBody>
          <a:bodyPr>
            <a:normAutofit/>
          </a:bodyPr>
          <a:lstStyle/>
          <a:p>
            <a:r>
              <a:rPr lang="en-GB" dirty="0"/>
              <a:t>Monitoring and tracking progress in wellbeing</a:t>
            </a:r>
          </a:p>
          <a:p>
            <a:r>
              <a:rPr lang="en-GB" dirty="0"/>
              <a:t>Tracking groups/cohorts of learners - LAC</a:t>
            </a:r>
          </a:p>
          <a:p>
            <a:pPr lvl="0"/>
            <a:r>
              <a:rPr lang="en-GB" dirty="0"/>
              <a:t>Continue to improve use of data/intelligence</a:t>
            </a:r>
          </a:p>
          <a:p>
            <a:r>
              <a:rPr lang="en-GB" dirty="0"/>
              <a:t>Learning pathways in HWB </a:t>
            </a:r>
          </a:p>
          <a:p>
            <a:r>
              <a:rPr lang="en-GB" dirty="0"/>
              <a:t>RME and/or religious observance</a:t>
            </a:r>
          </a:p>
          <a:p>
            <a:pPr lvl="0"/>
            <a:r>
              <a:rPr lang="en-GB" dirty="0"/>
              <a:t>Strengthening approaches to equality and diversity </a:t>
            </a:r>
          </a:p>
          <a:p>
            <a:pPr lvl="0"/>
            <a:endParaRPr lang="en-GB" dirty="0"/>
          </a:p>
        </p:txBody>
      </p:sp>
    </p:spTree>
    <p:extLst>
      <p:ext uri="{BB962C8B-B14F-4D97-AF65-F5344CB8AC3E}">
        <p14:creationId xmlns:p14="http://schemas.microsoft.com/office/powerpoint/2010/main" val="3877460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9175" y="698217"/>
            <a:ext cx="4755542" cy="1173445"/>
          </a:xfrm>
          <a:prstGeom prst="rect">
            <a:avLst/>
          </a:prstGeom>
        </p:spPr>
      </p:pic>
      <p:pic>
        <p:nvPicPr>
          <p:cNvPr id="6" name="Picture 5"/>
          <p:cNvPicPr>
            <a:picLocks noChangeAspect="1"/>
          </p:cNvPicPr>
          <p:nvPr/>
        </p:nvPicPr>
        <p:blipFill>
          <a:blip r:embed="rId4"/>
          <a:stretch>
            <a:fillRect/>
          </a:stretch>
        </p:blipFill>
        <p:spPr>
          <a:xfrm>
            <a:off x="8260095" y="341031"/>
            <a:ext cx="2984168" cy="1429542"/>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4144415278"/>
              </p:ext>
            </p:extLst>
          </p:nvPr>
        </p:nvGraphicFramePr>
        <p:xfrm>
          <a:off x="583479" y="2442090"/>
          <a:ext cx="10789372" cy="2316480"/>
        </p:xfrm>
        <a:graphic>
          <a:graphicData uri="http://schemas.openxmlformats.org/drawingml/2006/table">
            <a:tbl>
              <a:tblPr firstRow="1" bandRow="1">
                <a:tableStyleId>{5C22544A-7EE6-4342-B048-85BDC9FD1C3A}</a:tableStyleId>
              </a:tblPr>
              <a:tblGrid>
                <a:gridCol w="10789372">
                  <a:extLst>
                    <a:ext uri="{9D8B030D-6E8A-4147-A177-3AD203B41FA5}">
                      <a16:colId xmlns:a16="http://schemas.microsoft.com/office/drawing/2014/main" val="1601879096"/>
                    </a:ext>
                  </a:extLst>
                </a:gridCol>
              </a:tblGrid>
              <a:tr h="929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The module has been created for all practitioners especially those new to the profession, new to post or seeking to refresh their knowledge of a complex area of legislation, policy and practice </a:t>
                      </a:r>
                    </a:p>
                    <a:p>
                      <a:endParaRPr lang="en-GB" dirty="0"/>
                    </a:p>
                  </a:txBody>
                  <a:tcPr/>
                </a:tc>
                <a:extLst>
                  <a:ext uri="{0D108BD9-81ED-4DB2-BD59-A6C34878D82A}">
                    <a16:rowId xmlns:a16="http://schemas.microsoft.com/office/drawing/2014/main" val="2366296586"/>
                  </a:ext>
                </a:extLst>
              </a:tr>
            </a:tbl>
          </a:graphicData>
        </a:graphic>
      </p:graphicFrame>
    </p:spTree>
    <p:extLst>
      <p:ext uri="{BB962C8B-B14F-4D97-AF65-F5344CB8AC3E}">
        <p14:creationId xmlns:p14="http://schemas.microsoft.com/office/powerpoint/2010/main" val="258825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06678" y="3450504"/>
            <a:ext cx="2907526" cy="167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35560" y="2420888"/>
            <a:ext cx="7772400" cy="3407988"/>
          </a:xfrm>
        </p:spPr>
        <p:txBody>
          <a:bodyPr>
            <a:normAutofit/>
          </a:bodyPr>
          <a:lstStyle/>
          <a:p>
            <a:pPr algn="l"/>
            <a:r>
              <a:rPr lang="en-GB" b="1" dirty="0">
                <a:solidFill>
                  <a:schemeClr val="accent5">
                    <a:lumMod val="75000"/>
                  </a:schemeClr>
                </a:solidFill>
              </a:rPr>
              <a:t>Ensuring Wellbeing, </a:t>
            </a:r>
            <a:br>
              <a:rPr lang="en-GB" b="1" dirty="0">
                <a:solidFill>
                  <a:schemeClr val="accent5">
                    <a:lumMod val="75000"/>
                  </a:schemeClr>
                </a:solidFill>
              </a:rPr>
            </a:br>
            <a:r>
              <a:rPr lang="en-GB" b="1" dirty="0">
                <a:solidFill>
                  <a:schemeClr val="accent5">
                    <a:lumMod val="75000"/>
                  </a:schemeClr>
                </a:solidFill>
              </a:rPr>
              <a:t>Inclusion and Equality</a:t>
            </a:r>
            <a:br>
              <a:rPr lang="en-GB" b="1" dirty="0">
                <a:solidFill>
                  <a:schemeClr val="accent5">
                    <a:lumMod val="75000"/>
                  </a:schemeClr>
                </a:solidFill>
              </a:rPr>
            </a:br>
            <a:br>
              <a:rPr lang="en-GB" b="1" dirty="0">
                <a:solidFill>
                  <a:schemeClr val="accent5">
                    <a:lumMod val="75000"/>
                  </a:schemeClr>
                </a:solidFill>
              </a:rPr>
            </a:br>
            <a:r>
              <a:rPr lang="en-GB" sz="3200" dirty="0">
                <a:solidFill>
                  <a:schemeClr val="accent5">
                    <a:lumMod val="75000"/>
                  </a:schemeClr>
                </a:solidFill>
              </a:rPr>
              <a:t>Mary Berrill</a:t>
            </a:r>
            <a:br>
              <a:rPr lang="en-GB" sz="3200" dirty="0">
                <a:solidFill>
                  <a:schemeClr val="accent5">
                    <a:lumMod val="75000"/>
                  </a:schemeClr>
                </a:solidFill>
              </a:rPr>
            </a:br>
            <a:r>
              <a:rPr lang="en-GB" sz="3200" dirty="0">
                <a:solidFill>
                  <a:schemeClr val="accent5">
                    <a:lumMod val="75000"/>
                  </a:schemeClr>
                </a:solidFill>
              </a:rPr>
              <a:t>Head of Inclusion, Wellbeing and Equality</a:t>
            </a:r>
          </a:p>
        </p:txBody>
      </p:sp>
      <p:pic>
        <p:nvPicPr>
          <p:cNvPr id="7" name="Picture 5">
            <a:extLst>
              <a:ext uri="{FF2B5EF4-FFF2-40B4-BE49-F238E27FC236}">
                <a16:creationId xmlns:a16="http://schemas.microsoft.com/office/drawing/2014/main" id="{2E4D1D39-D249-41BA-8832-9ECB2EA7C333}"/>
              </a:ext>
            </a:extLst>
          </p:cNvPr>
          <p:cNvPicPr>
            <a:picLocks noChangeAspect="1"/>
          </p:cNvPicPr>
          <p:nvPr/>
        </p:nvPicPr>
        <p:blipFill>
          <a:blip r:embed="rId3"/>
          <a:srcRect b="6984"/>
          <a:stretch>
            <a:fillRect/>
          </a:stretch>
        </p:blipFill>
        <p:spPr>
          <a:xfrm>
            <a:off x="1261608" y="214361"/>
            <a:ext cx="3504679" cy="1992168"/>
          </a:xfrm>
          <a:prstGeom prst="rect">
            <a:avLst/>
          </a:prstGeom>
          <a:noFill/>
          <a:ln cap="flat">
            <a:noFill/>
          </a:ln>
        </p:spPr>
      </p:pic>
      <p:pic>
        <p:nvPicPr>
          <p:cNvPr id="9" name="Picture 8">
            <a:extLst>
              <a:ext uri="{FF2B5EF4-FFF2-40B4-BE49-F238E27FC236}">
                <a16:creationId xmlns:a16="http://schemas.microsoft.com/office/drawing/2014/main" id="{CC6C705A-9103-4BE1-A1C6-C15DBCA0D6CB}"/>
              </a:ext>
            </a:extLst>
          </p:cNvPr>
          <p:cNvPicPr>
            <a:picLocks noChangeAspect="1"/>
          </p:cNvPicPr>
          <p:nvPr/>
        </p:nvPicPr>
        <p:blipFill>
          <a:blip r:embed="rId4"/>
          <a:srcRect b="17937"/>
          <a:stretch>
            <a:fillRect/>
          </a:stretch>
        </p:blipFill>
        <p:spPr>
          <a:xfrm>
            <a:off x="4375009" y="214361"/>
            <a:ext cx="3884188" cy="1992169"/>
          </a:xfrm>
          <a:prstGeom prst="rect">
            <a:avLst/>
          </a:prstGeom>
          <a:noFill/>
          <a:ln cap="flat">
            <a:noFill/>
          </a:ln>
        </p:spPr>
      </p:pic>
      <p:pic>
        <p:nvPicPr>
          <p:cNvPr id="10" name="Picture 12">
            <a:extLst>
              <a:ext uri="{FF2B5EF4-FFF2-40B4-BE49-F238E27FC236}">
                <a16:creationId xmlns:a16="http://schemas.microsoft.com/office/drawing/2014/main" id="{A0554FBC-87D4-45D6-8897-C8BA1054DF3A}"/>
              </a:ext>
            </a:extLst>
          </p:cNvPr>
          <p:cNvPicPr>
            <a:picLocks noChangeAspect="1"/>
          </p:cNvPicPr>
          <p:nvPr/>
        </p:nvPicPr>
        <p:blipFill>
          <a:blip r:embed="rId5"/>
          <a:srcRect t="8075"/>
          <a:stretch>
            <a:fillRect/>
          </a:stretch>
        </p:blipFill>
        <p:spPr>
          <a:xfrm>
            <a:off x="7421216" y="214362"/>
            <a:ext cx="3253997" cy="1992167"/>
          </a:xfrm>
          <a:prstGeom prst="rect">
            <a:avLst/>
          </a:prstGeom>
          <a:noFill/>
          <a:ln cap="flat">
            <a:noFill/>
          </a:ln>
        </p:spPr>
      </p:pic>
    </p:spTree>
    <p:extLst>
      <p:ext uri="{BB962C8B-B14F-4D97-AF65-F5344CB8AC3E}">
        <p14:creationId xmlns:p14="http://schemas.microsoft.com/office/powerpoint/2010/main" val="398073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28" y="2804536"/>
            <a:ext cx="10836972" cy="711200"/>
          </a:xfrm>
        </p:spPr>
        <p:txBody>
          <a:bodyPr/>
          <a:lstStyle/>
          <a:p>
            <a:r>
              <a:rPr lang="en-GB" sz="2400" dirty="0">
                <a:solidFill>
                  <a:srgbClr val="008080"/>
                </a:solidFill>
              </a:rPr>
              <a:t>Access the module through </a:t>
            </a:r>
            <a:br>
              <a:rPr lang="en-GB" sz="2400" dirty="0">
                <a:solidFill>
                  <a:srgbClr val="008080"/>
                </a:solidFill>
              </a:rPr>
            </a:br>
            <a:r>
              <a:rPr lang="en-GB" sz="2400" dirty="0">
                <a:solidFill>
                  <a:srgbClr val="008080"/>
                </a:solidFill>
              </a:rPr>
              <a:t>the National Improvement Hub</a:t>
            </a:r>
            <a:br>
              <a:rPr lang="en-GB" sz="2400" dirty="0">
                <a:solidFill>
                  <a:srgbClr val="008080"/>
                </a:solidFill>
              </a:rPr>
            </a:br>
            <a:br>
              <a:rPr lang="en-GB" sz="2400" dirty="0">
                <a:solidFill>
                  <a:srgbClr val="008080"/>
                </a:solidFill>
              </a:rPr>
            </a:br>
            <a:r>
              <a:rPr lang="en-GB" sz="2400" dirty="0">
                <a:solidFill>
                  <a:srgbClr val="008080"/>
                </a:solidFill>
              </a:rPr>
              <a:t>Blended approaches to completion</a:t>
            </a:r>
            <a:br>
              <a:rPr lang="en-GB" sz="2400" dirty="0">
                <a:solidFill>
                  <a:srgbClr val="008080"/>
                </a:solidFill>
              </a:rPr>
            </a:br>
            <a:br>
              <a:rPr lang="en-GB" sz="2400" dirty="0">
                <a:solidFill>
                  <a:srgbClr val="008080"/>
                </a:solidFill>
              </a:rPr>
            </a:br>
            <a:r>
              <a:rPr lang="en-GB" sz="2400" dirty="0">
                <a:solidFill>
                  <a:srgbClr val="008080"/>
                </a:solidFill>
              </a:rPr>
              <a:t>Time taken to complete module</a:t>
            </a:r>
            <a:br>
              <a:rPr lang="en-GB" sz="2400" dirty="0">
                <a:solidFill>
                  <a:srgbClr val="008080"/>
                </a:solidFill>
              </a:rPr>
            </a:br>
            <a:br>
              <a:rPr lang="en-GB" sz="2400" dirty="0">
                <a:solidFill>
                  <a:srgbClr val="008080"/>
                </a:solidFill>
              </a:rPr>
            </a:br>
            <a:r>
              <a:rPr lang="en-GB" sz="2400" dirty="0">
                <a:solidFill>
                  <a:srgbClr val="008080"/>
                </a:solidFill>
              </a:rPr>
              <a:t>Badges</a:t>
            </a:r>
            <a:br>
              <a:rPr lang="en-GB" sz="3200" dirty="0">
                <a:solidFill>
                  <a:srgbClr val="008080"/>
                </a:solidFill>
              </a:rPr>
            </a:br>
            <a:endParaRPr lang="en-GB"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57" t="15691" r="26726" b="9310"/>
          <a:stretch/>
        </p:blipFill>
        <p:spPr bwMode="auto">
          <a:xfrm>
            <a:off x="5900814" y="416936"/>
            <a:ext cx="609151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465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75276" y="1976438"/>
            <a:ext cx="4519613" cy="358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3"/>
          <p:cNvSpPr txBox="1">
            <a:spLocks noChangeArrowheads="1"/>
          </p:cNvSpPr>
          <p:nvPr/>
        </p:nvSpPr>
        <p:spPr bwMode="auto">
          <a:xfrm>
            <a:off x="2351088" y="2708276"/>
            <a:ext cx="3384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sz="4000" b="1">
                <a:solidFill>
                  <a:srgbClr val="0000FF"/>
                </a:solidFill>
              </a:rPr>
              <a:t>Questions?</a:t>
            </a:r>
          </a:p>
        </p:txBody>
      </p:sp>
    </p:spTree>
    <p:extLst>
      <p:ext uri="{BB962C8B-B14F-4D97-AF65-F5344CB8AC3E}">
        <p14:creationId xmlns:p14="http://schemas.microsoft.com/office/powerpoint/2010/main" val="1304546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598515" y="5582949"/>
            <a:ext cx="11097492" cy="1257503"/>
          </a:xfrm>
          <a:prstGeom prst="rect">
            <a:avLst/>
          </a:prstGeom>
        </p:spPr>
      </p:pic>
      <p:pic>
        <p:nvPicPr>
          <p:cNvPr id="6" name="Picture 5"/>
          <p:cNvPicPr>
            <a:picLocks noChangeAspect="1"/>
          </p:cNvPicPr>
          <p:nvPr/>
        </p:nvPicPr>
        <p:blipFill>
          <a:blip r:embed="rId4"/>
          <a:stretch>
            <a:fillRect/>
          </a:stretch>
        </p:blipFill>
        <p:spPr>
          <a:xfrm>
            <a:off x="7996585" y="6374080"/>
            <a:ext cx="2103260" cy="186956"/>
          </a:xfrm>
          <a:prstGeom prst="rect">
            <a:avLst/>
          </a:prstGeom>
        </p:spPr>
      </p:pic>
      <p:sp>
        <p:nvSpPr>
          <p:cNvPr id="2" name="Title 1"/>
          <p:cNvSpPr>
            <a:spLocks noGrp="1"/>
          </p:cNvSpPr>
          <p:nvPr>
            <p:ph type="title"/>
          </p:nvPr>
        </p:nvSpPr>
        <p:spPr/>
        <p:txBody>
          <a:bodyPr>
            <a:normAutofit/>
          </a:bodyPr>
          <a:lstStyle/>
          <a:p>
            <a:r>
              <a:rPr lang="en-GB" dirty="0">
                <a:solidFill>
                  <a:schemeClr val="accent5">
                    <a:lumMod val="75000"/>
                  </a:schemeClr>
                </a:solidFill>
              </a:rPr>
              <a:t>Challenge Questions</a:t>
            </a:r>
          </a:p>
        </p:txBody>
      </p:sp>
      <p:sp>
        <p:nvSpPr>
          <p:cNvPr id="3" name="Content Placeholder 2"/>
          <p:cNvSpPr>
            <a:spLocks noGrp="1"/>
          </p:cNvSpPr>
          <p:nvPr>
            <p:ph idx="1"/>
          </p:nvPr>
        </p:nvSpPr>
        <p:spPr/>
        <p:txBody>
          <a:bodyPr>
            <a:normAutofit/>
          </a:bodyPr>
          <a:lstStyle/>
          <a:p>
            <a:pPr lvl="0"/>
            <a:r>
              <a:rPr lang="en-GB" dirty="0"/>
              <a:t>Are we improving learners’ wellbeing?  How do we know? </a:t>
            </a:r>
          </a:p>
          <a:p>
            <a:pPr lvl="0"/>
            <a:r>
              <a:rPr lang="en-GB" dirty="0"/>
              <a:t>How well does our curriculum support wellbeing, inclusion and equality? </a:t>
            </a:r>
          </a:p>
          <a:p>
            <a:r>
              <a:rPr lang="en-GB" dirty="0"/>
              <a:t>How effectively do we value and celebrate diversity and to what extent is discrimination challenged?</a:t>
            </a:r>
          </a:p>
          <a:p>
            <a:pPr lvl="0"/>
            <a:r>
              <a:rPr lang="en-GB" dirty="0"/>
              <a:t>How do we ensure there are no significant gaps between learners and groups of learners?</a:t>
            </a:r>
          </a:p>
          <a:p>
            <a:endParaRPr lang="en-GB" dirty="0"/>
          </a:p>
          <a:p>
            <a:pPr lvl="0"/>
            <a:endParaRPr lang="en-GB" dirty="0"/>
          </a:p>
          <a:p>
            <a:endParaRPr lang="en-GB" dirty="0"/>
          </a:p>
          <a:p>
            <a:pPr lvl="0"/>
            <a:endParaRPr lang="en-GB" dirty="0"/>
          </a:p>
        </p:txBody>
      </p:sp>
    </p:spTree>
    <p:extLst>
      <p:ext uri="{BB962C8B-B14F-4D97-AF65-F5344CB8AC3E}">
        <p14:creationId xmlns:p14="http://schemas.microsoft.com/office/powerpoint/2010/main" val="2770724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8" name="Picture 7" descr="green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5"/>
            <a:ext cx="12209384" cy="3105485"/>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18868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642" y="172256"/>
            <a:ext cx="8331138" cy="6002207"/>
          </a:xfrm>
          <a:prstGeom prst="rect">
            <a:avLst/>
          </a:prstGeom>
        </p:spPr>
      </p:pic>
    </p:spTree>
    <p:extLst>
      <p:ext uri="{BB962C8B-B14F-4D97-AF65-F5344CB8AC3E}">
        <p14:creationId xmlns:p14="http://schemas.microsoft.com/office/powerpoint/2010/main" val="414672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4684" y="642551"/>
            <a:ext cx="7824582" cy="5165125"/>
          </a:xfrm>
          <a:prstGeom prst="rect">
            <a:avLst/>
          </a:prstGeom>
        </p:spPr>
      </p:pic>
    </p:spTree>
    <p:extLst>
      <p:ext uri="{BB962C8B-B14F-4D97-AF65-F5344CB8AC3E}">
        <p14:creationId xmlns:p14="http://schemas.microsoft.com/office/powerpoint/2010/main" val="380986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69557"/>
            <a:ext cx="10836972" cy="807308"/>
          </a:xfrm>
        </p:spPr>
        <p:txBody>
          <a:bodyPr>
            <a:normAutofit/>
          </a:bodyPr>
          <a:lstStyle/>
          <a:p>
            <a:pPr algn="l"/>
            <a:r>
              <a:rPr lang="en-GB" dirty="0">
                <a:solidFill>
                  <a:schemeClr val="accent5">
                    <a:lumMod val="75000"/>
                  </a:schemeClr>
                </a:solidFill>
              </a:rPr>
              <a:t>Standard Inspection Model</a:t>
            </a:r>
          </a:p>
        </p:txBody>
      </p:sp>
      <p:sp>
        <p:nvSpPr>
          <p:cNvPr id="3" name="Rectangle 2"/>
          <p:cNvSpPr/>
          <p:nvPr/>
        </p:nvSpPr>
        <p:spPr>
          <a:xfrm>
            <a:off x="1962493" y="1196753"/>
            <a:ext cx="8280920" cy="4739759"/>
          </a:xfrm>
          <a:prstGeom prst="rect">
            <a:avLst/>
          </a:prstGeom>
        </p:spPr>
        <p:txBody>
          <a:bodyPr wrap="square">
            <a:spAutoFit/>
          </a:bodyPr>
          <a:lstStyle/>
          <a:p>
            <a:r>
              <a:rPr lang="en-GB" sz="3200" dirty="0"/>
              <a:t>QI 1.3 Leadership of change </a:t>
            </a:r>
          </a:p>
          <a:p>
            <a:r>
              <a:rPr lang="en-GB" sz="3200" dirty="0"/>
              <a:t>QI 2.3 Learning, teaching and assessment </a:t>
            </a:r>
          </a:p>
          <a:p>
            <a:r>
              <a:rPr lang="en-GB" sz="3200" dirty="0"/>
              <a:t>QI 3.2 Raising attainment and achievement </a:t>
            </a:r>
          </a:p>
          <a:p>
            <a:r>
              <a:rPr lang="en-GB" sz="3200" dirty="0"/>
              <a:t>QI 3.1 Ensuring wellbeing, equality and inclusion </a:t>
            </a:r>
          </a:p>
          <a:p>
            <a:endParaRPr lang="en-GB" sz="1400" dirty="0"/>
          </a:p>
          <a:p>
            <a:r>
              <a:rPr lang="en-GB" sz="3200" dirty="0"/>
              <a:t>QI chosen by school</a:t>
            </a:r>
          </a:p>
          <a:p>
            <a:r>
              <a:rPr lang="en-GB" sz="3200" dirty="0"/>
              <a:t>Learning pathways </a:t>
            </a:r>
          </a:p>
          <a:p>
            <a:r>
              <a:rPr lang="en-GB" sz="3200" dirty="0"/>
              <a:t>Parental engagement </a:t>
            </a:r>
          </a:p>
          <a:p>
            <a:r>
              <a:rPr lang="en-GB" sz="3200" dirty="0"/>
              <a:t>Safeguarding</a:t>
            </a:r>
          </a:p>
        </p:txBody>
      </p:sp>
    </p:spTree>
    <p:extLst>
      <p:ext uri="{BB962C8B-B14F-4D97-AF65-F5344CB8AC3E}">
        <p14:creationId xmlns:p14="http://schemas.microsoft.com/office/powerpoint/2010/main" val="170949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5">
                    <a:lumMod val="75000"/>
                  </a:schemeClr>
                </a:solidFill>
              </a:rPr>
              <a:t>QI 3.1 Self-evaluation</a:t>
            </a:r>
          </a:p>
        </p:txBody>
      </p:sp>
      <p:sp>
        <p:nvSpPr>
          <p:cNvPr id="3" name="Content Placeholder 2"/>
          <p:cNvSpPr>
            <a:spLocks noGrp="1"/>
          </p:cNvSpPr>
          <p:nvPr>
            <p:ph idx="1"/>
          </p:nvPr>
        </p:nvSpPr>
        <p:spPr/>
        <p:txBody>
          <a:bodyPr>
            <a:normAutofit/>
          </a:bodyPr>
          <a:lstStyle/>
          <a:p>
            <a:pPr lvl="0"/>
            <a:r>
              <a:rPr lang="en-GB" dirty="0"/>
              <a:t>How well are you doing? What is working well for your learners?</a:t>
            </a:r>
          </a:p>
          <a:p>
            <a:pPr lvl="0"/>
            <a:r>
              <a:rPr lang="en-GB" dirty="0"/>
              <a:t>How do you know? What evidence do you have of positive impacts on learners?</a:t>
            </a:r>
          </a:p>
          <a:p>
            <a:pPr lvl="0"/>
            <a:r>
              <a:rPr lang="en-GB" dirty="0"/>
              <a:t>What are you going to do now? What are your improvement priorities in this area?</a:t>
            </a:r>
          </a:p>
          <a:p>
            <a:endParaRPr lang="en-GB" sz="900" dirty="0"/>
          </a:p>
          <a:p>
            <a:pPr lvl="0"/>
            <a:r>
              <a:rPr lang="en-GB" sz="2800" dirty="0"/>
              <a:t>How would you evaluate this QI using the </a:t>
            </a:r>
            <a:r>
              <a:rPr lang="en-GB" sz="2800" dirty="0" err="1"/>
              <a:t>HGIOS?4</a:t>
            </a:r>
            <a:r>
              <a:rPr lang="en-GB" sz="2800" dirty="0"/>
              <a:t> six point scale?</a:t>
            </a:r>
          </a:p>
        </p:txBody>
      </p:sp>
    </p:spTree>
    <p:extLst>
      <p:ext uri="{BB962C8B-B14F-4D97-AF65-F5344CB8AC3E}">
        <p14:creationId xmlns:p14="http://schemas.microsoft.com/office/powerpoint/2010/main" val="118172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err="1">
                <a:solidFill>
                  <a:schemeClr val="accent5">
                    <a:lumMod val="75000"/>
                  </a:schemeClr>
                </a:solidFill>
              </a:rPr>
              <a:t>HGIOS</a:t>
            </a:r>
            <a:r>
              <a:rPr lang="en-GB" dirty="0">
                <a:solidFill>
                  <a:schemeClr val="accent5">
                    <a:lumMod val="75000"/>
                  </a:schemeClr>
                </a:solidFill>
              </a:rPr>
              <a:t> 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36" y="1196752"/>
            <a:ext cx="4984412" cy="474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63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794854"/>
            <a:ext cx="9144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p:nvPicPr>
        <p:blipFill rotWithShape="1">
          <a:blip r:embed="rId3"/>
          <a:srcRect l="23560" t="23657" r="26010" b="31599"/>
          <a:stretch/>
        </p:blipFill>
        <p:spPr>
          <a:xfrm>
            <a:off x="539491" y="5697452"/>
            <a:ext cx="11056764" cy="1143000"/>
          </a:xfrm>
          <a:prstGeom prst="rect">
            <a:avLst/>
          </a:prstGeom>
        </p:spPr>
      </p:pic>
      <p:pic>
        <p:nvPicPr>
          <p:cNvPr id="6" name="Picture 5"/>
          <p:cNvPicPr>
            <a:picLocks noChangeAspect="1"/>
          </p:cNvPicPr>
          <p:nvPr/>
        </p:nvPicPr>
        <p:blipFill>
          <a:blip r:embed="rId4"/>
          <a:stretch>
            <a:fillRect/>
          </a:stretch>
        </p:blipFill>
        <p:spPr>
          <a:xfrm>
            <a:off x="7996585" y="6374080"/>
            <a:ext cx="2103260" cy="186956"/>
          </a:xfrm>
          <a:prstGeom prst="rect">
            <a:avLst/>
          </a:prstGeom>
        </p:spPr>
      </p:pic>
      <p:sp>
        <p:nvSpPr>
          <p:cNvPr id="2" name="Title 1"/>
          <p:cNvSpPr>
            <a:spLocks noGrp="1"/>
          </p:cNvSpPr>
          <p:nvPr>
            <p:ph type="title"/>
          </p:nvPr>
        </p:nvSpPr>
        <p:spPr>
          <a:xfrm>
            <a:off x="1981200" y="116632"/>
            <a:ext cx="8229600" cy="1143000"/>
          </a:xfrm>
        </p:spPr>
        <p:txBody>
          <a:bodyPr>
            <a:normAutofit/>
          </a:bodyPr>
          <a:lstStyle/>
          <a:p>
            <a:pPr algn="l"/>
            <a:r>
              <a:rPr lang="en-GB" dirty="0">
                <a:solidFill>
                  <a:schemeClr val="accent5">
                    <a:lumMod val="75000"/>
                  </a:schemeClr>
                </a:solidFill>
              </a:rPr>
              <a:t>Classroom observations</a:t>
            </a:r>
          </a:p>
        </p:txBody>
      </p:sp>
      <p:sp>
        <p:nvSpPr>
          <p:cNvPr id="3" name="Content Placeholder 2"/>
          <p:cNvSpPr>
            <a:spLocks noGrp="1"/>
          </p:cNvSpPr>
          <p:nvPr>
            <p:ph idx="1"/>
          </p:nvPr>
        </p:nvSpPr>
        <p:spPr>
          <a:xfrm>
            <a:off x="1981201" y="1196753"/>
            <a:ext cx="6131024" cy="4929411"/>
          </a:xfrm>
        </p:spPr>
        <p:txBody>
          <a:bodyPr>
            <a:normAutofit/>
          </a:bodyPr>
          <a:lstStyle/>
          <a:p>
            <a:pPr lvl="0"/>
            <a:r>
              <a:rPr lang="en-GB" dirty="0"/>
              <a:t>Relationships and levels of respect/fairness/behaviour?</a:t>
            </a:r>
          </a:p>
          <a:p>
            <a:pPr lvl="0"/>
            <a:r>
              <a:rPr lang="en-GB" dirty="0"/>
              <a:t>Whether all pupils are included and have equal opportunities? </a:t>
            </a:r>
          </a:p>
          <a:p>
            <a:pPr lvl="0"/>
            <a:r>
              <a:rPr lang="en-GB" dirty="0"/>
              <a:t>How well needs of learners known? </a:t>
            </a:r>
          </a:p>
          <a:p>
            <a:pPr lvl="0"/>
            <a:r>
              <a:rPr lang="en-GB" dirty="0"/>
              <a:t>Effectiveness of support strategies, including </a:t>
            </a:r>
            <a:r>
              <a:rPr lang="en-GB" dirty="0" err="1"/>
              <a:t>IEPs</a:t>
            </a:r>
            <a:r>
              <a:rPr lang="en-GB" dirty="0"/>
              <a:t> and other plans?</a:t>
            </a:r>
          </a:p>
          <a:p>
            <a:pPr lvl="0"/>
            <a:r>
              <a:rPr lang="en-GB" dirty="0"/>
              <a:t>Deployment of </a:t>
            </a:r>
            <a:r>
              <a:rPr lang="en-GB" dirty="0" err="1"/>
              <a:t>ASN</a:t>
            </a:r>
            <a:r>
              <a:rPr lang="en-GB" dirty="0"/>
              <a:t> staff? </a:t>
            </a:r>
          </a:p>
          <a:p>
            <a:pPr lvl="0"/>
            <a:r>
              <a:rPr lang="en-GB" dirty="0" err="1"/>
              <a:t>HWB</a:t>
            </a:r>
            <a:r>
              <a:rPr lang="en-GB" dirty="0"/>
              <a:t> targets? Are learners aware of these? Progress?</a:t>
            </a:r>
          </a:p>
          <a:p>
            <a:pPr lvl="0"/>
            <a:r>
              <a:rPr lang="en-GB" dirty="0"/>
              <a:t>Learners having a say about their learning?  </a:t>
            </a:r>
          </a:p>
          <a:p>
            <a:r>
              <a:rPr lang="en-GB" dirty="0"/>
              <a:t>Shared understanding of wellbeing, children’s rights, diversity etc.?  </a:t>
            </a:r>
          </a:p>
        </p:txBody>
      </p:sp>
      <p:pic>
        <p:nvPicPr>
          <p:cNvPr id="9" name="Picture 5">
            <a:extLst>
              <a:ext uri="{FF2B5EF4-FFF2-40B4-BE49-F238E27FC236}">
                <a16:creationId xmlns:a16="http://schemas.microsoft.com/office/drawing/2014/main" id="{2E4D1D39-D249-41BA-8832-9ECB2EA7C333}"/>
              </a:ext>
            </a:extLst>
          </p:cNvPr>
          <p:cNvPicPr>
            <a:picLocks noChangeAspect="1"/>
          </p:cNvPicPr>
          <p:nvPr/>
        </p:nvPicPr>
        <p:blipFill>
          <a:blip r:embed="rId5"/>
          <a:srcRect b="6984"/>
          <a:stretch>
            <a:fillRect/>
          </a:stretch>
        </p:blipFill>
        <p:spPr>
          <a:xfrm>
            <a:off x="8184232" y="476672"/>
            <a:ext cx="2160240" cy="1992168"/>
          </a:xfrm>
          <a:prstGeom prst="rect">
            <a:avLst/>
          </a:prstGeom>
          <a:noFill/>
          <a:ln cap="flat">
            <a:noFill/>
          </a:ln>
        </p:spPr>
      </p:pic>
    </p:spTree>
    <p:extLst>
      <p:ext uri="{BB962C8B-B14F-4D97-AF65-F5344CB8AC3E}">
        <p14:creationId xmlns:p14="http://schemas.microsoft.com/office/powerpoint/2010/main" val="253707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649" y="980727"/>
            <a:ext cx="8444151" cy="1507099"/>
          </a:xfrm>
        </p:spPr>
        <p:txBody>
          <a:bodyPr>
            <a:normAutofit fontScale="90000"/>
          </a:bodyPr>
          <a:lstStyle/>
          <a:p>
            <a:r>
              <a:rPr lang="en-GB" sz="3100" dirty="0">
                <a:solidFill>
                  <a:schemeClr val="accent5">
                    <a:lumMod val="50000"/>
                  </a:schemeClr>
                </a:solidFill>
              </a:rPr>
              <a:t>Successes and Achievements</a:t>
            </a:r>
            <a:br>
              <a:rPr lang="en-GB" dirty="0">
                <a:solidFill>
                  <a:schemeClr val="accent5">
                    <a:lumMod val="50000"/>
                  </a:schemeClr>
                </a:solidFill>
              </a:rPr>
            </a:br>
            <a:r>
              <a:rPr lang="en-GB" sz="2700" i="1" dirty="0">
                <a:solidFill>
                  <a:schemeClr val="accent5">
                    <a:lumMod val="50000"/>
                  </a:schemeClr>
                </a:solidFill>
              </a:rPr>
              <a:t>How good are we at ensuring the best possible outcomes </a:t>
            </a:r>
            <a:br>
              <a:rPr lang="en-GB" sz="2700" i="1" dirty="0">
                <a:solidFill>
                  <a:schemeClr val="accent5">
                    <a:lumMod val="50000"/>
                  </a:schemeClr>
                </a:solidFill>
              </a:rPr>
            </a:br>
            <a:r>
              <a:rPr lang="en-GB" sz="2700" i="1" dirty="0">
                <a:solidFill>
                  <a:schemeClr val="accent5">
                    <a:lumMod val="50000"/>
                  </a:schemeClr>
                </a:solidFill>
              </a:rPr>
              <a:t>for all our learners?</a:t>
            </a:r>
            <a:endParaRPr lang="en-GB" sz="2700" dirty="0">
              <a:solidFill>
                <a:schemeClr val="accent5">
                  <a:lumMod val="50000"/>
                </a:schemeClr>
              </a:solidFill>
            </a:endParaRPr>
          </a:p>
        </p:txBody>
      </p:sp>
      <p:sp>
        <p:nvSpPr>
          <p:cNvPr id="3" name="Content Placeholder 2"/>
          <p:cNvSpPr>
            <a:spLocks noGrp="1"/>
          </p:cNvSpPr>
          <p:nvPr>
            <p:ph idx="1"/>
          </p:nvPr>
        </p:nvSpPr>
        <p:spPr>
          <a:xfrm>
            <a:off x="1766649" y="2259032"/>
            <a:ext cx="9737074" cy="3330556"/>
          </a:xfrm>
        </p:spPr>
        <p:txBody>
          <a:bodyPr>
            <a:normAutofit/>
          </a:bodyPr>
          <a:lstStyle/>
          <a:p>
            <a:endParaRPr lang="en-GB" dirty="0"/>
          </a:p>
          <a:p>
            <a:r>
              <a:rPr lang="en-GB" dirty="0"/>
              <a:t>GIRFEC and Wellbeing indicators</a:t>
            </a:r>
          </a:p>
          <a:p>
            <a:r>
              <a:rPr lang="en-GB" dirty="0"/>
              <a:t>Evidence of progress in wellbeing</a:t>
            </a:r>
          </a:p>
          <a:p>
            <a:r>
              <a:rPr lang="en-GB" dirty="0"/>
              <a:t>Statutory requirements and codes of practice</a:t>
            </a:r>
          </a:p>
          <a:p>
            <a:r>
              <a:rPr lang="en-GB" dirty="0"/>
              <a:t>Impact of approaches to narrowing any gaps</a:t>
            </a:r>
          </a:p>
          <a:p>
            <a:r>
              <a:rPr lang="en-GB" dirty="0"/>
              <a:t>Promoting equality and diversity</a:t>
            </a:r>
          </a:p>
          <a:p>
            <a:r>
              <a:rPr lang="en-GB" dirty="0"/>
              <a:t>Challenging discrimination</a:t>
            </a:r>
          </a:p>
          <a:p>
            <a:endParaRPr lang="en-GB" dirty="0"/>
          </a:p>
          <a:p>
            <a:endParaRPr lang="en-GB" dirty="0"/>
          </a:p>
          <a:p>
            <a:endParaRPr lang="en-GB" dirty="0"/>
          </a:p>
        </p:txBody>
      </p:sp>
      <p:sp>
        <p:nvSpPr>
          <p:cNvPr id="4" name="TextBox 3"/>
          <p:cNvSpPr txBox="1"/>
          <p:nvPr/>
        </p:nvSpPr>
        <p:spPr>
          <a:xfrm>
            <a:off x="1766649" y="260649"/>
            <a:ext cx="9083512" cy="584775"/>
          </a:xfrm>
          <a:prstGeom prst="rect">
            <a:avLst/>
          </a:prstGeom>
          <a:noFill/>
        </p:spPr>
        <p:txBody>
          <a:bodyPr wrap="none" rtlCol="0">
            <a:spAutoFit/>
          </a:bodyPr>
          <a:lstStyle/>
          <a:p>
            <a:r>
              <a:rPr lang="en-GB" sz="3200" dirty="0">
                <a:solidFill>
                  <a:schemeClr val="accent5">
                    <a:lumMod val="75000"/>
                  </a:schemeClr>
                </a:solidFill>
              </a:rPr>
              <a:t>QI 3.1 Ensuring Wellbeing, equality and inclusion</a:t>
            </a:r>
          </a:p>
        </p:txBody>
      </p:sp>
    </p:spTree>
    <p:extLst>
      <p:ext uri="{BB962C8B-B14F-4D97-AF65-F5344CB8AC3E}">
        <p14:creationId xmlns:p14="http://schemas.microsoft.com/office/powerpoint/2010/main" val="1398367275"/>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D7967039-C71A-4B84-9858-0728C216CC08}">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 PP Template</Template>
  <TotalTime>285</TotalTime>
  <Words>2043</Words>
  <Application>Microsoft Office PowerPoint</Application>
  <PresentationFormat>Widescreen</PresentationFormat>
  <Paragraphs>218</Paragraphs>
  <Slides>23</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ＭＳ 明朝</vt:lpstr>
      <vt:lpstr>Arial</vt:lpstr>
      <vt:lpstr>Arial Bold</vt:lpstr>
      <vt:lpstr>Calibri</vt:lpstr>
      <vt:lpstr>Calibri Light</vt:lpstr>
      <vt:lpstr>Lucida Grande</vt:lpstr>
      <vt:lpstr>Times New Roman</vt:lpstr>
      <vt:lpstr>Wingdings</vt:lpstr>
      <vt:lpstr>Powerpoint_template</vt:lpstr>
      <vt:lpstr>Custom Design</vt:lpstr>
      <vt:lpstr>PowerPoint Presentation</vt:lpstr>
      <vt:lpstr>Ensuring Wellbeing,  Inclusion and Equality  Mary Berrill Head of Inclusion, Wellbeing and Equality</vt:lpstr>
      <vt:lpstr>PowerPoint Presentation</vt:lpstr>
      <vt:lpstr>PowerPoint Presentation</vt:lpstr>
      <vt:lpstr>Standard Inspection Model</vt:lpstr>
      <vt:lpstr>QI 3.1 Self-evaluation</vt:lpstr>
      <vt:lpstr>HGIOS 4</vt:lpstr>
      <vt:lpstr>Classroom observations</vt:lpstr>
      <vt:lpstr>Successes and Achievements How good are we at ensuring the best possible outcomes  for all our learners?</vt:lpstr>
      <vt:lpstr>Wellbeing theme</vt:lpstr>
      <vt:lpstr>Links to other aspects of inspection</vt:lpstr>
      <vt:lpstr>Statutory requirements, guidance and codes of practice</vt:lpstr>
      <vt:lpstr>Fulfilment of statutory duties theme</vt:lpstr>
      <vt:lpstr>Child protection and safeguarding</vt:lpstr>
      <vt:lpstr>Promoting inclusion: outcomes</vt:lpstr>
      <vt:lpstr>Promoting equality and diversity and tackling discrimination: outcomes</vt:lpstr>
      <vt:lpstr>Main messages from inspections - strengths</vt:lpstr>
      <vt:lpstr>Main messages from inspections - next steps</vt:lpstr>
      <vt:lpstr>PowerPoint Presentation</vt:lpstr>
      <vt:lpstr>Access the module through  the National Improvement Hub  Blended approaches to completion  Time taken to complete module  Badges </vt:lpstr>
      <vt:lpstr>PowerPoint Presentation</vt:lpstr>
      <vt:lpstr>Challenge Questions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Gore H (Hazel)</dc:creator>
  <cp:lastModifiedBy>Iain Hughes-Wa</cp:lastModifiedBy>
  <cp:revision>32</cp:revision>
  <cp:lastPrinted>2019-02-12T17:38:40Z</cp:lastPrinted>
  <dcterms:created xsi:type="dcterms:W3CDTF">2019-01-11T13:27:44Z</dcterms:created>
  <dcterms:modified xsi:type="dcterms:W3CDTF">2019-09-04T11:09:46Z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