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6" r:id="rId5"/>
    <p:sldId id="267" r:id="rId6"/>
    <p:sldId id="259" r:id="rId7"/>
    <p:sldId id="269" r:id="rId8"/>
    <p:sldId id="268" r:id="rId9"/>
    <p:sldId id="26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lothian1\AppData\Local\Microsoft\Windows\Temporary%20Internet%20Files\Content.Outlook\08026ELT\Staff%20Length%20of%20Time%20in%20KH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191829599805367"/>
          <c:y val="5.9254902244855079E-2"/>
          <c:w val="0.56089032296727892"/>
          <c:h val="0.79869060985592077"/>
        </c:manualLayout>
      </c:layout>
      <c:barChart>
        <c:barDir val="col"/>
        <c:grouping val="clustered"/>
        <c:varyColors val="0"/>
        <c:ser>
          <c:idx val="0"/>
          <c:order val="0"/>
          <c:tx>
            <c:strRef>
              <c:f>Sheet1!$H$7</c:f>
              <c:strCache>
                <c:ptCount val="1"/>
                <c:pt idx="0">
                  <c:v>Support</c:v>
                </c:pt>
              </c:strCache>
            </c:strRef>
          </c:tx>
          <c:invertIfNegative val="0"/>
          <c:cat>
            <c:multiLvlStrRef>
              <c:f>Sheet1!$I$5:$L$6</c:f>
              <c:multiLvlStrCache>
                <c:ptCount val="4"/>
                <c:lvl>
                  <c:pt idx="0">
                    <c:v>&lt;5 years</c:v>
                  </c:pt>
                  <c:pt idx="1">
                    <c:v>6-10 years</c:v>
                  </c:pt>
                  <c:pt idx="2">
                    <c:v>11-20 years</c:v>
                  </c:pt>
                  <c:pt idx="3">
                    <c:v>21+ years</c:v>
                  </c:pt>
                </c:lvl>
                <c:lvl>
                  <c:pt idx="0">
                    <c:v>Years in KHS</c:v>
                  </c:pt>
                </c:lvl>
              </c:multiLvlStrCache>
            </c:multiLvlStrRef>
          </c:cat>
          <c:val>
            <c:numRef>
              <c:f>Sheet1!$I$7:$L$7</c:f>
              <c:numCache>
                <c:formatCode>General</c:formatCode>
                <c:ptCount val="4"/>
                <c:pt idx="0">
                  <c:v>4</c:v>
                </c:pt>
                <c:pt idx="1">
                  <c:v>3</c:v>
                </c:pt>
                <c:pt idx="2">
                  <c:v>6</c:v>
                </c:pt>
                <c:pt idx="3">
                  <c:v>2</c:v>
                </c:pt>
              </c:numCache>
            </c:numRef>
          </c:val>
        </c:ser>
        <c:ser>
          <c:idx val="1"/>
          <c:order val="1"/>
          <c:tx>
            <c:strRef>
              <c:f>Sheet1!$H$8</c:f>
              <c:strCache>
                <c:ptCount val="1"/>
                <c:pt idx="0">
                  <c:v>Teaching</c:v>
                </c:pt>
              </c:strCache>
            </c:strRef>
          </c:tx>
          <c:invertIfNegative val="0"/>
          <c:cat>
            <c:multiLvlStrRef>
              <c:f>Sheet1!$I$5:$L$6</c:f>
              <c:multiLvlStrCache>
                <c:ptCount val="4"/>
                <c:lvl>
                  <c:pt idx="0">
                    <c:v>&lt;5 years</c:v>
                  </c:pt>
                  <c:pt idx="1">
                    <c:v>6-10 years</c:v>
                  </c:pt>
                  <c:pt idx="2">
                    <c:v>11-20 years</c:v>
                  </c:pt>
                  <c:pt idx="3">
                    <c:v>21+ years</c:v>
                  </c:pt>
                </c:lvl>
                <c:lvl>
                  <c:pt idx="0">
                    <c:v>Years in KHS</c:v>
                  </c:pt>
                </c:lvl>
              </c:multiLvlStrCache>
            </c:multiLvlStrRef>
          </c:cat>
          <c:val>
            <c:numRef>
              <c:f>Sheet1!$I$8:$L$8</c:f>
              <c:numCache>
                <c:formatCode>General</c:formatCode>
                <c:ptCount val="4"/>
                <c:pt idx="0">
                  <c:v>27</c:v>
                </c:pt>
                <c:pt idx="1">
                  <c:v>8</c:v>
                </c:pt>
                <c:pt idx="2">
                  <c:v>10</c:v>
                </c:pt>
                <c:pt idx="3">
                  <c:v>8</c:v>
                </c:pt>
              </c:numCache>
            </c:numRef>
          </c:val>
        </c:ser>
        <c:dLbls>
          <c:showLegendKey val="0"/>
          <c:showVal val="0"/>
          <c:showCatName val="0"/>
          <c:showSerName val="0"/>
          <c:showPercent val="0"/>
          <c:showBubbleSize val="0"/>
        </c:dLbls>
        <c:gapWidth val="150"/>
        <c:axId val="212438984"/>
        <c:axId val="212439376"/>
      </c:barChart>
      <c:catAx>
        <c:axId val="212438984"/>
        <c:scaling>
          <c:orientation val="minMax"/>
        </c:scaling>
        <c:delete val="0"/>
        <c:axPos val="b"/>
        <c:numFmt formatCode="General" sourceLinked="0"/>
        <c:majorTickMark val="out"/>
        <c:minorTickMark val="none"/>
        <c:tickLblPos val="nextTo"/>
        <c:crossAx val="212439376"/>
        <c:crosses val="autoZero"/>
        <c:auto val="1"/>
        <c:lblAlgn val="ctr"/>
        <c:lblOffset val="100"/>
        <c:noMultiLvlLbl val="0"/>
      </c:catAx>
      <c:valAx>
        <c:axId val="212439376"/>
        <c:scaling>
          <c:orientation val="minMax"/>
        </c:scaling>
        <c:delete val="0"/>
        <c:axPos val="l"/>
        <c:majorGridlines/>
        <c:numFmt formatCode="General" sourceLinked="1"/>
        <c:majorTickMark val="out"/>
        <c:minorTickMark val="none"/>
        <c:tickLblPos val="nextTo"/>
        <c:crossAx val="212438984"/>
        <c:crosses val="autoZero"/>
        <c:crossBetween val="between"/>
      </c:valAx>
    </c:plotArea>
    <c:legend>
      <c:legendPos val="r"/>
      <c:layout>
        <c:manualLayout>
          <c:xMode val="edge"/>
          <c:yMode val="edge"/>
          <c:x val="0.68094209644779269"/>
          <c:y val="0.3341013698034756"/>
          <c:w val="0.11555280233413219"/>
          <c:h val="0.13308491912292011"/>
        </c:manualLayout>
      </c:layout>
      <c:overlay val="0"/>
    </c:legend>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145B600-DBF8-4E15-AD8B-6DFA6881AEF6}" type="datetimeFigureOut">
              <a:rPr lang="en-GB" smtClean="0"/>
              <a:t>25/02/2019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FDF445-1202-42EA-98B2-F11FAB0A08D2}"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45B600-DBF8-4E15-AD8B-6DFA6881AEF6}" type="datetimeFigureOut">
              <a:rPr lang="en-GB" smtClean="0"/>
              <a:t>25/02/2019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FDF445-1202-42EA-98B2-F11FAB0A08D2}"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F145B600-DBF8-4E15-AD8B-6DFA6881AEF6}" type="datetimeFigureOut">
              <a:rPr lang="en-GB" smtClean="0"/>
              <a:t>25/02/2019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FDF445-1202-42EA-98B2-F11FAB0A08D2}" type="slidenum">
              <a:rPr lang="en-GB" smtClean="0"/>
              <a:t>‹#›</a:t>
            </a:fld>
            <a:endParaRPr lang="en-GB"/>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45B600-DBF8-4E15-AD8B-6DFA6881AEF6}" type="datetimeFigureOut">
              <a:rPr lang="en-GB" smtClean="0"/>
              <a:t>25/02/2019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FDF445-1202-42EA-98B2-F11FAB0A08D2}" type="slidenum">
              <a:rPr lang="en-GB" smtClean="0"/>
              <a:t>‹#›</a:t>
            </a:fld>
            <a:endParaRPr lang="en-GB"/>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45B600-DBF8-4E15-AD8B-6DFA6881AEF6}" type="datetimeFigureOut">
              <a:rPr lang="en-GB" smtClean="0"/>
              <a:t>25/02/2019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5FDF445-1202-42EA-98B2-F11FAB0A08D2}"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145B600-DBF8-4E15-AD8B-6DFA6881AEF6}" type="datetimeFigureOut">
              <a:rPr lang="en-GB" smtClean="0"/>
              <a:t>25/02/2019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FDF445-1202-42EA-98B2-F11FAB0A08D2}" type="slidenum">
              <a:rPr lang="en-GB" smtClean="0"/>
              <a:t>‹#›</a:t>
            </a:fld>
            <a:endParaRPr lang="en-GB"/>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145B600-DBF8-4E15-AD8B-6DFA6881AEF6}" type="datetimeFigureOut">
              <a:rPr lang="en-GB" smtClean="0"/>
              <a:t>25/02/2019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5FDF445-1202-42EA-98B2-F11FAB0A08D2}"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45B600-DBF8-4E15-AD8B-6DFA6881AEF6}" type="datetimeFigureOut">
              <a:rPr lang="en-GB" smtClean="0"/>
              <a:t>25/02/2019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5FDF445-1202-42EA-98B2-F11FAB0A08D2}"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F145B600-DBF8-4E15-AD8B-6DFA6881AEF6}" type="datetimeFigureOut">
              <a:rPr lang="en-GB" smtClean="0"/>
              <a:t>25/02/2019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5FDF445-1202-42EA-98B2-F11FAB0A08D2}"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145B600-DBF8-4E15-AD8B-6DFA6881AEF6}" type="datetimeFigureOut">
              <a:rPr lang="en-GB" smtClean="0"/>
              <a:t>25/02/2019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FDF445-1202-42EA-98B2-F11FAB0A08D2}" type="slidenum">
              <a:rPr lang="en-GB" smtClean="0"/>
              <a:t>‹#›</a:t>
            </a:fld>
            <a:endParaRPr lang="en-GB"/>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45B600-DBF8-4E15-AD8B-6DFA6881AEF6}" type="datetimeFigureOut">
              <a:rPr lang="en-GB" smtClean="0"/>
              <a:t>25/02/2019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5FDF445-1202-42EA-98B2-F11FAB0A08D2}" type="slidenum">
              <a:rPr lang="en-GB" smtClean="0"/>
              <a:t>‹#›</a:t>
            </a:fld>
            <a:endParaRPr lang="en-GB"/>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F145B600-DBF8-4E15-AD8B-6DFA6881AEF6}" type="datetimeFigureOut">
              <a:rPr lang="en-GB" smtClean="0"/>
              <a:t>25/02/2019</a:t>
            </a:fld>
            <a:endParaRPr lang="en-GB"/>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GB"/>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45FDF445-1202-42EA-98B2-F11FAB0A08D2}" type="slidenum">
              <a:rPr lang="en-GB" smtClean="0"/>
              <a:t>‹#›</a:t>
            </a:fld>
            <a:endParaRPr lang="en-GB"/>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0107" y="332656"/>
            <a:ext cx="6046440" cy="1574573"/>
          </a:xfrm>
        </p:spPr>
        <p:txBody>
          <a:bodyPr/>
          <a:lstStyle/>
          <a:p>
            <a:endParaRPr lang="en-GB" dirty="0"/>
          </a:p>
        </p:txBody>
      </p:sp>
      <p:sp>
        <p:nvSpPr>
          <p:cNvPr id="3" name="Subtitle 2"/>
          <p:cNvSpPr>
            <a:spLocks noGrp="1"/>
          </p:cNvSpPr>
          <p:nvPr>
            <p:ph type="subTitle" idx="1"/>
          </p:nvPr>
        </p:nvSpPr>
        <p:spPr>
          <a:xfrm>
            <a:off x="662046" y="2348880"/>
            <a:ext cx="7376864" cy="3888432"/>
          </a:xfrm>
        </p:spPr>
        <p:txBody>
          <a:bodyPr/>
          <a:lstStyle/>
          <a:p>
            <a:pPr algn="l"/>
            <a:r>
              <a:rPr lang="en-GB" sz="4000" dirty="0" smtClean="0"/>
              <a:t>Leading a Whole Establishment Enquiry Approach</a:t>
            </a:r>
          </a:p>
          <a:p>
            <a:pPr algn="l"/>
            <a:endParaRPr lang="en-GB" dirty="0"/>
          </a:p>
          <a:p>
            <a:pPr algn="l"/>
            <a:r>
              <a:rPr lang="en-GB" dirty="0" smtClean="0"/>
              <a:t>Jill Lothian</a:t>
            </a:r>
          </a:p>
          <a:p>
            <a:pPr algn="l"/>
            <a:r>
              <a:rPr lang="en-GB" dirty="0" smtClean="0"/>
              <a:t>HT Kelso High School</a:t>
            </a:r>
            <a:endParaRPr lang="en-GB" dirty="0"/>
          </a:p>
        </p:txBody>
      </p:sp>
      <p:pic>
        <p:nvPicPr>
          <p:cNvPr id="5" name="Picture 2" descr="I:\Common\Admin\New KHS Branding\Kelso High School crest smal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5552180"/>
            <a:ext cx="1456172" cy="13058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45330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School Context</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94993428"/>
              </p:ext>
            </p:extLst>
          </p:nvPr>
        </p:nvGraphicFramePr>
        <p:xfrm>
          <a:off x="179512" y="2348880"/>
          <a:ext cx="5688632" cy="3451225"/>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5096691" y="2204864"/>
            <a:ext cx="3384376" cy="5509200"/>
          </a:xfrm>
          <a:prstGeom prst="rect">
            <a:avLst/>
          </a:prstGeom>
          <a:noFill/>
        </p:spPr>
        <p:txBody>
          <a:bodyPr wrap="square" rtlCol="0">
            <a:spAutoFit/>
          </a:bodyPr>
          <a:lstStyle/>
          <a:p>
            <a:r>
              <a:rPr lang="en-GB" b="1" dirty="0" smtClean="0"/>
              <a:t>Facts</a:t>
            </a:r>
          </a:p>
          <a:p>
            <a:pPr marL="285750" indent="-285750">
              <a:buFont typeface="Wingdings" panose="05000000000000000000" pitchFamily="2" charset="2"/>
              <a:buChar char="v"/>
            </a:pPr>
            <a:r>
              <a:rPr lang="en-GB" dirty="0" smtClean="0"/>
              <a:t>Pupil Roll:  610</a:t>
            </a:r>
          </a:p>
          <a:p>
            <a:pPr marL="285750" indent="-285750">
              <a:buFont typeface="Wingdings" panose="05000000000000000000" pitchFamily="2" charset="2"/>
              <a:buChar char="v"/>
            </a:pPr>
            <a:r>
              <a:rPr lang="en-GB" dirty="0" smtClean="0"/>
              <a:t>Catchment: SIMD 4-10 </a:t>
            </a:r>
          </a:p>
          <a:p>
            <a:pPr marL="285750" indent="-285750">
              <a:buFont typeface="Wingdings" panose="05000000000000000000" pitchFamily="2" charset="2"/>
              <a:buChar char="v"/>
            </a:pPr>
            <a:r>
              <a:rPr lang="en-GB" dirty="0" smtClean="0"/>
              <a:t>FME:  9%, 54 pupils</a:t>
            </a:r>
          </a:p>
          <a:p>
            <a:pPr marL="285750" indent="-285750">
              <a:buFont typeface="Wingdings" panose="05000000000000000000" pitchFamily="2" charset="2"/>
              <a:buChar char="v"/>
            </a:pPr>
            <a:r>
              <a:rPr lang="en-GB" dirty="0" smtClean="0"/>
              <a:t>HMRC Child Poverty: 23%, 140 pupils</a:t>
            </a:r>
          </a:p>
          <a:p>
            <a:pPr marL="285750" indent="-285750">
              <a:buFont typeface="Wingdings" panose="05000000000000000000" pitchFamily="2" charset="2"/>
              <a:buChar char="v"/>
            </a:pPr>
            <a:r>
              <a:rPr lang="en-GB" dirty="0" smtClean="0"/>
              <a:t>Positive destinations consistently above Virtual Comparator, Scottish Borders Council and National.</a:t>
            </a:r>
          </a:p>
          <a:p>
            <a:endParaRPr lang="en-GB" sz="1000" b="1" dirty="0" smtClean="0"/>
          </a:p>
          <a:p>
            <a:r>
              <a:rPr lang="en-GB" b="1" dirty="0" smtClean="0"/>
              <a:t>Appointments (Dec 2015</a:t>
            </a:r>
            <a:r>
              <a:rPr lang="en-GB" b="1" dirty="0" smtClean="0">
                <a:sym typeface="Symbol"/>
              </a:rPr>
              <a:t>)</a:t>
            </a:r>
            <a:endParaRPr lang="en-GB" b="1" dirty="0" smtClean="0"/>
          </a:p>
          <a:p>
            <a:r>
              <a:rPr lang="en-GB" dirty="0" smtClean="0"/>
              <a:t>11 from 52 teachers</a:t>
            </a:r>
          </a:p>
          <a:p>
            <a:r>
              <a:rPr lang="en-GB" dirty="0"/>
              <a:t>1</a:t>
            </a:r>
            <a:r>
              <a:rPr lang="en-GB" dirty="0" smtClean="0"/>
              <a:t> Principal Teachers</a:t>
            </a:r>
          </a:p>
          <a:p>
            <a:r>
              <a:rPr lang="en-GB" dirty="0" smtClean="0"/>
              <a:t>1 DHT</a:t>
            </a:r>
          </a:p>
          <a:p>
            <a:endParaRPr lang="en-GB" sz="800" dirty="0" smtClean="0"/>
          </a:p>
          <a:p>
            <a:endParaRPr lang="en-GB" dirty="0" smtClean="0"/>
          </a:p>
          <a:p>
            <a:endParaRPr lang="en-GB" sz="1000" dirty="0" smtClean="0"/>
          </a:p>
          <a:p>
            <a:endParaRPr lang="en-GB" b="1" dirty="0" smtClean="0"/>
          </a:p>
          <a:p>
            <a:endParaRPr lang="en-GB" dirty="0" smtClean="0"/>
          </a:p>
          <a:p>
            <a:endParaRPr lang="en-GB" dirty="0"/>
          </a:p>
        </p:txBody>
      </p:sp>
      <p:pic>
        <p:nvPicPr>
          <p:cNvPr id="6" name="Picture 2" descr="I:\Common\Admin\New KHS Branding\Kelso High School crest smal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5881366"/>
            <a:ext cx="1224136" cy="9653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48166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1" y="2420888"/>
            <a:ext cx="7668840" cy="3705275"/>
          </a:xfrm>
        </p:spPr>
        <p:txBody>
          <a:bodyPr>
            <a:normAutofit/>
          </a:bodyPr>
          <a:lstStyle/>
          <a:p>
            <a:pPr marL="0" indent="0">
              <a:buNone/>
            </a:pPr>
            <a:r>
              <a:rPr lang="en-GB" dirty="0">
                <a:latin typeface="Times New Roman" panose="02020603050405020304" pitchFamily="18" charset="0"/>
                <a:cs typeface="Times New Roman" panose="02020603050405020304" pitchFamily="18" charset="0"/>
              </a:rPr>
              <a:t>Practitioner enquiry was recognised by Graham Donaldson in 'Teaching Scotland’s Future', as an essential way to support educators to become more engaged with research to support their own learning and improve pupil experiences. </a:t>
            </a:r>
            <a:endParaRPr lang="en-GB" dirty="0" smtClean="0">
              <a:latin typeface="Times New Roman" panose="02020603050405020304" pitchFamily="18" charset="0"/>
              <a:cs typeface="Times New Roman" panose="02020603050405020304" pitchFamily="18" charset="0"/>
            </a:endParaRPr>
          </a:p>
          <a:p>
            <a:pPr marL="0" indent="0">
              <a:buNone/>
            </a:pPr>
            <a:endParaRPr lang="en-GB" dirty="0" smtClean="0">
              <a:latin typeface="Times New Roman" panose="02020603050405020304" pitchFamily="18" charset="0"/>
              <a:cs typeface="Times New Roman" panose="02020603050405020304" pitchFamily="18" charset="0"/>
            </a:endParaRPr>
          </a:p>
          <a:p>
            <a:pPr marL="0" indent="0">
              <a:buNone/>
            </a:pPr>
            <a:r>
              <a:rPr lang="en-GB" dirty="0" smtClean="0">
                <a:latin typeface="Times New Roman" panose="02020603050405020304" pitchFamily="18" charset="0"/>
                <a:cs typeface="Times New Roman" panose="02020603050405020304" pitchFamily="18" charset="0"/>
              </a:rPr>
              <a:t>The </a:t>
            </a:r>
            <a:r>
              <a:rPr lang="en-GB" dirty="0">
                <a:latin typeface="Times New Roman" panose="02020603050405020304" pitchFamily="18" charset="0"/>
                <a:cs typeface="Times New Roman" panose="02020603050405020304" pitchFamily="18" charset="0"/>
              </a:rPr>
              <a:t>GTCS Standards and Scottish education policy highlight the move towards teachers being and becoming enquiring practitioners as a fundamental ingredient to the future success of Scottish education. </a:t>
            </a:r>
            <a:endParaRPr lang="en-GB" dirty="0" smtClean="0">
              <a:latin typeface="Times New Roman" panose="02020603050405020304" pitchFamily="18" charset="0"/>
              <a:cs typeface="Times New Roman" panose="02020603050405020304" pitchFamily="18" charset="0"/>
            </a:endParaRPr>
          </a:p>
          <a:p>
            <a:endParaRPr lang="en-GB" dirty="0" smtClean="0"/>
          </a:p>
          <a:p>
            <a:endParaRPr lang="en-GB" dirty="0"/>
          </a:p>
        </p:txBody>
      </p:sp>
      <p:sp>
        <p:nvSpPr>
          <p:cNvPr id="3" name="Title 2"/>
          <p:cNvSpPr>
            <a:spLocks noGrp="1"/>
          </p:cNvSpPr>
          <p:nvPr>
            <p:ph type="title"/>
          </p:nvPr>
        </p:nvSpPr>
        <p:spPr/>
        <p:txBody>
          <a:bodyPr>
            <a:normAutofit/>
          </a:bodyPr>
          <a:lstStyle/>
          <a:p>
            <a:r>
              <a:rPr lang="en-GB" dirty="0" smtClean="0"/>
              <a:t>National Documents</a:t>
            </a:r>
            <a:br>
              <a:rPr lang="en-GB" dirty="0" smtClean="0"/>
            </a:br>
            <a:endParaRPr lang="en-GB" sz="3100" dirty="0"/>
          </a:p>
        </p:txBody>
      </p:sp>
      <p:pic>
        <p:nvPicPr>
          <p:cNvPr id="5" name="Picture 2" descr="I:\Common\Admin\New KHS Branding\Kelso High School crest smal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5892695"/>
            <a:ext cx="1224136" cy="9653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85027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1" y="2420888"/>
            <a:ext cx="7668840" cy="3705275"/>
          </a:xfrm>
        </p:spPr>
        <p:txBody>
          <a:bodyPr>
            <a:normAutofit/>
          </a:bodyPr>
          <a:lstStyle/>
          <a:p>
            <a:pPr marL="0" indent="0">
              <a:buNone/>
            </a:pPr>
            <a:r>
              <a:rPr lang="en-GB" dirty="0">
                <a:latin typeface="Times New Roman" panose="02020603050405020304" pitchFamily="18" charset="0"/>
                <a:cs typeface="Times New Roman" panose="02020603050405020304" pitchFamily="18" charset="0"/>
              </a:rPr>
              <a:t>Before deciding on an approach towards practitioner enquiry, it is essential to think about where you are now through </a:t>
            </a:r>
            <a:r>
              <a:rPr lang="en-GB" dirty="0" smtClean="0">
                <a:latin typeface="Times New Roman" panose="02020603050405020304" pitchFamily="18" charset="0"/>
                <a:cs typeface="Times New Roman" panose="02020603050405020304" pitchFamily="18" charset="0"/>
              </a:rPr>
              <a:t>a variety of self-evaluation</a:t>
            </a:r>
            <a:r>
              <a:rPr lang="en-GB" dirty="0">
                <a:latin typeface="Times New Roman" panose="02020603050405020304" pitchFamily="18" charset="0"/>
                <a:cs typeface="Times New Roman" panose="02020603050405020304" pitchFamily="18" charset="0"/>
              </a:rPr>
              <a:t>. </a:t>
            </a:r>
            <a:endParaRPr lang="en-GB" dirty="0" smtClean="0">
              <a:latin typeface="Times New Roman" panose="02020603050405020304" pitchFamily="18" charset="0"/>
              <a:cs typeface="Times New Roman" panose="02020603050405020304" pitchFamily="18" charset="0"/>
            </a:endParaRPr>
          </a:p>
          <a:p>
            <a:pPr marL="0" indent="0">
              <a:buNone/>
            </a:pPr>
            <a:endParaRPr lang="en-GB" dirty="0" smtClean="0">
              <a:latin typeface="Times New Roman" panose="02020603050405020304" pitchFamily="18" charset="0"/>
              <a:cs typeface="Times New Roman" panose="02020603050405020304" pitchFamily="18" charset="0"/>
            </a:endParaRPr>
          </a:p>
          <a:p>
            <a:pPr marL="0" indent="0">
              <a:buNone/>
            </a:pPr>
            <a:r>
              <a:rPr lang="en-GB" dirty="0" smtClean="0">
                <a:latin typeface="Times New Roman" panose="02020603050405020304" pitchFamily="18" charset="0"/>
                <a:cs typeface="Times New Roman" panose="02020603050405020304" pitchFamily="18" charset="0"/>
              </a:rPr>
              <a:t>This </a:t>
            </a:r>
            <a:r>
              <a:rPr lang="en-GB" dirty="0">
                <a:latin typeface="Times New Roman" panose="02020603050405020304" pitchFamily="18" charset="0"/>
                <a:cs typeface="Times New Roman" panose="02020603050405020304" pitchFamily="18" charset="0"/>
              </a:rPr>
              <a:t>will enable you to engage in evidence-based analysis of what is working well and what needs to improve or be in place for a whole establishment approach to be successful.</a:t>
            </a:r>
            <a:endParaRPr lang="en-GB" dirty="0" smtClean="0">
              <a:latin typeface="Times New Roman" panose="02020603050405020304" pitchFamily="18" charset="0"/>
              <a:cs typeface="Times New Roman" panose="02020603050405020304" pitchFamily="18" charset="0"/>
            </a:endParaRPr>
          </a:p>
          <a:p>
            <a:endParaRPr lang="en-GB" dirty="0"/>
          </a:p>
        </p:txBody>
      </p:sp>
      <p:sp>
        <p:nvSpPr>
          <p:cNvPr id="3" name="Title 2"/>
          <p:cNvSpPr>
            <a:spLocks noGrp="1"/>
          </p:cNvSpPr>
          <p:nvPr>
            <p:ph type="title"/>
          </p:nvPr>
        </p:nvSpPr>
        <p:spPr/>
        <p:txBody>
          <a:bodyPr>
            <a:normAutofit/>
          </a:bodyPr>
          <a:lstStyle/>
          <a:p>
            <a:r>
              <a:rPr lang="en-GB" dirty="0" smtClean="0"/>
              <a:t>Initial Steps</a:t>
            </a:r>
            <a:r>
              <a:rPr lang="en-GB" sz="3200" dirty="0"/>
              <a:t/>
            </a:r>
            <a:br>
              <a:rPr lang="en-GB" sz="3200" dirty="0"/>
            </a:br>
            <a:endParaRPr lang="en-GB" sz="3100" dirty="0"/>
          </a:p>
        </p:txBody>
      </p:sp>
      <p:pic>
        <p:nvPicPr>
          <p:cNvPr id="5" name="Picture 2" descr="I:\Common\Admin\New KHS Branding\Kelso High School crest smal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5733256"/>
            <a:ext cx="1224136" cy="9653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02614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1" y="2420888"/>
            <a:ext cx="7668840" cy="3705275"/>
          </a:xfrm>
        </p:spPr>
        <p:txBody>
          <a:bodyPr>
            <a:normAutofit/>
          </a:bodyPr>
          <a:lstStyle/>
          <a:p>
            <a:pPr marL="0" indent="0">
              <a:buNone/>
            </a:pPr>
            <a:r>
              <a:rPr lang="en-GB" dirty="0" smtClean="0">
                <a:latin typeface="Times New Roman" panose="02020603050405020304" pitchFamily="18" charset="0"/>
                <a:cs typeface="Times New Roman" panose="02020603050405020304" pitchFamily="18" charset="0"/>
              </a:rPr>
              <a:t>As a HT it was important to promote and support innovation, creativity and practitioner enquiry which leads to positive change.  They work collaboratively to develop a clear rationale and choose appropriate approaches to effectively facilitate change..</a:t>
            </a:r>
          </a:p>
          <a:p>
            <a:pPr marL="0" indent="0">
              <a:buNone/>
            </a:pPr>
            <a:endParaRPr lang="en-GB" dirty="0">
              <a:latin typeface="Times New Roman" panose="02020603050405020304" pitchFamily="18" charset="0"/>
              <a:cs typeface="Times New Roman" panose="02020603050405020304" pitchFamily="18" charset="0"/>
            </a:endParaRPr>
          </a:p>
          <a:p>
            <a:pPr marL="0" indent="0">
              <a:buNone/>
            </a:pPr>
            <a:r>
              <a:rPr lang="en-GB" dirty="0" smtClean="0">
                <a:latin typeface="Times New Roman" panose="02020603050405020304" pitchFamily="18" charset="0"/>
                <a:cs typeface="Times New Roman" panose="02020603050405020304" pitchFamily="18" charset="0"/>
              </a:rPr>
              <a:t>Staff at all levels take responsibility for implementing change.. </a:t>
            </a:r>
          </a:p>
          <a:p>
            <a:pPr marL="0" indent="0">
              <a:buNone/>
            </a:pPr>
            <a:endParaRPr lang="en-GB" dirty="0" smtClean="0">
              <a:latin typeface="Times New Roman" panose="02020603050405020304" pitchFamily="18" charset="0"/>
              <a:cs typeface="Times New Roman" panose="02020603050405020304" pitchFamily="18" charset="0"/>
            </a:endParaRPr>
          </a:p>
          <a:p>
            <a:endParaRPr lang="en-GB" dirty="0"/>
          </a:p>
        </p:txBody>
      </p:sp>
      <p:sp>
        <p:nvSpPr>
          <p:cNvPr id="3" name="Title 2"/>
          <p:cNvSpPr>
            <a:spLocks noGrp="1"/>
          </p:cNvSpPr>
          <p:nvPr>
            <p:ph type="title"/>
          </p:nvPr>
        </p:nvSpPr>
        <p:spPr/>
        <p:txBody>
          <a:bodyPr>
            <a:noAutofit/>
          </a:bodyPr>
          <a:lstStyle/>
          <a:p>
            <a:r>
              <a:rPr lang="en-GB" dirty="0" smtClean="0"/>
              <a:t>HGIOS 4</a:t>
            </a:r>
            <a:br>
              <a:rPr lang="en-GB" dirty="0" smtClean="0"/>
            </a:br>
            <a:r>
              <a:rPr lang="en-GB" dirty="0" smtClean="0"/>
              <a:t>1.3 Leadership of Change</a:t>
            </a:r>
            <a:endParaRPr lang="en-GB" dirty="0"/>
          </a:p>
        </p:txBody>
      </p:sp>
      <p:pic>
        <p:nvPicPr>
          <p:cNvPr id="5" name="Picture 2" descr="I:\Common\Admin\New KHS Branding\Kelso High School crest smal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5892695"/>
            <a:ext cx="1224136" cy="9653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59817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348880"/>
            <a:ext cx="7408333" cy="3777283"/>
          </a:xfrm>
        </p:spPr>
        <p:txBody>
          <a:bodyPr>
            <a:normAutofit/>
          </a:bodyPr>
          <a:lstStyle/>
          <a:p>
            <a:pPr marL="0" indent="0">
              <a:buNone/>
            </a:pPr>
            <a:r>
              <a:rPr lang="en-GB" dirty="0" smtClean="0">
                <a:latin typeface="Times New Roman" panose="02020603050405020304" pitchFamily="18" charset="0"/>
                <a:cs typeface="Times New Roman" panose="02020603050405020304" pitchFamily="18" charset="0"/>
              </a:rPr>
              <a:t>Leading </a:t>
            </a:r>
            <a:r>
              <a:rPr lang="en-GB" dirty="0">
                <a:latin typeface="Times New Roman" panose="02020603050405020304" pitchFamily="18" charset="0"/>
                <a:cs typeface="Times New Roman" panose="02020603050405020304" pitchFamily="18" charset="0"/>
              </a:rPr>
              <a:t>a Whole Establishment Enquiry </a:t>
            </a:r>
            <a:r>
              <a:rPr lang="en-GB" dirty="0" smtClean="0">
                <a:latin typeface="Times New Roman" panose="02020603050405020304" pitchFamily="18" charset="0"/>
                <a:cs typeface="Times New Roman" panose="02020603050405020304" pitchFamily="18" charset="0"/>
              </a:rPr>
              <a:t>Approach within SCEL Framework:</a:t>
            </a:r>
          </a:p>
          <a:p>
            <a:pPr lvl="1"/>
            <a:r>
              <a:rPr lang="en-GB" dirty="0" smtClean="0">
                <a:latin typeface="Times New Roman" panose="02020603050405020304" pitchFamily="18" charset="0"/>
                <a:cs typeface="Times New Roman" panose="02020603050405020304" pitchFamily="18" charset="0"/>
              </a:rPr>
              <a:t>a video was made to highlight the impact </a:t>
            </a:r>
            <a:r>
              <a:rPr lang="en-GB" dirty="0">
                <a:latin typeface="Times New Roman" panose="02020603050405020304" pitchFamily="18" charset="0"/>
                <a:cs typeface="Times New Roman" panose="02020603050405020304" pitchFamily="18" charset="0"/>
              </a:rPr>
              <a:t>of a whole school approach to collaborative enquiry and offers some insight into the possible areas of impact that could be considered</a:t>
            </a:r>
            <a:r>
              <a:rPr lang="en-GB" dirty="0" smtClean="0">
                <a:latin typeface="Times New Roman" panose="02020603050405020304" pitchFamily="18" charset="0"/>
                <a:cs typeface="Times New Roman" panose="02020603050405020304" pitchFamily="18" charset="0"/>
              </a:rPr>
              <a:t>.</a:t>
            </a:r>
          </a:p>
        </p:txBody>
      </p:sp>
      <p:sp>
        <p:nvSpPr>
          <p:cNvPr id="3" name="Title 2"/>
          <p:cNvSpPr>
            <a:spLocks noGrp="1"/>
          </p:cNvSpPr>
          <p:nvPr>
            <p:ph type="title"/>
          </p:nvPr>
        </p:nvSpPr>
        <p:spPr/>
        <p:txBody>
          <a:bodyPr>
            <a:normAutofit/>
          </a:bodyPr>
          <a:lstStyle/>
          <a:p>
            <a:r>
              <a:rPr lang="en-GB" dirty="0" smtClean="0"/>
              <a:t>Involvement with SCEL </a:t>
            </a:r>
            <a:endParaRPr lang="en-GB" dirty="0"/>
          </a:p>
        </p:txBody>
      </p:sp>
      <p:pic>
        <p:nvPicPr>
          <p:cNvPr id="5" name="Picture 2" descr="I:\Common\Admin\New KHS Branding\Kelso High School crest smal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5733256"/>
            <a:ext cx="1224136" cy="9653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00418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dirty="0" smtClean="0"/>
          </a:p>
          <a:p>
            <a:endParaRPr lang="en-GB" dirty="0" smtClean="0"/>
          </a:p>
          <a:p>
            <a:endParaRPr lang="en-GB" dirty="0"/>
          </a:p>
        </p:txBody>
      </p:sp>
      <p:sp>
        <p:nvSpPr>
          <p:cNvPr id="3" name="Title 2"/>
          <p:cNvSpPr>
            <a:spLocks noGrp="1"/>
          </p:cNvSpPr>
          <p:nvPr>
            <p:ph type="title"/>
          </p:nvPr>
        </p:nvSpPr>
        <p:spPr>
          <a:xfrm>
            <a:off x="359532" y="404664"/>
            <a:ext cx="3780420" cy="1224136"/>
          </a:xfrm>
        </p:spPr>
        <p:txBody>
          <a:bodyPr>
            <a:normAutofit/>
          </a:bodyPr>
          <a:lstStyle/>
          <a:p>
            <a:r>
              <a:rPr lang="en-GB" sz="2400" dirty="0" smtClean="0">
                <a:solidFill>
                  <a:schemeClr val="bg1"/>
                </a:solidFill>
                <a:latin typeface="Times New Roman" panose="02020603050405020304" pitchFamily="18" charset="0"/>
                <a:cs typeface="Times New Roman" panose="02020603050405020304" pitchFamily="18" charset="0"/>
              </a:rPr>
              <a:t>NATIONAL MODEL OF PROFESSIONAL LEARNING</a:t>
            </a:r>
            <a:endParaRPr lang="en-GB" sz="2400" dirty="0">
              <a:solidFill>
                <a:schemeClr val="bg1"/>
              </a:solidFill>
              <a:latin typeface="Times New Roman" panose="02020603050405020304" pitchFamily="18" charset="0"/>
              <a:cs typeface="Times New Roman" panose="02020603050405020304" pitchFamily="18" charset="0"/>
            </a:endParaRPr>
          </a:p>
        </p:txBody>
      </p:sp>
      <p:pic>
        <p:nvPicPr>
          <p:cNvPr id="1097" name="Picture 73" descr="C:\Users\jlothian1\Pictures\model-of-professional-learnin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9952" y="188640"/>
            <a:ext cx="4824536" cy="4536504"/>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0" y="2425876"/>
            <a:ext cx="4608512" cy="3693319"/>
          </a:xfrm>
          <a:prstGeom prst="rect">
            <a:avLst/>
          </a:prstGeom>
        </p:spPr>
        <p:txBody>
          <a:bodyPr wrap="square">
            <a:spAutoFit/>
          </a:bodyPr>
          <a:lstStyle/>
          <a:p>
            <a:endParaRPr lang="en-GB" dirty="0"/>
          </a:p>
          <a:p>
            <a:r>
              <a:rPr lang="en-GB" dirty="0" smtClean="0">
                <a:latin typeface="Times New Roman" panose="02020603050405020304" pitchFamily="18" charset="0"/>
                <a:cs typeface="Times New Roman" panose="02020603050405020304" pitchFamily="18" charset="0"/>
              </a:rPr>
              <a:t>Professional </a:t>
            </a:r>
            <a:r>
              <a:rPr lang="en-GB" dirty="0">
                <a:latin typeface="Times New Roman" panose="02020603050405020304" pitchFamily="18" charset="0"/>
                <a:cs typeface="Times New Roman" panose="02020603050405020304" pitchFamily="18" charset="0"/>
              </a:rPr>
              <a:t>learning must focus on the education professional as a learner and how this is related to and impacts upon the learning of children, young people and adults. </a:t>
            </a:r>
            <a:endParaRPr lang="en-GB" dirty="0" smtClean="0">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Professional learning should be: </a:t>
            </a:r>
          </a:p>
          <a:p>
            <a:r>
              <a:rPr lang="en-GB" dirty="0">
                <a:latin typeface="Times New Roman" panose="02020603050405020304" pitchFamily="18" charset="0"/>
                <a:cs typeface="Times New Roman" panose="02020603050405020304" pitchFamily="18" charset="0"/>
              </a:rPr>
              <a:t>● Challenging, and develop thinking, knowledge, skills and understanding </a:t>
            </a:r>
          </a:p>
          <a:p>
            <a:r>
              <a:rPr lang="en-GB" dirty="0">
                <a:latin typeface="Times New Roman" panose="02020603050405020304" pitchFamily="18" charset="0"/>
                <a:cs typeface="Times New Roman" panose="02020603050405020304" pitchFamily="18" charset="0"/>
              </a:rPr>
              <a:t>● Underpinned by developing skills of enquiry and criticality </a:t>
            </a:r>
          </a:p>
          <a:p>
            <a:r>
              <a:rPr lang="en-GB" dirty="0">
                <a:latin typeface="Times New Roman" panose="02020603050405020304" pitchFamily="18" charset="0"/>
                <a:cs typeface="Times New Roman" panose="02020603050405020304" pitchFamily="18" charset="0"/>
              </a:rPr>
              <a:t>● Interactive, reflective and involve learning with and from others. </a:t>
            </a:r>
          </a:p>
        </p:txBody>
      </p:sp>
    </p:spTree>
    <p:extLst>
      <p:ext uri="{BB962C8B-B14F-4D97-AF65-F5344CB8AC3E}">
        <p14:creationId xmlns:p14="http://schemas.microsoft.com/office/powerpoint/2010/main" val="36733698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348880"/>
            <a:ext cx="7408333" cy="3777283"/>
          </a:xfrm>
        </p:spPr>
        <p:txBody>
          <a:bodyPr>
            <a:normAutofit/>
          </a:bodyPr>
          <a:lstStyle/>
          <a:p>
            <a:r>
              <a:rPr lang="en-GB" dirty="0" smtClean="0">
                <a:latin typeface="Times New Roman" panose="02020603050405020304" pitchFamily="18" charset="0"/>
                <a:cs typeface="Times New Roman" panose="02020603050405020304" pitchFamily="18" charset="0"/>
              </a:rPr>
              <a:t>GTCS Excellence in Professional Learning Award - Sept 2018</a:t>
            </a:r>
          </a:p>
          <a:p>
            <a:r>
              <a:rPr lang="en-GB" dirty="0" smtClean="0">
                <a:latin typeface="Times New Roman" panose="02020603050405020304" pitchFamily="18" charset="0"/>
                <a:cs typeface="Times New Roman" panose="02020603050405020304" pitchFamily="18" charset="0"/>
              </a:rPr>
              <a:t>Work with GTCS to support the creation of a campaign for enquiry</a:t>
            </a:r>
          </a:p>
          <a:p>
            <a:r>
              <a:rPr lang="en-GB" dirty="0" smtClean="0">
                <a:latin typeface="Times New Roman" panose="02020603050405020304" pitchFamily="18" charset="0"/>
                <a:cs typeface="Times New Roman" panose="02020603050405020304" pitchFamily="18" charset="0"/>
              </a:rPr>
              <a:t>Member of staff highlighted within NIF 2019</a:t>
            </a:r>
            <a:endParaRPr lang="en-GB"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r>
              <a:rPr lang="en-GB" dirty="0" smtClean="0"/>
              <a:t>Involvement with GTCS </a:t>
            </a:r>
            <a:endParaRPr lang="en-GB" dirty="0"/>
          </a:p>
        </p:txBody>
      </p:sp>
      <p:pic>
        <p:nvPicPr>
          <p:cNvPr id="5" name="Picture 2" descr="I:\Common\Admin\New KHS Branding\Kelso High School crest smal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5661248"/>
            <a:ext cx="1224136" cy="9653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63340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latin typeface="Times New Roman" panose="02020603050405020304" pitchFamily="18" charset="0"/>
                <a:cs typeface="Times New Roman" panose="02020603050405020304" pitchFamily="18" charset="0"/>
              </a:rPr>
              <a:t>Session 18/19 – Year 3</a:t>
            </a:r>
          </a:p>
          <a:p>
            <a:pPr marL="0" indent="0">
              <a:buNone/>
            </a:pPr>
            <a:endParaRPr lang="en-GB" dirty="0" smtClean="0">
              <a:latin typeface="Times New Roman" panose="02020603050405020304" pitchFamily="18" charset="0"/>
              <a:cs typeface="Times New Roman" panose="02020603050405020304" pitchFamily="18" charset="0"/>
            </a:endParaRPr>
          </a:p>
          <a:p>
            <a:r>
              <a:rPr lang="en-GB" dirty="0" err="1" smtClean="0">
                <a:latin typeface="Times New Roman" panose="02020603050405020304" pitchFamily="18" charset="0"/>
                <a:cs typeface="Times New Roman" panose="02020603050405020304" pitchFamily="18" charset="0"/>
              </a:rPr>
              <a:t>SCELEiH</a:t>
            </a:r>
            <a:r>
              <a:rPr lang="en-GB" dirty="0" smtClean="0">
                <a:latin typeface="Times New Roman" panose="02020603050405020304" pitchFamily="18" charset="0"/>
                <a:cs typeface="Times New Roman" panose="02020603050405020304" pitchFamily="18" charset="0"/>
              </a:rPr>
              <a:t> – Curriculum is – or should be – at the heart of school education (Professor Mark Priestley)</a:t>
            </a:r>
          </a:p>
          <a:p>
            <a:pPr marL="0" indent="0">
              <a:buNone/>
            </a:pPr>
            <a:endParaRPr lang="en-GB" dirty="0" smtClean="0"/>
          </a:p>
          <a:p>
            <a:pPr lvl="3"/>
            <a:endParaRPr lang="en-GB" dirty="0" smtClean="0"/>
          </a:p>
          <a:p>
            <a:endParaRPr lang="en-GB" dirty="0" smtClean="0"/>
          </a:p>
          <a:p>
            <a:endParaRPr lang="en-GB" dirty="0"/>
          </a:p>
        </p:txBody>
      </p:sp>
      <p:sp>
        <p:nvSpPr>
          <p:cNvPr id="3" name="Title 2"/>
          <p:cNvSpPr>
            <a:spLocks noGrp="1"/>
          </p:cNvSpPr>
          <p:nvPr>
            <p:ph type="title"/>
          </p:nvPr>
        </p:nvSpPr>
        <p:spPr/>
        <p:txBody>
          <a:bodyPr>
            <a:normAutofit fontScale="90000"/>
          </a:bodyPr>
          <a:lstStyle/>
          <a:p>
            <a:r>
              <a:rPr lang="en-GB" sz="4900" dirty="0" smtClean="0"/>
              <a:t>Looking FORWARDS</a:t>
            </a:r>
            <a:r>
              <a:rPr lang="en-GB" dirty="0" smtClean="0"/>
              <a:t/>
            </a:r>
            <a:br>
              <a:rPr lang="en-GB" dirty="0" smtClean="0"/>
            </a:br>
            <a:r>
              <a:rPr lang="en-GB" dirty="0" smtClean="0"/>
              <a:t>‘</a:t>
            </a:r>
            <a:r>
              <a:rPr lang="en-GB" sz="3100" dirty="0" smtClean="0"/>
              <a:t>exploring future possibilities’</a:t>
            </a:r>
            <a:endParaRPr lang="en-GB" sz="3100" dirty="0"/>
          </a:p>
        </p:txBody>
      </p:sp>
      <p:pic>
        <p:nvPicPr>
          <p:cNvPr id="5" name="Picture 2" descr="I:\Common\Admin\New KHS Branding\Kelso High School crest smal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5733256"/>
            <a:ext cx="1224136" cy="9653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69114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681</TotalTime>
  <Words>364</Words>
  <Application>Microsoft Office PowerPoint</Application>
  <PresentationFormat>On-screen Show (4:3)</PresentationFormat>
  <Paragraphs>54</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Candara</vt:lpstr>
      <vt:lpstr>Symbol</vt:lpstr>
      <vt:lpstr>Times New Roman</vt:lpstr>
      <vt:lpstr>Wingdings</vt:lpstr>
      <vt:lpstr>Waveform</vt:lpstr>
      <vt:lpstr>PowerPoint Presentation</vt:lpstr>
      <vt:lpstr>School Context</vt:lpstr>
      <vt:lpstr>National Documents </vt:lpstr>
      <vt:lpstr>Initial Steps </vt:lpstr>
      <vt:lpstr>HGIOS 4 1.3 Leadership of Change</vt:lpstr>
      <vt:lpstr>Involvement with SCEL </vt:lpstr>
      <vt:lpstr>NATIONAL MODEL OF PROFESSIONAL LEARNING</vt:lpstr>
      <vt:lpstr>Involvement with GTCS </vt:lpstr>
      <vt:lpstr>Looking FORWARDS ‘exploring future possibilities’</vt:lpstr>
    </vt:vector>
  </TitlesOfParts>
  <Company>Scottish Borders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Kelso High School Tuesday 23rd January</dc:title>
  <dc:creator>Lothian, Jill</dc:creator>
  <cp:lastModifiedBy>Kylie Watson</cp:lastModifiedBy>
  <cp:revision>45</cp:revision>
  <dcterms:created xsi:type="dcterms:W3CDTF">2018-01-17T16:16:17Z</dcterms:created>
  <dcterms:modified xsi:type="dcterms:W3CDTF">2019-02-25T09:19:14Z</dcterms:modified>
</cp:coreProperties>
</file>