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99" r:id="rId2"/>
    <p:sldId id="400" r:id="rId3"/>
    <p:sldId id="401" r:id="rId4"/>
    <p:sldId id="402" r:id="rId5"/>
    <p:sldId id="409" r:id="rId6"/>
    <p:sldId id="403" r:id="rId7"/>
    <p:sldId id="406" r:id="rId8"/>
    <p:sldId id="407" r:id="rId9"/>
    <p:sldId id="408" r:id="rId10"/>
    <p:sldId id="410" r:id="rId11"/>
    <p:sldId id="411" r:id="rId12"/>
    <p:sldId id="412" r:id="rId13"/>
    <p:sldId id="413" r:id="rId14"/>
    <p:sldId id="414" r:id="rId15"/>
    <p:sldId id="415" r:id="rId16"/>
    <p:sldId id="416" r:id="rId17"/>
    <p:sldId id="417" r:id="rId18"/>
    <p:sldId id="418" r:id="rId19"/>
    <p:sldId id="41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66FFFF"/>
    <a:srgbClr val="66FF66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68" autoAdjust="0"/>
    <p:restoredTop sz="84369" autoAdjust="0"/>
  </p:normalViewPr>
  <p:slideViewPr>
    <p:cSldViewPr showGuides="1">
      <p:cViewPr varScale="1">
        <p:scale>
          <a:sx n="92" d="100"/>
          <a:sy n="92" d="100"/>
        </p:scale>
        <p:origin x="64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'Pareto Chart '!$B$2:$E$2</c:f>
          <c:strCache>
            <c:ptCount val="4"/>
            <c:pt idx="0">
              <c:v>Reasons why children are not meeting writing CfE First Level 4-6 Criteria</c:v>
            </c:pt>
          </c:strCache>
        </c:strRef>
      </c:tx>
      <c:layout>
        <c:manualLayout>
          <c:xMode val="edge"/>
          <c:yMode val="edge"/>
          <c:x val="0.21272840807061166"/>
          <c:y val="1.63419893691284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'Pareto Chart '!$C$2:$C$3</c:f>
              <c:strCache>
                <c:ptCount val="2"/>
                <c:pt idx="0">
                  <c:v>Reasons why children are not meeting writing CfE First Level 4-6 Criteria</c:v>
                </c:pt>
                <c:pt idx="1">
                  <c:v>No of Requests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sx="101000" sy="101000" algn="tl" rotWithShape="0">
                <a:prstClr val="black">
                  <a:alpha val="57000"/>
                </a:prstClr>
              </a:outerShdw>
            </a:effectLst>
          </c:spPr>
          <c:invertIfNegative val="0"/>
          <c:cat>
            <c:strRef>
              <c:f>'Pareto Chart '!$B$4:$B$9</c:f>
              <c:strCache>
                <c:ptCount val="6"/>
                <c:pt idx="0">
                  <c:v>Punctuation</c:v>
                </c:pt>
                <c:pt idx="1">
                  <c:v>Word count</c:v>
                </c:pt>
                <c:pt idx="2">
                  <c:v>Connectives</c:v>
                </c:pt>
                <c:pt idx="3">
                  <c:v>Vocabulary</c:v>
                </c:pt>
                <c:pt idx="4">
                  <c:v>Openers</c:v>
                </c:pt>
                <c:pt idx="5">
                  <c:v>Spelling</c:v>
                </c:pt>
              </c:strCache>
            </c:strRef>
          </c:cat>
          <c:val>
            <c:numRef>
              <c:f>'Pareto Chart '!$C$4:$C$9</c:f>
              <c:numCache>
                <c:formatCode>General</c:formatCode>
                <c:ptCount val="6"/>
                <c:pt idx="0">
                  <c:v>11</c:v>
                </c:pt>
                <c:pt idx="1">
                  <c:v>10</c:v>
                </c:pt>
                <c:pt idx="2">
                  <c:v>4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7E-4982-9E49-69E9F6C196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08913160"/>
        <c:axId val="208913552"/>
      </c:barChart>
      <c:lineChart>
        <c:grouping val="standard"/>
        <c:varyColors val="0"/>
        <c:ser>
          <c:idx val="1"/>
          <c:order val="1"/>
          <c:tx>
            <c:strRef>
              <c:f>'Pareto Chart '!$D$2:$D$3</c:f>
              <c:strCache>
                <c:ptCount val="2"/>
                <c:pt idx="0">
                  <c:v>Reasons why children are not meeting writing CfE First Level 4-6 Criteria</c:v>
                </c:pt>
                <c:pt idx="1">
                  <c:v>Cumulative %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'Pareto Chart '!$B$4:$B$9</c:f>
              <c:strCache>
                <c:ptCount val="6"/>
                <c:pt idx="0">
                  <c:v>Punctuation</c:v>
                </c:pt>
                <c:pt idx="1">
                  <c:v>Word count</c:v>
                </c:pt>
                <c:pt idx="2">
                  <c:v>Connectives</c:v>
                </c:pt>
                <c:pt idx="3">
                  <c:v>Vocabulary</c:v>
                </c:pt>
                <c:pt idx="4">
                  <c:v>Openers</c:v>
                </c:pt>
                <c:pt idx="5">
                  <c:v>Spelling</c:v>
                </c:pt>
              </c:strCache>
            </c:strRef>
          </c:cat>
          <c:val>
            <c:numRef>
              <c:f>'Pareto Chart '!$D$4:$D$9</c:f>
              <c:numCache>
                <c:formatCode>0%</c:formatCode>
                <c:ptCount val="6"/>
                <c:pt idx="0">
                  <c:v>0.40740740740740738</c:v>
                </c:pt>
                <c:pt idx="1">
                  <c:v>0.77777777777777779</c:v>
                </c:pt>
                <c:pt idx="2">
                  <c:v>0.92592592592592593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B17E-4982-9E49-69E9F6C196CF}"/>
            </c:ext>
          </c:extLst>
        </c:ser>
        <c:ser>
          <c:idx val="2"/>
          <c:order val="2"/>
          <c:tx>
            <c:strRef>
              <c:f>'Pareto Chart '!$E$2:$E$3</c:f>
              <c:strCache>
                <c:ptCount val="2"/>
                <c:pt idx="0">
                  <c:v>Reasons why children are not meeting writing CfE First Level 4-6 Criteria</c:v>
                </c:pt>
                <c:pt idx="1">
                  <c:v>Cumulative Count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'Pareto Chart '!$B$4:$B$9</c:f>
              <c:strCache>
                <c:ptCount val="6"/>
                <c:pt idx="0">
                  <c:v>Punctuation</c:v>
                </c:pt>
                <c:pt idx="1">
                  <c:v>Word count</c:v>
                </c:pt>
                <c:pt idx="2">
                  <c:v>Connectives</c:v>
                </c:pt>
                <c:pt idx="3">
                  <c:v>Vocabulary</c:v>
                </c:pt>
                <c:pt idx="4">
                  <c:v>Openers</c:v>
                </c:pt>
                <c:pt idx="5">
                  <c:v>Spelling</c:v>
                </c:pt>
              </c:strCache>
            </c:strRef>
          </c:cat>
          <c:val>
            <c:numRef>
              <c:f>'Pareto Chart '!$E$4:$E$9</c:f>
              <c:numCache>
                <c:formatCode>General</c:formatCode>
                <c:ptCount val="6"/>
                <c:pt idx="0">
                  <c:v>11</c:v>
                </c:pt>
                <c:pt idx="1">
                  <c:v>21</c:v>
                </c:pt>
                <c:pt idx="2">
                  <c:v>25</c:v>
                </c:pt>
                <c:pt idx="3">
                  <c:v>27</c:v>
                </c:pt>
                <c:pt idx="4">
                  <c:v>27</c:v>
                </c:pt>
                <c:pt idx="5">
                  <c:v>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914336"/>
        <c:axId val="208913944"/>
      </c:lineChart>
      <c:catAx>
        <c:axId val="208913160"/>
        <c:scaling>
          <c:orientation val="minMax"/>
        </c:scaling>
        <c:delete val="0"/>
        <c:axPos val="b"/>
        <c:title>
          <c:tx>
            <c:strRef>
              <c:f>'Pareto Chart '!$B$3</c:f>
              <c:strCache>
                <c:ptCount val="1"/>
                <c:pt idx="0">
                  <c:v>Support Area</c:v>
                </c:pt>
              </c:strCache>
            </c:strRef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913552"/>
        <c:crosses val="autoZero"/>
        <c:auto val="1"/>
        <c:lblAlgn val="ctr"/>
        <c:lblOffset val="100"/>
        <c:noMultiLvlLbl val="0"/>
      </c:catAx>
      <c:valAx>
        <c:axId val="208913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strRef>
              <c:f>'Pareto Chart '!$C$3</c:f>
              <c:strCache>
                <c:ptCount val="1"/>
                <c:pt idx="0">
                  <c:v>No of Requests</c:v>
                </c:pt>
              </c:strCache>
            </c:strRef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913160"/>
        <c:crosses val="autoZero"/>
        <c:crossBetween val="between"/>
      </c:valAx>
      <c:valAx>
        <c:axId val="208913944"/>
        <c:scaling>
          <c:orientation val="minMax"/>
          <c:max val="1"/>
        </c:scaling>
        <c:delete val="0"/>
        <c:axPos val="r"/>
        <c:title>
          <c:tx>
            <c:strRef>
              <c:f>'Pareto Chart '!$D$3</c:f>
              <c:strCache>
                <c:ptCount val="1"/>
                <c:pt idx="0">
                  <c:v>Cumulative % </c:v>
                </c:pt>
              </c:strCache>
            </c:strRef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in"/>
        <c:minorTickMark val="in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914336"/>
        <c:crosses val="max"/>
        <c:crossBetween val="between"/>
      </c:valAx>
      <c:catAx>
        <c:axId val="2089143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089139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B453-4167-402A-ABBA-8B3D253EAE8D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91A6A-90A5-42BC-B77C-8A5B8F4F13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438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60000"/>
              </a:lnSpc>
              <a:defRPr/>
            </a:pPr>
            <a:r>
              <a:rPr lang="en-US" altLang="en-US" dirty="0" smtClean="0">
                <a:solidFill>
                  <a:srgbClr val="535353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Daily writing (max 20 mins)</a:t>
            </a:r>
          </a:p>
          <a:p>
            <a:pPr marL="457200" indent="-457200">
              <a:lnSpc>
                <a:spcPct val="160000"/>
              </a:lnSpc>
              <a:defRPr/>
            </a:pPr>
            <a:r>
              <a:rPr lang="en-US" altLang="en-US" dirty="0" smtClean="0">
                <a:solidFill>
                  <a:srgbClr val="535353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Reinforcement of Learning Intention and Success Criteria every day</a:t>
            </a:r>
          </a:p>
          <a:p>
            <a:pPr marL="457200" indent="-457200">
              <a:lnSpc>
                <a:spcPct val="160000"/>
              </a:lnSpc>
              <a:defRPr/>
            </a:pPr>
            <a:r>
              <a:rPr lang="en-US" altLang="en-US" dirty="0" smtClean="0">
                <a:solidFill>
                  <a:srgbClr val="535353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Use of success criteria visual aid with </a:t>
            </a:r>
            <a:r>
              <a:rPr lang="en-US" altLang="en-US" dirty="0" err="1" smtClean="0">
                <a:solidFill>
                  <a:srgbClr val="535353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colour</a:t>
            </a:r>
            <a:r>
              <a:rPr lang="en-US" altLang="en-US" dirty="0" smtClean="0">
                <a:solidFill>
                  <a:srgbClr val="535353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code</a:t>
            </a:r>
          </a:p>
          <a:p>
            <a:pPr marL="457200" indent="-457200">
              <a:lnSpc>
                <a:spcPct val="160000"/>
              </a:lnSpc>
              <a:defRPr/>
            </a:pPr>
            <a:r>
              <a:rPr lang="en-US" altLang="en-US" dirty="0" smtClean="0">
                <a:solidFill>
                  <a:srgbClr val="535353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Modelling with particular focus on pupil engagement</a:t>
            </a:r>
          </a:p>
          <a:p>
            <a:pPr marL="457200" indent="-457200">
              <a:lnSpc>
                <a:spcPct val="160000"/>
              </a:lnSpc>
              <a:defRPr/>
            </a:pPr>
            <a:r>
              <a:rPr lang="en-US" altLang="en-US" dirty="0" smtClean="0">
                <a:solidFill>
                  <a:srgbClr val="535353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Peer/Self assessment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F192A-37F0-4F90-BE26-90C9B2141EA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880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1AB-5E29-4261-9C06-AD681F0D9CF4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4825-4D1F-4AAD-91E7-D230372ECEFD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526532"/>
            <a:ext cx="2477149" cy="133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8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1AB-5E29-4261-9C06-AD681F0D9CF4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4825-4D1F-4AAD-91E7-D230372ECE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533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1AB-5E29-4261-9C06-AD681F0D9CF4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4825-4D1F-4AAD-91E7-D230372ECE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979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1AB-5E29-4261-9C06-AD681F0D9CF4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4825-4D1F-4AAD-91E7-D230372ECE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37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1AB-5E29-4261-9C06-AD681F0D9CF4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4825-4D1F-4AAD-91E7-D230372ECE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340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1AB-5E29-4261-9C06-AD681F0D9CF4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4825-4D1F-4AAD-91E7-D230372ECE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522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1AB-5E29-4261-9C06-AD681F0D9CF4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4825-4D1F-4AAD-91E7-D230372ECE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821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1AB-5E29-4261-9C06-AD681F0D9CF4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4825-4D1F-4AAD-91E7-D230372ECE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51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1AB-5E29-4261-9C06-AD681F0D9CF4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4825-4D1F-4AAD-91E7-D230372ECE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75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1AB-5E29-4261-9C06-AD681F0D9CF4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4825-4D1F-4AAD-91E7-D230372ECE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453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1AB-5E29-4261-9C06-AD681F0D9CF4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4825-4D1F-4AAD-91E7-D230372ECE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95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FB1AB-5E29-4261-9C06-AD681F0D9CF4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E4825-4D1F-4AAD-91E7-D230372ECE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2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Microsoft_Excel_97-2003_Worksheet1.xls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501008"/>
            <a:ext cx="7501790" cy="17907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Lynne Courts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000" dirty="0"/>
              <a:t>Class Teacher</a:t>
            </a:r>
            <a:br>
              <a:rPr lang="en-GB" sz="3000" dirty="0"/>
            </a:br>
            <a:r>
              <a:rPr lang="en-GB" sz="3000" dirty="0"/>
              <a:t>Carleton Primary School</a:t>
            </a:r>
            <a:br>
              <a:rPr lang="en-GB" sz="3000" dirty="0"/>
            </a:br>
            <a:r>
              <a:rPr lang="en-GB" sz="3675" b="1" dirty="0"/>
              <a:t>Improving Writing Outcomes Primary 5</a:t>
            </a:r>
            <a:br>
              <a:rPr lang="en-GB" sz="3675" b="1" dirty="0"/>
            </a:br>
            <a:endParaRPr lang="en-GB" sz="3675" b="1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30" y="548680"/>
            <a:ext cx="4050057" cy="2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7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Improving Writing Outcomes</a:t>
            </a:r>
            <a:br>
              <a:rPr lang="en-GB" dirty="0" smtClean="0"/>
            </a:br>
            <a:r>
              <a:rPr lang="en-GB" dirty="0" smtClean="0"/>
              <a:t>Spreading Learning to</a:t>
            </a:r>
            <a:br>
              <a:rPr lang="en-GB" dirty="0" smtClean="0"/>
            </a:br>
            <a:r>
              <a:rPr lang="en-GB" dirty="0" smtClean="0"/>
              <a:t>Primary 3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sz="3000" dirty="0"/>
          </a:p>
          <a:p>
            <a:r>
              <a:rPr lang="en-GB" sz="3000" dirty="0"/>
              <a:t>Leta Kelly,  Rachel Stevenson, Katy </a:t>
            </a:r>
            <a:r>
              <a:rPr lang="en-GB" sz="3000" dirty="0" err="1"/>
              <a:t>Antropik</a:t>
            </a:r>
            <a:r>
              <a:rPr lang="en-GB" sz="3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074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u="sng" dirty="0" smtClean="0">
                <a:solidFill>
                  <a:srgbClr val="535353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Stretch Aim </a:t>
            </a:r>
            <a:br>
              <a:rPr lang="en-US" altLang="en-US" b="1" u="sng" dirty="0" smtClean="0">
                <a:solidFill>
                  <a:srgbClr val="535353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90000"/>
              </a:lnSpc>
              <a:buNone/>
            </a:pPr>
            <a:r>
              <a:rPr lang="en-US" altLang="en-US" sz="2700" dirty="0">
                <a:solidFill>
                  <a:srgbClr val="535353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By June 2019 85% of P3 pupils will be on track for writing. </a:t>
            </a:r>
          </a:p>
          <a:p>
            <a:pPr>
              <a:lnSpc>
                <a:spcPct val="190000"/>
              </a:lnSpc>
              <a:buNone/>
            </a:pPr>
            <a:r>
              <a:rPr lang="en-US" altLang="en-US" dirty="0" smtClean="0">
                <a:solidFill>
                  <a:srgbClr val="535353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Baseline September 2018 (19%)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11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1"/>
          <p:cNvGraphicFramePr>
            <a:graphicFrameLocks/>
          </p:cNvGraphicFramePr>
          <p:nvPr>
            <p:extLst/>
          </p:nvPr>
        </p:nvGraphicFramePr>
        <p:xfrm>
          <a:off x="657226" y="1405591"/>
          <a:ext cx="8007036" cy="4107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hart" r:id="rId4" imgW="4682134" imgH="2853175" progId="Excel.Chart.8">
                  <p:embed/>
                </p:oleObj>
              </mc:Choice>
              <mc:Fallback>
                <p:oleObj name="Chart" r:id="rId4" imgW="4682134" imgH="285317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6" y="1405591"/>
                        <a:ext cx="8007036" cy="41073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42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90000"/>
              </a:lnSpc>
              <a:buNone/>
            </a:pPr>
            <a:r>
              <a:rPr lang="en-US" altLang="en-US" b="1" u="sng" dirty="0" smtClean="0">
                <a:solidFill>
                  <a:srgbClr val="535353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Aim 1 </a:t>
            </a:r>
          </a:p>
          <a:p>
            <a:pPr>
              <a:lnSpc>
                <a:spcPct val="190000"/>
              </a:lnSpc>
              <a:buNone/>
            </a:pPr>
            <a:r>
              <a:rPr lang="en-US" altLang="en-US" dirty="0" smtClean="0">
                <a:solidFill>
                  <a:srgbClr val="535353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By December 2018 85% of all P3 pupils will correctly punctuate (using capital letters and full stops) at least 3 sentences (baseline 13%).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198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 Ideas</a:t>
            </a:r>
            <a:endParaRPr lang="en-GB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2412784"/>
            <a:ext cx="3173078" cy="237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412783"/>
            <a:ext cx="3589593" cy="2355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78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32" y="958645"/>
            <a:ext cx="8196416" cy="512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5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" y="1015968"/>
            <a:ext cx="7943850" cy="471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1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Learning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774281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en-US" altLang="en-US" sz="2700" dirty="0">
                <a:solidFill>
                  <a:srgbClr val="535353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Children's’ </a:t>
            </a:r>
            <a:r>
              <a:rPr lang="en-US" altLang="en-US" sz="2700" b="1" dirty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engagement with success criteria </a:t>
            </a:r>
            <a:r>
              <a:rPr lang="en-US" altLang="en-US" sz="2700" dirty="0">
                <a:solidFill>
                  <a:srgbClr val="535353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improved their ability to achieve their learning intention. </a:t>
            </a:r>
          </a:p>
          <a:p>
            <a:pPr>
              <a:lnSpc>
                <a:spcPct val="170000"/>
              </a:lnSpc>
            </a:pPr>
            <a:r>
              <a:rPr lang="en-US" altLang="en-US" sz="2700" dirty="0">
                <a:solidFill>
                  <a:srgbClr val="535353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Focusing on </a:t>
            </a:r>
            <a:r>
              <a:rPr lang="en-US" altLang="en-US" sz="2700" b="1" dirty="0">
                <a:solidFill>
                  <a:srgbClr val="535353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one area </a:t>
            </a:r>
            <a:r>
              <a:rPr lang="en-US" altLang="en-US" sz="2700" dirty="0">
                <a:solidFill>
                  <a:srgbClr val="535353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of writing at a time has accelerated children's’ ability to achieve. </a:t>
            </a:r>
          </a:p>
          <a:p>
            <a:pPr>
              <a:lnSpc>
                <a:spcPct val="170000"/>
              </a:lnSpc>
            </a:pPr>
            <a:r>
              <a:rPr lang="en-US" altLang="en-US" sz="2700" dirty="0">
                <a:solidFill>
                  <a:srgbClr val="535353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Limiting daily writing to a maximum of </a:t>
            </a:r>
            <a:r>
              <a:rPr lang="en-US" altLang="en-US" sz="2700" b="1" dirty="0">
                <a:solidFill>
                  <a:srgbClr val="535353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20 minutes </a:t>
            </a:r>
            <a:r>
              <a:rPr lang="en-US" altLang="en-US" sz="2700" dirty="0">
                <a:solidFill>
                  <a:srgbClr val="535353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has made the process manageable for the class teacher whilst also increasing pupil focus. </a:t>
            </a:r>
          </a:p>
          <a:p>
            <a:pPr>
              <a:lnSpc>
                <a:spcPct val="170000"/>
              </a:lnSpc>
            </a:pPr>
            <a:r>
              <a:rPr lang="en-US" altLang="en-US" sz="2700" dirty="0">
                <a:solidFill>
                  <a:srgbClr val="535353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Tracking an assessing throughout the process has enabled class teachers to </a:t>
            </a:r>
            <a:r>
              <a:rPr lang="en-US" altLang="en-US" sz="2700" b="1" dirty="0">
                <a:solidFill>
                  <a:srgbClr val="535353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target support </a:t>
            </a:r>
            <a:r>
              <a:rPr lang="en-US" altLang="en-US" sz="2700" dirty="0">
                <a:solidFill>
                  <a:srgbClr val="535353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where needed and enhanced their knowledge and understanding of pupils’ abilities. </a:t>
            </a:r>
          </a:p>
          <a:p>
            <a:pPr>
              <a:lnSpc>
                <a:spcPct val="170000"/>
              </a:lnSpc>
            </a:pPr>
            <a:r>
              <a:rPr lang="en-US" altLang="en-US" sz="2700" b="1" dirty="0">
                <a:solidFill>
                  <a:srgbClr val="535353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Sharing the data </a:t>
            </a:r>
            <a:r>
              <a:rPr lang="en-US" altLang="en-US" sz="2700" dirty="0">
                <a:solidFill>
                  <a:srgbClr val="535353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with the children created a culture of support and challenge. </a:t>
            </a:r>
          </a:p>
          <a:p>
            <a:pPr>
              <a:lnSpc>
                <a:spcPct val="17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89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6150077" y="3146938"/>
            <a:ext cx="2820629" cy="1731437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35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I’ve got better at writing. I like it when it is quiet writing time because I can think more.” P3 pupil</a:t>
            </a:r>
            <a:endParaRPr lang="en-GB" sz="135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3193663" y="4018858"/>
            <a:ext cx="2956415" cy="1433129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“Using the data allowed me to see real progress in my class which was so encouraging and rewarding as a teacher.” Leta Kelly P3 teacher</a:t>
            </a:r>
            <a:endParaRPr lang="en-GB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3230" y="1211211"/>
            <a:ext cx="752530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500" dirty="0"/>
              <a:t>Moving forward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4903" y="2129299"/>
            <a:ext cx="73225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/>
              <a:t>September 2018 19% of P3 children were ‘on track’ for writing</a:t>
            </a:r>
          </a:p>
          <a:p>
            <a:r>
              <a:rPr lang="en-GB" sz="2100" dirty="0"/>
              <a:t>January 2019 61% of P3 children are ‘on track’ 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477540" y="3353492"/>
            <a:ext cx="2862970" cy="152488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5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“It has helped me to write better and use capital letters and full stops at the end of a sentence.” P3 pupil </a:t>
            </a:r>
            <a:endParaRPr lang="en-GB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07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 to consider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What is the difference between data for learning and data for judgement?</a:t>
            </a:r>
          </a:p>
          <a:p>
            <a:endParaRPr lang="en-GB" dirty="0" smtClean="0"/>
          </a:p>
          <a:p>
            <a:r>
              <a:rPr lang="en-GB" dirty="0" smtClean="0"/>
              <a:t>Within your context how are you currently using data to learn?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What strategies are you currently using to improve attainment for children in writing? How do you know they are working?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601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0"/>
            <a:ext cx="8640960" cy="6741368"/>
          </a:xfrm>
        </p:spPr>
        <p:txBody>
          <a:bodyPr>
            <a:normAutofit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 </a:t>
            </a:r>
            <a:r>
              <a:rPr lang="en-GB" b="1" dirty="0"/>
              <a:t>Stretch </a:t>
            </a:r>
            <a:r>
              <a:rPr lang="en-GB" b="1" dirty="0" smtClean="0"/>
              <a:t>Aim</a:t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3000" b="1" dirty="0"/>
              <a:t>By 22nd December 2017, 85% of pupils within class P5A will have achieved </a:t>
            </a:r>
            <a:r>
              <a:rPr lang="en-GB" sz="3000" b="1" dirty="0" err="1"/>
              <a:t>CfE</a:t>
            </a:r>
            <a:r>
              <a:rPr lang="en-GB" sz="3000" b="1" dirty="0"/>
              <a:t> first level </a:t>
            </a:r>
            <a:r>
              <a:rPr lang="en-GB" sz="3000" b="1" dirty="0" smtClean="0"/>
              <a:t>writing outcomes </a:t>
            </a:r>
            <a:br>
              <a:rPr lang="en-GB" sz="3000" b="1" dirty="0" smtClean="0"/>
            </a:br>
            <a:r>
              <a:rPr lang="en-GB" sz="3000" b="1" dirty="0" smtClean="0"/>
              <a:t>(</a:t>
            </a:r>
            <a:r>
              <a:rPr lang="en-GB" sz="3000" b="1" dirty="0"/>
              <a:t>baseline= 44%). 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86922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9262101"/>
              </p:ext>
            </p:extLst>
          </p:nvPr>
        </p:nvGraphicFramePr>
        <p:xfrm>
          <a:off x="0" y="980728"/>
          <a:ext cx="8931219" cy="4662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565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18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Refined my Aim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9632"/>
            <a:ext cx="8229600" cy="4866531"/>
          </a:xfrm>
        </p:spPr>
        <p:txBody>
          <a:bodyPr>
            <a:normAutofit fontScale="85000" lnSpcReduction="20000"/>
          </a:bodyPr>
          <a:lstStyle/>
          <a:p>
            <a:endParaRPr lang="en-GB" dirty="0"/>
          </a:p>
          <a:p>
            <a:pPr marL="0" indent="0">
              <a:buNone/>
            </a:pPr>
            <a:r>
              <a:rPr lang="en-GB" b="1" dirty="0" smtClean="0"/>
              <a:t>Aim </a:t>
            </a:r>
            <a:r>
              <a:rPr lang="en-GB" b="1" dirty="0"/>
              <a:t>1: </a:t>
            </a:r>
            <a:r>
              <a:rPr lang="en-GB" dirty="0"/>
              <a:t>By 1st October </a:t>
            </a:r>
            <a:r>
              <a:rPr lang="en-GB" dirty="0" smtClean="0"/>
              <a:t>2017, 85</a:t>
            </a:r>
            <a:r>
              <a:rPr lang="en-GB" dirty="0"/>
              <a:t>% of class will be consistently writing three sentences with correct* punctuation within pieces of independent writing (baseline = 56%). </a:t>
            </a:r>
            <a:endParaRPr lang="en-GB" dirty="0" smtClean="0"/>
          </a:p>
          <a:p>
            <a:pPr marL="0" indent="0">
              <a:buNone/>
            </a:pPr>
            <a:endParaRPr lang="en-GB" sz="1425" dirty="0"/>
          </a:p>
          <a:p>
            <a:pPr marL="0" indent="0">
              <a:buNone/>
            </a:pPr>
            <a:r>
              <a:rPr lang="en-GB" sz="2400" b="1" i="1" dirty="0"/>
              <a:t>*Operational definition for punctuation</a:t>
            </a:r>
            <a:r>
              <a:rPr lang="en-GB" sz="2400" i="1" dirty="0"/>
              <a:t>: children can use basic sentence punctuation including full stops followed by capital letters. May be experimenting with other punctuation; use may not be accurate e.g. question marks, exclamation marks and commas. </a:t>
            </a:r>
          </a:p>
          <a:p>
            <a:pPr marL="0" indent="0">
              <a:buNone/>
            </a:pPr>
            <a:endParaRPr lang="en-GB" sz="1650" i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Aim 2: </a:t>
            </a:r>
            <a:r>
              <a:rPr lang="en-GB" dirty="0"/>
              <a:t>By 22nd December 2017, 85% of class will be consistently exceeding 100 word count within pieces of independent writing (baseline = 61%). </a:t>
            </a:r>
          </a:p>
        </p:txBody>
      </p:sp>
    </p:spTree>
    <p:extLst>
      <p:ext uri="{BB962C8B-B14F-4D97-AF65-F5344CB8AC3E}">
        <p14:creationId xmlns:p14="http://schemas.microsoft.com/office/powerpoint/2010/main" val="311464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1" y="476672"/>
            <a:ext cx="9066686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Change Ideas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03622" indent="-40362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Daily </a:t>
            </a:r>
            <a:r>
              <a:rPr lang="en-GB" dirty="0"/>
              <a:t>Writing (maximum of </a:t>
            </a:r>
            <a:r>
              <a:rPr lang="en-GB" dirty="0" smtClean="0"/>
              <a:t>15 </a:t>
            </a:r>
            <a:r>
              <a:rPr lang="en-GB" dirty="0"/>
              <a:t>minutes</a:t>
            </a:r>
            <a:r>
              <a:rPr lang="en-GB" dirty="0" smtClean="0"/>
              <a:t>)</a:t>
            </a:r>
            <a:endParaRPr lang="en-GB" dirty="0"/>
          </a:p>
          <a:p>
            <a:pPr marL="403622" indent="-40362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Teacher </a:t>
            </a:r>
            <a:r>
              <a:rPr lang="en-GB" dirty="0"/>
              <a:t>modelling correct / incorrect punctuation on whiteboard with class </a:t>
            </a:r>
            <a:r>
              <a:rPr lang="en-GB" dirty="0" smtClean="0"/>
              <a:t>input</a:t>
            </a:r>
            <a:endParaRPr lang="en-GB" dirty="0"/>
          </a:p>
          <a:p>
            <a:pPr marL="403622" indent="-40362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Reinforcement </a:t>
            </a:r>
            <a:r>
              <a:rPr lang="en-GB" dirty="0"/>
              <a:t>of </a:t>
            </a:r>
            <a:r>
              <a:rPr lang="en-GB" dirty="0" smtClean="0"/>
              <a:t>learning intentions &amp; success criteria</a:t>
            </a:r>
            <a:endParaRPr lang="en-GB" dirty="0"/>
          </a:p>
          <a:p>
            <a:pPr marL="403622" indent="-40362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Children </a:t>
            </a:r>
            <a:r>
              <a:rPr lang="en-GB" dirty="0"/>
              <a:t>setting individual targets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932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6" y="764704"/>
            <a:ext cx="8923634" cy="5260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8117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7443"/>
            <a:ext cx="9537089" cy="5233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47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Achievements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All </a:t>
            </a:r>
            <a:r>
              <a:rPr lang="en-GB" dirty="0"/>
              <a:t>aims were </a:t>
            </a:r>
            <a:r>
              <a:rPr lang="en-GB" dirty="0" smtClean="0"/>
              <a:t>accomplished!</a:t>
            </a:r>
          </a:p>
          <a:p>
            <a:pPr marL="0" indent="0">
              <a:buNone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The </a:t>
            </a:r>
            <a:r>
              <a:rPr lang="en-GB" dirty="0"/>
              <a:t>number of pupils (P5A) who had achieved </a:t>
            </a:r>
            <a:r>
              <a:rPr lang="en-GB" dirty="0" err="1"/>
              <a:t>CfE</a:t>
            </a:r>
            <a:r>
              <a:rPr lang="en-GB" dirty="0"/>
              <a:t> first level </a:t>
            </a:r>
            <a:r>
              <a:rPr lang="en-GB" dirty="0" smtClean="0"/>
              <a:t>writing outcomes increased </a:t>
            </a:r>
            <a:r>
              <a:rPr lang="en-GB" dirty="0"/>
              <a:t>from </a:t>
            </a:r>
            <a:r>
              <a:rPr lang="en-GB" b="1" dirty="0"/>
              <a:t>44-85% </a:t>
            </a:r>
            <a:r>
              <a:rPr lang="en-GB" dirty="0"/>
              <a:t>from August- December 2017.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By </a:t>
            </a:r>
            <a:r>
              <a:rPr lang="en-GB" dirty="0"/>
              <a:t>5th October 2017, </a:t>
            </a:r>
            <a:r>
              <a:rPr lang="en-GB" b="1" dirty="0"/>
              <a:t>85% </a:t>
            </a:r>
            <a:r>
              <a:rPr lang="en-GB" dirty="0"/>
              <a:t>of children were consistently writing 3 sentences or more with correct* punctuation within pieces of independent writing.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By </a:t>
            </a:r>
            <a:r>
              <a:rPr lang="en-GB" dirty="0"/>
              <a:t>24th October 2017, </a:t>
            </a:r>
            <a:r>
              <a:rPr lang="en-GB" b="1" dirty="0"/>
              <a:t>85% </a:t>
            </a:r>
            <a:r>
              <a:rPr lang="en-GB" dirty="0"/>
              <a:t>of pupils (P5A) were consistently exceeding 100 words within pieces of independent writing.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03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521</Words>
  <Application>Microsoft Office PowerPoint</Application>
  <PresentationFormat>On-screen Show (4:3)</PresentationFormat>
  <Paragraphs>56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Times New Roman</vt:lpstr>
      <vt:lpstr>Trebuchet MS</vt:lpstr>
      <vt:lpstr>Wingdings</vt:lpstr>
      <vt:lpstr>Office Theme</vt:lpstr>
      <vt:lpstr>Chart</vt:lpstr>
      <vt:lpstr>Lynne Courts  Class Teacher Carleton Primary School Improving Writing Outcomes Primary 5 </vt:lpstr>
      <vt:lpstr>  Stretch Aim  By 22nd December 2017, 85% of pupils within class P5A will have achieved CfE first level writing outcomes  (baseline= 44%). </vt:lpstr>
      <vt:lpstr>PowerPoint Presentation</vt:lpstr>
      <vt:lpstr>Refined my Aim</vt:lpstr>
      <vt:lpstr>PowerPoint Presentation</vt:lpstr>
      <vt:lpstr>Change Ideas</vt:lpstr>
      <vt:lpstr>PowerPoint Presentation</vt:lpstr>
      <vt:lpstr>PowerPoint Presentation</vt:lpstr>
      <vt:lpstr>Achievements</vt:lpstr>
      <vt:lpstr>Improving Writing Outcomes Spreading Learning to Primary 3</vt:lpstr>
      <vt:lpstr>Stretch Aim  </vt:lpstr>
      <vt:lpstr>PowerPoint Presentation</vt:lpstr>
      <vt:lpstr>PowerPoint Presentation</vt:lpstr>
      <vt:lpstr>Change Ideas</vt:lpstr>
      <vt:lpstr>PowerPoint Presentation</vt:lpstr>
      <vt:lpstr>PowerPoint Presentation</vt:lpstr>
      <vt:lpstr>Key Learning </vt:lpstr>
      <vt:lpstr>PowerPoint Presentation</vt:lpstr>
      <vt:lpstr>Questions to consider</vt:lpstr>
    </vt:vector>
  </TitlesOfParts>
  <Company>Scottish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u441653</dc:creator>
  <cp:lastModifiedBy>Kylie Watson</cp:lastModifiedBy>
  <cp:revision>93</cp:revision>
  <dcterms:created xsi:type="dcterms:W3CDTF">2017-06-08T13:41:26Z</dcterms:created>
  <dcterms:modified xsi:type="dcterms:W3CDTF">2019-02-25T09:26:18Z</dcterms:modified>
</cp:coreProperties>
</file>