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71" r:id="rId3"/>
    <p:sldId id="270" r:id="rId4"/>
    <p:sldId id="263" r:id="rId5"/>
    <p:sldId id="265" r:id="rId6"/>
    <p:sldId id="264" r:id="rId7"/>
    <p:sldId id="268" r:id="rId8"/>
    <p:sldId id="272"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C5C5"/>
    <a:srgbClr val="FF9966"/>
    <a:srgbClr val="FF97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655" autoAdjust="0"/>
  </p:normalViewPr>
  <p:slideViewPr>
    <p:cSldViewPr>
      <p:cViewPr varScale="1">
        <p:scale>
          <a:sx n="94" d="100"/>
          <a:sy n="94" d="100"/>
        </p:scale>
        <p:origin x="47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PEF\2018-2019\GL%20Assessment\Bar%20Graph%20of%20Stanines%20across%20Cluste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PEF\2018-2019\GL%20Assessment\Bar%20Graph%20of%20Stanines%20across%20Clus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1100" baseline="0" dirty="0" smtClean="0"/>
              <a:t> </a:t>
            </a:r>
            <a:r>
              <a:rPr lang="en-GB" sz="1600" baseline="0" dirty="0"/>
              <a:t>Cluster Baseline </a:t>
            </a:r>
            <a:r>
              <a:rPr lang="en-GB" sz="1600" baseline="0" dirty="0" smtClean="0"/>
              <a:t>Nov 2017</a:t>
            </a:r>
            <a:endParaRPr lang="en-GB" sz="1400" dirty="0"/>
          </a:p>
        </c:rich>
      </c:tx>
      <c:layout>
        <c:manualLayout>
          <c:xMode val="edge"/>
          <c:yMode val="edge"/>
          <c:x val="9.7618510797275251E-2"/>
          <c:y val="0"/>
        </c:manualLayout>
      </c:layout>
      <c:overlay val="0"/>
    </c:title>
    <c:autoTitleDeleted val="0"/>
    <c:plotArea>
      <c:layout/>
      <c:pieChart>
        <c:varyColors val="1"/>
        <c:ser>
          <c:idx val="0"/>
          <c:order val="0"/>
          <c:tx>
            <c:strRef>
              <c:f>'18-19 pie charts'!$A$4</c:f>
              <c:strCache>
                <c:ptCount val="1"/>
                <c:pt idx="0">
                  <c:v>Nov-17</c:v>
                </c:pt>
              </c:strCache>
            </c:strRef>
          </c:tx>
          <c:dPt>
            <c:idx val="0"/>
            <c:bubble3D val="0"/>
            <c:spPr>
              <a:solidFill>
                <a:srgbClr val="FF0000"/>
              </a:solidFill>
            </c:spPr>
          </c:dPt>
          <c:dPt>
            <c:idx val="1"/>
            <c:bubble3D val="0"/>
            <c:spPr>
              <a:solidFill>
                <a:srgbClr val="FFC000"/>
              </a:solidFill>
            </c:spPr>
          </c:dPt>
          <c:dPt>
            <c:idx val="2"/>
            <c:bubble3D val="0"/>
            <c:spPr>
              <a:solidFill>
                <a:srgbClr val="00B050"/>
              </a:solidFill>
            </c:spPr>
          </c:dPt>
          <c:cat>
            <c:strRef>
              <c:f>'18-19 pie charts'!$B$1:$D$1</c:f>
              <c:strCache>
                <c:ptCount val="3"/>
                <c:pt idx="0">
                  <c:v>Below Average</c:v>
                </c:pt>
                <c:pt idx="1">
                  <c:v>Average</c:v>
                </c:pt>
                <c:pt idx="2">
                  <c:v>Above Average</c:v>
                </c:pt>
              </c:strCache>
            </c:strRef>
          </c:cat>
          <c:val>
            <c:numRef>
              <c:f>'18-19 pie charts'!$B$4:$D$4</c:f>
              <c:numCache>
                <c:formatCode>General</c:formatCode>
                <c:ptCount val="3"/>
                <c:pt idx="0">
                  <c:v>52</c:v>
                </c:pt>
                <c:pt idx="1">
                  <c:v>16</c:v>
                </c:pt>
                <c:pt idx="2">
                  <c:v>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'18-19 pie charts'!$A$5</c:f>
              <c:strCache>
                <c:ptCount val="1"/>
                <c:pt idx="0">
                  <c:v>May-18</c:v>
                </c:pt>
              </c:strCache>
            </c:strRef>
          </c:tx>
          <c:dPt>
            <c:idx val="0"/>
            <c:bubble3D val="0"/>
            <c:spPr>
              <a:solidFill>
                <a:srgbClr val="FF0000"/>
              </a:solidFill>
            </c:spPr>
          </c:dPt>
          <c:dPt>
            <c:idx val="1"/>
            <c:bubble3D val="0"/>
            <c:spPr>
              <a:solidFill>
                <a:srgbClr val="FFC000"/>
              </a:solidFill>
            </c:spPr>
          </c:dPt>
          <c:dPt>
            <c:idx val="2"/>
            <c:bubble3D val="0"/>
            <c:spPr>
              <a:solidFill>
                <a:srgbClr val="00B050"/>
              </a:solidFill>
            </c:spPr>
          </c:dPt>
          <c:cat>
            <c:strRef>
              <c:f>'18-19 pie charts'!$B$1:$D$1</c:f>
              <c:strCache>
                <c:ptCount val="3"/>
                <c:pt idx="0">
                  <c:v>Below Average</c:v>
                </c:pt>
                <c:pt idx="1">
                  <c:v>Average</c:v>
                </c:pt>
                <c:pt idx="2">
                  <c:v>Above Average</c:v>
                </c:pt>
              </c:strCache>
            </c:strRef>
          </c:cat>
          <c:val>
            <c:numRef>
              <c:f>'18-19 pie charts'!$B$5:$D$5</c:f>
              <c:numCache>
                <c:formatCode>General</c:formatCode>
                <c:ptCount val="3"/>
                <c:pt idx="0">
                  <c:v>34</c:v>
                </c:pt>
                <c:pt idx="1">
                  <c:v>30</c:v>
                </c:pt>
                <c:pt idx="2">
                  <c:v>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1E8CF-7FD3-4186-8044-0D4EF8DF6E47}"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GB"/>
        </a:p>
      </dgm:t>
    </dgm:pt>
    <dgm:pt modelId="{8C588E9C-A6BB-4AED-BB57-AE5FAEBF5F2C}">
      <dgm:prSet phldrT="[Text]"/>
      <dgm:spPr/>
      <dgm:t>
        <a:bodyPr/>
        <a:lstStyle/>
        <a:p>
          <a:r>
            <a:rPr lang="en-GB" dirty="0" smtClean="0"/>
            <a:t>Collaboration</a:t>
          </a:r>
          <a:endParaRPr lang="en-GB" dirty="0"/>
        </a:p>
      </dgm:t>
    </dgm:pt>
    <dgm:pt modelId="{F1DAFA55-143F-4998-8B97-5FEF464C00F3}" type="parTrans" cxnId="{7176E9C4-48A7-42FC-BCEF-F38C9EAB04B3}">
      <dgm:prSet/>
      <dgm:spPr/>
      <dgm:t>
        <a:bodyPr/>
        <a:lstStyle/>
        <a:p>
          <a:endParaRPr lang="en-GB"/>
        </a:p>
      </dgm:t>
    </dgm:pt>
    <dgm:pt modelId="{C2EBEEF2-3AE4-410F-B3B0-9E8178EABB10}" type="sibTrans" cxnId="{7176E9C4-48A7-42FC-BCEF-F38C9EAB04B3}">
      <dgm:prSet/>
      <dgm:spPr/>
      <dgm:t>
        <a:bodyPr/>
        <a:lstStyle/>
        <a:p>
          <a:endParaRPr lang="en-GB"/>
        </a:p>
      </dgm:t>
    </dgm:pt>
    <dgm:pt modelId="{11427C1D-6C44-4156-B91F-B3A5A73BD1B5}">
      <dgm:prSet phldrT="[Text]"/>
      <dgm:spPr/>
      <dgm:t>
        <a:bodyPr/>
        <a:lstStyle/>
        <a:p>
          <a:r>
            <a:rPr lang="en-GB" dirty="0" smtClean="0"/>
            <a:t>Research</a:t>
          </a:r>
          <a:endParaRPr lang="en-GB" dirty="0"/>
        </a:p>
      </dgm:t>
    </dgm:pt>
    <dgm:pt modelId="{02440C84-6A3C-4683-AFB0-8B722CF84D33}" type="parTrans" cxnId="{FA14CAB8-BA03-4A7C-9F5D-83B0FD6D8765}">
      <dgm:prSet/>
      <dgm:spPr/>
      <dgm:t>
        <a:bodyPr/>
        <a:lstStyle/>
        <a:p>
          <a:endParaRPr lang="en-GB"/>
        </a:p>
      </dgm:t>
    </dgm:pt>
    <dgm:pt modelId="{E2C73170-001C-4477-BFE3-AE890811C5D9}" type="sibTrans" cxnId="{FA14CAB8-BA03-4A7C-9F5D-83B0FD6D8765}">
      <dgm:prSet/>
      <dgm:spPr/>
      <dgm:t>
        <a:bodyPr/>
        <a:lstStyle/>
        <a:p>
          <a:endParaRPr lang="en-GB"/>
        </a:p>
      </dgm:t>
    </dgm:pt>
    <dgm:pt modelId="{962BAE15-DC1B-4A0B-9887-C3E9CD011A6B}">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smtClean="0"/>
            <a:t>Scale Up &amp; Spread</a:t>
          </a:r>
        </a:p>
        <a:p>
          <a:pPr lvl="0" defTabSz="622300">
            <a:lnSpc>
              <a:spcPct val="90000"/>
            </a:lnSpc>
            <a:spcBef>
              <a:spcPct val="0"/>
            </a:spcBef>
            <a:spcAft>
              <a:spcPct val="35000"/>
            </a:spcAft>
          </a:pPr>
          <a:endParaRPr lang="en-GB" dirty="0"/>
        </a:p>
      </dgm:t>
    </dgm:pt>
    <dgm:pt modelId="{72F92674-B987-410A-9896-D1F1E5CA8E4B}" type="parTrans" cxnId="{F25FD8F9-8798-47D4-BCEC-FE704CD120F7}">
      <dgm:prSet/>
      <dgm:spPr/>
      <dgm:t>
        <a:bodyPr/>
        <a:lstStyle/>
        <a:p>
          <a:endParaRPr lang="en-GB"/>
        </a:p>
      </dgm:t>
    </dgm:pt>
    <dgm:pt modelId="{CF059102-FE6F-4BA9-B59C-8C48789B8608}" type="sibTrans" cxnId="{F25FD8F9-8798-47D4-BCEC-FE704CD120F7}">
      <dgm:prSet/>
      <dgm:spPr/>
      <dgm:t>
        <a:bodyPr/>
        <a:lstStyle/>
        <a:p>
          <a:endParaRPr lang="en-GB"/>
        </a:p>
      </dgm:t>
    </dgm:pt>
    <dgm:pt modelId="{CEA047B6-EBB7-420C-ADD3-1E2C8580DA01}">
      <dgm:prSet phldrT="[Text]"/>
      <dgm:spPr/>
      <dgm:t>
        <a:bodyPr/>
        <a:lstStyle/>
        <a:p>
          <a:r>
            <a:rPr lang="en-GB" dirty="0" smtClean="0"/>
            <a:t>Training</a:t>
          </a:r>
          <a:endParaRPr lang="en-GB" dirty="0"/>
        </a:p>
      </dgm:t>
    </dgm:pt>
    <dgm:pt modelId="{A18C3B01-7126-4302-9E25-005069EFCCE2}" type="parTrans" cxnId="{6649A06C-262F-4886-BCD1-382D38A3504B}">
      <dgm:prSet/>
      <dgm:spPr/>
      <dgm:t>
        <a:bodyPr/>
        <a:lstStyle/>
        <a:p>
          <a:endParaRPr lang="en-GB"/>
        </a:p>
      </dgm:t>
    </dgm:pt>
    <dgm:pt modelId="{F0D7F197-3BCA-4287-BC41-721868EB6141}" type="sibTrans" cxnId="{6649A06C-262F-4886-BCD1-382D38A3504B}">
      <dgm:prSet/>
      <dgm:spPr/>
      <dgm:t>
        <a:bodyPr/>
        <a:lstStyle/>
        <a:p>
          <a:endParaRPr lang="en-GB"/>
        </a:p>
      </dgm:t>
    </dgm:pt>
    <dgm:pt modelId="{DE79BC7A-9E67-4E20-972F-A46FD57B522E}">
      <dgm:prSet/>
      <dgm:spPr/>
      <dgm:t>
        <a:bodyPr/>
        <a:lstStyle/>
        <a:p>
          <a:r>
            <a:rPr lang="en-GB" dirty="0" smtClean="0"/>
            <a:t>Moderation</a:t>
          </a:r>
          <a:endParaRPr lang="en-GB" dirty="0"/>
        </a:p>
      </dgm:t>
    </dgm:pt>
    <dgm:pt modelId="{8AE81587-45A8-4492-819B-CF9015E091F1}" type="parTrans" cxnId="{A584350E-D10A-411D-83C7-008C24C24130}">
      <dgm:prSet/>
      <dgm:spPr/>
      <dgm:t>
        <a:bodyPr/>
        <a:lstStyle/>
        <a:p>
          <a:endParaRPr lang="en-GB"/>
        </a:p>
      </dgm:t>
    </dgm:pt>
    <dgm:pt modelId="{F7E23E9F-916D-4127-A833-4DC10EAA490C}" type="sibTrans" cxnId="{A584350E-D10A-411D-83C7-008C24C24130}">
      <dgm:prSet/>
      <dgm:spPr/>
      <dgm:t>
        <a:bodyPr/>
        <a:lstStyle/>
        <a:p>
          <a:endParaRPr lang="en-GB"/>
        </a:p>
      </dgm:t>
    </dgm:pt>
    <dgm:pt modelId="{2CF6F4E5-2D59-4E0A-A493-F863071B8935}" type="pres">
      <dgm:prSet presAssocID="{1B01E8CF-7FD3-4186-8044-0D4EF8DF6E47}" presName="composite" presStyleCnt="0">
        <dgm:presLayoutVars>
          <dgm:chMax val="1"/>
          <dgm:dir/>
          <dgm:resizeHandles val="exact"/>
        </dgm:presLayoutVars>
      </dgm:prSet>
      <dgm:spPr/>
      <dgm:t>
        <a:bodyPr/>
        <a:lstStyle/>
        <a:p>
          <a:endParaRPr lang="en-GB"/>
        </a:p>
      </dgm:t>
    </dgm:pt>
    <dgm:pt modelId="{D9936EF1-9CC5-434C-B3B9-EF44EC043FAB}" type="pres">
      <dgm:prSet presAssocID="{1B01E8CF-7FD3-4186-8044-0D4EF8DF6E47}" presName="radial" presStyleCnt="0">
        <dgm:presLayoutVars>
          <dgm:animLvl val="ctr"/>
        </dgm:presLayoutVars>
      </dgm:prSet>
      <dgm:spPr/>
    </dgm:pt>
    <dgm:pt modelId="{97C67CC9-49EF-49A2-B364-86687FDC3CD1}" type="pres">
      <dgm:prSet presAssocID="{8C588E9C-A6BB-4AED-BB57-AE5FAEBF5F2C}" presName="centerShape" presStyleLbl="vennNode1" presStyleIdx="0" presStyleCnt="5"/>
      <dgm:spPr/>
      <dgm:t>
        <a:bodyPr/>
        <a:lstStyle/>
        <a:p>
          <a:endParaRPr lang="en-GB"/>
        </a:p>
      </dgm:t>
    </dgm:pt>
    <dgm:pt modelId="{8C77E6E1-1512-4CB0-A1C6-EFD7199624FF}" type="pres">
      <dgm:prSet presAssocID="{11427C1D-6C44-4156-B91F-B3A5A73BD1B5}" presName="node" presStyleLbl="vennNode1" presStyleIdx="1" presStyleCnt="5">
        <dgm:presLayoutVars>
          <dgm:bulletEnabled val="1"/>
        </dgm:presLayoutVars>
      </dgm:prSet>
      <dgm:spPr/>
      <dgm:t>
        <a:bodyPr/>
        <a:lstStyle/>
        <a:p>
          <a:endParaRPr lang="en-GB"/>
        </a:p>
      </dgm:t>
    </dgm:pt>
    <dgm:pt modelId="{6BAEE8C7-9489-4C3C-96C1-07904A2B3C9F}" type="pres">
      <dgm:prSet presAssocID="{962BAE15-DC1B-4A0B-9887-C3E9CD011A6B}" presName="node" presStyleLbl="vennNode1" presStyleIdx="2" presStyleCnt="5">
        <dgm:presLayoutVars>
          <dgm:bulletEnabled val="1"/>
        </dgm:presLayoutVars>
      </dgm:prSet>
      <dgm:spPr/>
      <dgm:t>
        <a:bodyPr/>
        <a:lstStyle/>
        <a:p>
          <a:endParaRPr lang="en-GB"/>
        </a:p>
      </dgm:t>
    </dgm:pt>
    <dgm:pt modelId="{904ED018-9701-4423-B542-E616BC261D6E}" type="pres">
      <dgm:prSet presAssocID="{CEA047B6-EBB7-420C-ADD3-1E2C8580DA01}" presName="node" presStyleLbl="vennNode1" presStyleIdx="3" presStyleCnt="5">
        <dgm:presLayoutVars>
          <dgm:bulletEnabled val="1"/>
        </dgm:presLayoutVars>
      </dgm:prSet>
      <dgm:spPr/>
      <dgm:t>
        <a:bodyPr/>
        <a:lstStyle/>
        <a:p>
          <a:endParaRPr lang="en-GB"/>
        </a:p>
      </dgm:t>
    </dgm:pt>
    <dgm:pt modelId="{86CE3593-BD35-4D90-8482-0528D63C67DC}" type="pres">
      <dgm:prSet presAssocID="{DE79BC7A-9E67-4E20-972F-A46FD57B522E}" presName="node" presStyleLbl="vennNode1" presStyleIdx="4" presStyleCnt="5">
        <dgm:presLayoutVars>
          <dgm:bulletEnabled val="1"/>
        </dgm:presLayoutVars>
      </dgm:prSet>
      <dgm:spPr/>
      <dgm:t>
        <a:bodyPr/>
        <a:lstStyle/>
        <a:p>
          <a:endParaRPr lang="en-GB"/>
        </a:p>
      </dgm:t>
    </dgm:pt>
  </dgm:ptLst>
  <dgm:cxnLst>
    <dgm:cxn modelId="{3E6C1748-9851-4F0D-A74F-6E8188AE5949}" type="presOf" srcId="{1B01E8CF-7FD3-4186-8044-0D4EF8DF6E47}" destId="{2CF6F4E5-2D59-4E0A-A493-F863071B8935}" srcOrd="0" destOrd="0" presId="urn:microsoft.com/office/officeart/2005/8/layout/radial3"/>
    <dgm:cxn modelId="{3F8FFC63-46F6-4CE9-8B7C-45B4A0511970}" type="presOf" srcId="{8C588E9C-A6BB-4AED-BB57-AE5FAEBF5F2C}" destId="{97C67CC9-49EF-49A2-B364-86687FDC3CD1}" srcOrd="0" destOrd="0" presId="urn:microsoft.com/office/officeart/2005/8/layout/radial3"/>
    <dgm:cxn modelId="{FA14CAB8-BA03-4A7C-9F5D-83B0FD6D8765}" srcId="{8C588E9C-A6BB-4AED-BB57-AE5FAEBF5F2C}" destId="{11427C1D-6C44-4156-B91F-B3A5A73BD1B5}" srcOrd="0" destOrd="0" parTransId="{02440C84-6A3C-4683-AFB0-8B722CF84D33}" sibTransId="{E2C73170-001C-4477-BFE3-AE890811C5D9}"/>
    <dgm:cxn modelId="{22BF55F9-31E5-4904-ADA9-613B19AB731B}" type="presOf" srcId="{11427C1D-6C44-4156-B91F-B3A5A73BD1B5}" destId="{8C77E6E1-1512-4CB0-A1C6-EFD7199624FF}" srcOrd="0" destOrd="0" presId="urn:microsoft.com/office/officeart/2005/8/layout/radial3"/>
    <dgm:cxn modelId="{035AE4B5-F377-483A-AF61-EF6D218DA5FD}" type="presOf" srcId="{DE79BC7A-9E67-4E20-972F-A46FD57B522E}" destId="{86CE3593-BD35-4D90-8482-0528D63C67DC}" srcOrd="0" destOrd="0" presId="urn:microsoft.com/office/officeart/2005/8/layout/radial3"/>
    <dgm:cxn modelId="{A584350E-D10A-411D-83C7-008C24C24130}" srcId="{8C588E9C-A6BB-4AED-BB57-AE5FAEBF5F2C}" destId="{DE79BC7A-9E67-4E20-972F-A46FD57B522E}" srcOrd="3" destOrd="0" parTransId="{8AE81587-45A8-4492-819B-CF9015E091F1}" sibTransId="{F7E23E9F-916D-4127-A833-4DC10EAA490C}"/>
    <dgm:cxn modelId="{F25FD8F9-8798-47D4-BCEC-FE704CD120F7}" srcId="{8C588E9C-A6BB-4AED-BB57-AE5FAEBF5F2C}" destId="{962BAE15-DC1B-4A0B-9887-C3E9CD011A6B}" srcOrd="1" destOrd="0" parTransId="{72F92674-B987-410A-9896-D1F1E5CA8E4B}" sibTransId="{CF059102-FE6F-4BA9-B59C-8C48789B8608}"/>
    <dgm:cxn modelId="{7176E9C4-48A7-42FC-BCEF-F38C9EAB04B3}" srcId="{1B01E8CF-7FD3-4186-8044-0D4EF8DF6E47}" destId="{8C588E9C-A6BB-4AED-BB57-AE5FAEBF5F2C}" srcOrd="0" destOrd="0" parTransId="{F1DAFA55-143F-4998-8B97-5FEF464C00F3}" sibTransId="{C2EBEEF2-3AE4-410F-B3B0-9E8178EABB10}"/>
    <dgm:cxn modelId="{6649A06C-262F-4886-BCD1-382D38A3504B}" srcId="{8C588E9C-A6BB-4AED-BB57-AE5FAEBF5F2C}" destId="{CEA047B6-EBB7-420C-ADD3-1E2C8580DA01}" srcOrd="2" destOrd="0" parTransId="{A18C3B01-7126-4302-9E25-005069EFCCE2}" sibTransId="{F0D7F197-3BCA-4287-BC41-721868EB6141}"/>
    <dgm:cxn modelId="{E08FD408-7828-4E4C-8A8B-E1ACB89AF91C}" type="presOf" srcId="{962BAE15-DC1B-4A0B-9887-C3E9CD011A6B}" destId="{6BAEE8C7-9489-4C3C-96C1-07904A2B3C9F}" srcOrd="0" destOrd="0" presId="urn:microsoft.com/office/officeart/2005/8/layout/radial3"/>
    <dgm:cxn modelId="{36D33D60-E599-426F-9D27-B3DB26FB4086}" type="presOf" srcId="{CEA047B6-EBB7-420C-ADD3-1E2C8580DA01}" destId="{904ED018-9701-4423-B542-E616BC261D6E}" srcOrd="0" destOrd="0" presId="urn:microsoft.com/office/officeart/2005/8/layout/radial3"/>
    <dgm:cxn modelId="{AC5AF404-E7E4-4239-8C5B-53A0AF981970}" type="presParOf" srcId="{2CF6F4E5-2D59-4E0A-A493-F863071B8935}" destId="{D9936EF1-9CC5-434C-B3B9-EF44EC043FAB}" srcOrd="0" destOrd="0" presId="urn:microsoft.com/office/officeart/2005/8/layout/radial3"/>
    <dgm:cxn modelId="{8F18BF29-F4D3-4D43-88A3-98B8CDA60661}" type="presParOf" srcId="{D9936EF1-9CC5-434C-B3B9-EF44EC043FAB}" destId="{97C67CC9-49EF-49A2-B364-86687FDC3CD1}" srcOrd="0" destOrd="0" presId="urn:microsoft.com/office/officeart/2005/8/layout/radial3"/>
    <dgm:cxn modelId="{EC59DBA0-477F-45BA-8208-980E341D1248}" type="presParOf" srcId="{D9936EF1-9CC5-434C-B3B9-EF44EC043FAB}" destId="{8C77E6E1-1512-4CB0-A1C6-EFD7199624FF}" srcOrd="1" destOrd="0" presId="urn:microsoft.com/office/officeart/2005/8/layout/radial3"/>
    <dgm:cxn modelId="{F88242CD-1F7E-41C1-AF54-8B0F5113046B}" type="presParOf" srcId="{D9936EF1-9CC5-434C-B3B9-EF44EC043FAB}" destId="{6BAEE8C7-9489-4C3C-96C1-07904A2B3C9F}" srcOrd="2" destOrd="0" presId="urn:microsoft.com/office/officeart/2005/8/layout/radial3"/>
    <dgm:cxn modelId="{FD26C68F-29AC-4907-A7E4-CD726A862966}" type="presParOf" srcId="{D9936EF1-9CC5-434C-B3B9-EF44EC043FAB}" destId="{904ED018-9701-4423-B542-E616BC261D6E}" srcOrd="3" destOrd="0" presId="urn:microsoft.com/office/officeart/2005/8/layout/radial3"/>
    <dgm:cxn modelId="{E3E72ECB-F01B-40A2-BCD2-4F7E0CEE52B5}" type="presParOf" srcId="{D9936EF1-9CC5-434C-B3B9-EF44EC043FAB}" destId="{86CE3593-BD35-4D90-8482-0528D63C67DC}"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E868DA-2389-4958-A0F8-8E7F84E02401}" type="datetimeFigureOut">
              <a:rPr lang="en-GB" smtClean="0"/>
              <a:t>27/02/2019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8B57D2-B6E5-4463-8924-7DAE47DE44D4}" type="slidenum">
              <a:rPr lang="en-GB" smtClean="0"/>
              <a:t>‹#›</a:t>
            </a:fld>
            <a:endParaRPr lang="en-GB"/>
          </a:p>
        </p:txBody>
      </p:sp>
    </p:spTree>
    <p:extLst>
      <p:ext uri="{BB962C8B-B14F-4D97-AF65-F5344CB8AC3E}">
        <p14:creationId xmlns:p14="http://schemas.microsoft.com/office/powerpoint/2010/main" val="1164550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Good morning / introduce myself</a:t>
            </a:r>
          </a:p>
          <a:p>
            <a:pPr lvl="0"/>
            <a:r>
              <a:rPr lang="en-GB" sz="1200" kern="1200" dirty="0" smtClean="0">
                <a:solidFill>
                  <a:schemeClr val="tx1"/>
                </a:solidFill>
                <a:effectLst/>
                <a:latin typeface="+mn-lt"/>
                <a:ea typeface="+mn-ea"/>
                <a:cs typeface="+mn-cs"/>
              </a:rPr>
              <a:t>Fantastic to be here</a:t>
            </a:r>
          </a:p>
          <a:p>
            <a:pPr lvl="1"/>
            <a:r>
              <a:rPr lang="en-GB" sz="1200" kern="1200" dirty="0" smtClean="0">
                <a:solidFill>
                  <a:schemeClr val="tx1"/>
                </a:solidFill>
                <a:effectLst/>
                <a:latin typeface="+mn-lt"/>
                <a:ea typeface="+mn-ea"/>
                <a:cs typeface="+mn-cs"/>
              </a:rPr>
              <a:t>Presenting in front of our colleagues from SEIC</a:t>
            </a:r>
          </a:p>
          <a:p>
            <a:pPr lvl="1"/>
            <a:r>
              <a:rPr lang="en-GB" sz="1200" kern="1200" dirty="0" smtClean="0">
                <a:solidFill>
                  <a:schemeClr val="tx1"/>
                </a:solidFill>
                <a:effectLst/>
                <a:latin typeface="+mn-lt"/>
                <a:ea typeface="+mn-ea"/>
                <a:cs typeface="+mn-cs"/>
              </a:rPr>
              <a:t>Representing Cluster and Local Authority</a:t>
            </a:r>
          </a:p>
          <a:p>
            <a:pPr lvl="1"/>
            <a:r>
              <a:rPr lang="en-GB" sz="1200" kern="1200" dirty="0" smtClean="0">
                <a:solidFill>
                  <a:schemeClr val="tx1"/>
                </a:solidFill>
                <a:effectLst/>
                <a:latin typeface="+mn-lt"/>
                <a:ea typeface="+mn-ea"/>
                <a:cs typeface="+mn-cs"/>
              </a:rPr>
              <a:t>To be talking about ‘magic’ – a story not often captured in a world of intelligent data and triangulation of evidence</a:t>
            </a:r>
          </a:p>
          <a:p>
            <a:pPr lvl="0"/>
            <a:r>
              <a:rPr lang="en-GB" sz="1200" kern="1200" dirty="0" smtClean="0">
                <a:solidFill>
                  <a:schemeClr val="tx1"/>
                </a:solidFill>
                <a:effectLst/>
                <a:latin typeface="+mn-lt"/>
                <a:ea typeface="+mn-ea"/>
                <a:cs typeface="+mn-cs"/>
              </a:rPr>
              <a:t>Our story is one of collaboration</a:t>
            </a:r>
          </a:p>
          <a:p>
            <a:pPr lvl="1"/>
            <a:r>
              <a:rPr lang="en-GB" sz="1200" kern="1200" dirty="0" smtClean="0">
                <a:solidFill>
                  <a:schemeClr val="tx1"/>
                </a:solidFill>
                <a:effectLst/>
                <a:latin typeface="+mn-lt"/>
                <a:ea typeface="+mn-ea"/>
                <a:cs typeface="+mn-cs"/>
              </a:rPr>
              <a:t>HTs of E C (8 primary, 1 HS) building on years of collaborating to combine their PEF funding to address a recognised need in numeracy</a:t>
            </a:r>
          </a:p>
          <a:p>
            <a:pPr lvl="1"/>
            <a:r>
              <a:rPr lang="en-GB" sz="1200" kern="1200" dirty="0" smtClean="0">
                <a:solidFill>
                  <a:schemeClr val="tx1"/>
                </a:solidFill>
                <a:effectLst/>
                <a:latin typeface="+mn-lt"/>
                <a:ea typeface="+mn-ea"/>
                <a:cs typeface="+mn-cs"/>
              </a:rPr>
              <a:t>The creation of a dedicated team to plan and facilitate the project; PEF strategic lead; programme co-coordinator; Additional Needs Assistants</a:t>
            </a:r>
          </a:p>
          <a:p>
            <a:pPr lvl="1"/>
            <a:r>
              <a:rPr lang="en-GB" sz="1200" kern="1200" dirty="0" smtClean="0">
                <a:solidFill>
                  <a:schemeClr val="tx1"/>
                </a:solidFill>
                <a:effectLst/>
                <a:latin typeface="+mn-lt"/>
                <a:ea typeface="+mn-ea"/>
                <a:cs typeface="+mn-cs"/>
              </a:rPr>
              <a:t>As well as collaboration within the team and HTs, there was also collaboration with Scottish Attainment Advisors, LA Attainment Officers – to plan and implement the project using the  Quality Improvement Methodology</a:t>
            </a:r>
          </a:p>
          <a:p>
            <a:pPr lvl="1"/>
            <a:r>
              <a:rPr lang="en-GB" sz="1200" kern="1200" dirty="0" smtClean="0">
                <a:solidFill>
                  <a:schemeClr val="tx1"/>
                </a:solidFill>
                <a:effectLst/>
                <a:latin typeface="+mn-lt"/>
                <a:ea typeface="+mn-ea"/>
                <a:cs typeface="+mn-cs"/>
              </a:rPr>
              <a:t>Ultimately, working together to have used the Quality Improvement Methodology to make a measurable difference for over 60 of the most vulnerable children in our cluster</a:t>
            </a:r>
          </a:p>
          <a:p>
            <a:pPr lvl="0"/>
            <a:r>
              <a:rPr lang="en-GB" sz="1200" kern="1200" dirty="0" smtClean="0">
                <a:solidFill>
                  <a:schemeClr val="tx1"/>
                </a:solidFill>
                <a:effectLst/>
                <a:latin typeface="+mn-lt"/>
                <a:ea typeface="+mn-ea"/>
                <a:cs typeface="+mn-cs"/>
              </a:rPr>
              <a:t>Where is the magic?</a:t>
            </a:r>
          </a:p>
          <a:p>
            <a:pPr lvl="1"/>
            <a:r>
              <a:rPr lang="en-GB" sz="1200" kern="1200" dirty="0" smtClean="0">
                <a:solidFill>
                  <a:schemeClr val="tx1"/>
                </a:solidFill>
                <a:effectLst/>
                <a:latin typeface="+mn-lt"/>
                <a:ea typeface="+mn-ea"/>
                <a:cs typeface="+mn-cs"/>
              </a:rPr>
              <a:t>1. In the impact for the learners</a:t>
            </a:r>
          </a:p>
          <a:p>
            <a:pPr lvl="1"/>
            <a:r>
              <a:rPr lang="en-GB" sz="1200" kern="1200" dirty="0" smtClean="0">
                <a:solidFill>
                  <a:schemeClr val="tx1"/>
                </a:solidFill>
                <a:effectLst/>
                <a:latin typeface="+mn-lt"/>
                <a:ea typeface="+mn-ea"/>
                <a:cs typeface="+mn-cs"/>
              </a:rPr>
              <a:t>2. The empowerment of all staff</a:t>
            </a:r>
          </a:p>
          <a:p>
            <a:pPr lvl="1"/>
            <a:r>
              <a:rPr lang="en-GB" sz="1200" kern="1200" dirty="0" smtClean="0">
                <a:solidFill>
                  <a:schemeClr val="tx1"/>
                </a:solidFill>
                <a:effectLst/>
                <a:latin typeface="+mn-lt"/>
                <a:ea typeface="+mn-ea"/>
                <a:cs typeface="+mn-cs"/>
              </a:rPr>
              <a:t>3. The empowerment of a class teacher.</a:t>
            </a:r>
          </a:p>
          <a:p>
            <a:pPr lvl="0"/>
            <a:r>
              <a:rPr lang="en-GB" sz="1200" kern="1200" dirty="0" smtClean="0">
                <a:solidFill>
                  <a:schemeClr val="tx1"/>
                </a:solidFill>
                <a:effectLst/>
                <a:latin typeface="+mn-lt"/>
                <a:ea typeface="+mn-ea"/>
                <a:cs typeface="+mn-cs"/>
              </a:rPr>
              <a:t>Over to Kim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B57D2-B6E5-4463-8924-7DAE47DE44D4}" type="slidenum">
              <a:rPr lang="en-GB" smtClean="0"/>
              <a:t>2</a:t>
            </a:fld>
            <a:endParaRPr lang="en-GB"/>
          </a:p>
        </p:txBody>
      </p:sp>
    </p:spTree>
    <p:extLst>
      <p:ext uri="{BB962C8B-B14F-4D97-AF65-F5344CB8AC3E}">
        <p14:creationId xmlns:p14="http://schemas.microsoft.com/office/powerpoint/2010/main" val="135370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Class teacher background – 11 years of a school</a:t>
            </a:r>
            <a:r>
              <a:rPr lang="en-GB" baseline="0" dirty="0" smtClean="0"/>
              <a:t> from a deprived area</a:t>
            </a:r>
            <a:r>
              <a:rPr lang="en-GB" dirty="0" smtClean="0"/>
              <a:t>, skills and expertise working with support staff, different professionals</a:t>
            </a:r>
            <a:r>
              <a:rPr lang="en-GB" baseline="0" dirty="0" smtClean="0"/>
              <a:t> centred around these children whom many were living in poverty. New challenge June 2017 as PEF </a:t>
            </a:r>
            <a:r>
              <a:rPr lang="en-GB" baseline="0" dirty="0" err="1" smtClean="0"/>
              <a:t>prog</a:t>
            </a:r>
            <a:r>
              <a:rPr lang="en-GB" baseline="0" dirty="0" smtClean="0"/>
              <a:t> coordinator in EC.</a:t>
            </a:r>
            <a:endParaRPr lang="en-GB" dirty="0" smtClean="0"/>
          </a:p>
          <a:p>
            <a:pPr marL="171450" indent="-171450">
              <a:buFont typeface="Arial" panose="020B0604020202020204" pitchFamily="34" charset="0"/>
              <a:buChar char="•"/>
            </a:pPr>
            <a:r>
              <a:rPr lang="en-GB" dirty="0" smtClean="0"/>
              <a:t>Successful intervention researched – Stow then Earlston. QI</a:t>
            </a:r>
            <a:r>
              <a:rPr lang="en-GB" baseline="0" dirty="0" smtClean="0"/>
              <a:t> </a:t>
            </a:r>
            <a:r>
              <a:rPr lang="en-GB" dirty="0" smtClean="0"/>
              <a:t>based. Consists of 15 min sessions  4x a week, 1:1, focussed on a target generated by CT, leaner tracks learning.</a:t>
            </a:r>
            <a:r>
              <a:rPr lang="en-GB" baseline="0" dirty="0" smtClean="0"/>
              <a:t> </a:t>
            </a:r>
            <a:r>
              <a:rPr lang="en-GB" dirty="0" smtClean="0"/>
              <a:t>Scale and spread to Earlston cluster.</a:t>
            </a:r>
          </a:p>
          <a:p>
            <a:pPr marL="171450" indent="-171450">
              <a:buFont typeface="Arial" panose="020B0604020202020204" pitchFamily="34" charset="0"/>
              <a:buChar char="•"/>
            </a:pPr>
            <a:r>
              <a:rPr lang="en-GB" dirty="0" smtClean="0"/>
              <a:t>Training – upskill, monitor</a:t>
            </a:r>
            <a:r>
              <a:rPr lang="en-GB" baseline="0" dirty="0" smtClean="0"/>
              <a:t> and support. </a:t>
            </a:r>
            <a:r>
              <a:rPr lang="en-GB" dirty="0" smtClean="0"/>
              <a:t>collaboration to share success, barriers, resources, learning rounds, feedback/updates</a:t>
            </a:r>
          </a:p>
          <a:p>
            <a:pPr marL="171450" indent="-171450">
              <a:buFont typeface="Arial" panose="020B0604020202020204" pitchFamily="34" charset="0"/>
              <a:buChar char="•"/>
            </a:pPr>
            <a:r>
              <a:rPr lang="en-GB" dirty="0" smtClean="0"/>
              <a:t>Moderation –</a:t>
            </a:r>
            <a:r>
              <a:rPr lang="en-GB" baseline="0" dirty="0" smtClean="0"/>
              <a:t> school visits, quality assurance</a:t>
            </a:r>
          </a:p>
          <a:p>
            <a:pPr marL="171450" indent="-171450">
              <a:buFont typeface="Arial" panose="020B0604020202020204" pitchFamily="34" charset="0"/>
              <a:buChar char="•"/>
            </a:pPr>
            <a:r>
              <a:rPr lang="en-GB" dirty="0" smtClean="0"/>
              <a:t>Collaboration at different levels: ANAs, HTs, CTs</a:t>
            </a:r>
          </a:p>
          <a:p>
            <a:endParaRPr lang="en-GB" dirty="0"/>
          </a:p>
        </p:txBody>
      </p:sp>
      <p:sp>
        <p:nvSpPr>
          <p:cNvPr id="4" name="Slide Number Placeholder 3"/>
          <p:cNvSpPr>
            <a:spLocks noGrp="1"/>
          </p:cNvSpPr>
          <p:nvPr>
            <p:ph type="sldNum" sz="quarter" idx="10"/>
          </p:nvPr>
        </p:nvSpPr>
        <p:spPr/>
        <p:txBody>
          <a:bodyPr/>
          <a:lstStyle/>
          <a:p>
            <a:fld id="{7E8B57D2-B6E5-4463-8924-7DAE47DE44D4}" type="slidenum">
              <a:rPr lang="en-GB" smtClean="0"/>
              <a:t>3</a:t>
            </a:fld>
            <a:endParaRPr lang="en-GB"/>
          </a:p>
        </p:txBody>
      </p:sp>
    </p:spTree>
    <p:extLst>
      <p:ext uri="{BB962C8B-B14F-4D97-AF65-F5344CB8AC3E}">
        <p14:creationId xmlns:p14="http://schemas.microsoft.com/office/powerpoint/2010/main" val="568164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Successes – pupil, parent </a:t>
            </a:r>
            <a:r>
              <a:rPr lang="en-GB" dirty="0" err="1" smtClean="0"/>
              <a:t>etc</a:t>
            </a:r>
            <a:r>
              <a:rPr lang="en-GB" dirty="0" smtClean="0"/>
              <a:t> quote</a:t>
            </a:r>
          </a:p>
          <a:p>
            <a:endParaRPr lang="en-GB" dirty="0"/>
          </a:p>
        </p:txBody>
      </p:sp>
      <p:sp>
        <p:nvSpPr>
          <p:cNvPr id="4" name="Slide Number Placeholder 3"/>
          <p:cNvSpPr>
            <a:spLocks noGrp="1"/>
          </p:cNvSpPr>
          <p:nvPr>
            <p:ph type="sldNum" sz="quarter" idx="10"/>
          </p:nvPr>
        </p:nvSpPr>
        <p:spPr/>
        <p:txBody>
          <a:bodyPr/>
          <a:lstStyle/>
          <a:p>
            <a:fld id="{7E8B57D2-B6E5-4463-8924-7DAE47DE44D4}" type="slidenum">
              <a:rPr lang="en-GB" smtClean="0"/>
              <a:t>4</a:t>
            </a:fld>
            <a:endParaRPr lang="en-GB"/>
          </a:p>
        </p:txBody>
      </p:sp>
    </p:spTree>
    <p:extLst>
      <p:ext uri="{BB962C8B-B14F-4D97-AF65-F5344CB8AC3E}">
        <p14:creationId xmlns:p14="http://schemas.microsoft.com/office/powerpoint/2010/main" val="3119335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i="1"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A919CD9-06DE-4D1D-84A0-D637DD87FFEB}" type="slidenum">
              <a:rPr lang="en-GB" altLang="en-US" smtClean="0">
                <a:latin typeface="Arial" charset="0"/>
              </a:rPr>
              <a:pPr eaLnBrk="1" hangingPunct="1">
                <a:spcBef>
                  <a:spcPct val="0"/>
                </a:spcBef>
              </a:pPr>
              <a:t>5</a:t>
            </a:fld>
            <a:endParaRPr lang="en-GB" altLang="en-US" smtClean="0">
              <a:latin typeface="Arial" charset="0"/>
            </a:endParaRPr>
          </a:p>
        </p:txBody>
      </p:sp>
    </p:spTree>
    <p:extLst>
      <p:ext uri="{BB962C8B-B14F-4D97-AF65-F5344CB8AC3E}">
        <p14:creationId xmlns:p14="http://schemas.microsoft.com/office/powerpoint/2010/main" val="311756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Earlston Cluster approach spreading across our local authority </a:t>
            </a:r>
          </a:p>
          <a:p>
            <a:endParaRPr lang="en-GB" dirty="0"/>
          </a:p>
        </p:txBody>
      </p:sp>
      <p:sp>
        <p:nvSpPr>
          <p:cNvPr id="4" name="Slide Number Placeholder 3"/>
          <p:cNvSpPr>
            <a:spLocks noGrp="1"/>
          </p:cNvSpPr>
          <p:nvPr>
            <p:ph type="sldNum" sz="quarter" idx="10"/>
          </p:nvPr>
        </p:nvSpPr>
        <p:spPr/>
        <p:txBody>
          <a:bodyPr/>
          <a:lstStyle/>
          <a:p>
            <a:fld id="{7E8B57D2-B6E5-4463-8924-7DAE47DE44D4}" type="slidenum">
              <a:rPr lang="en-GB" smtClean="0"/>
              <a:t>6</a:t>
            </a:fld>
            <a:endParaRPr lang="en-GB"/>
          </a:p>
        </p:txBody>
      </p:sp>
    </p:spTree>
    <p:extLst>
      <p:ext uri="{BB962C8B-B14F-4D97-AF65-F5344CB8AC3E}">
        <p14:creationId xmlns:p14="http://schemas.microsoft.com/office/powerpoint/2010/main" val="1650819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What am I doing differently?</a:t>
            </a:r>
          </a:p>
          <a:p>
            <a:r>
              <a:rPr lang="en-GB" u="none" dirty="0" smtClean="0"/>
              <a:t>Collaborating. Yes, prior to this new chapter</a:t>
            </a:r>
            <a:r>
              <a:rPr lang="en-GB" u="none" baseline="0" dirty="0" smtClean="0"/>
              <a:t> I collaborated with colleagues at staff meetings but now it has been taken to a different level. I collaborate with JW, ANAs, </a:t>
            </a:r>
            <a:r>
              <a:rPr lang="en-GB" u="none" baseline="0" dirty="0" err="1" smtClean="0"/>
              <a:t>SfLT</a:t>
            </a:r>
            <a:r>
              <a:rPr lang="en-GB" u="none" baseline="0" dirty="0" smtClean="0"/>
              <a:t>, CTs, HTs, LA Attainment Officers. Working as part of a wider team and having these professional discussions has allowed ideas to be generated, feedback given and secure support network formed.</a:t>
            </a:r>
          </a:p>
          <a:p>
            <a:r>
              <a:rPr lang="en-GB" u="sng" baseline="0" dirty="0" smtClean="0"/>
              <a:t>How do I feel?</a:t>
            </a:r>
          </a:p>
          <a:p>
            <a:r>
              <a:rPr lang="en-GB" u="none" baseline="0" dirty="0" smtClean="0"/>
              <a:t>In my practice, I feel more confident. This has happened through the trust and empowerment that I have been given. The ANAs who are working with some of our most vulnerable learners have gained in confidence as they too have been on a similar journey of empowerment and so there is high job satisfaction within the team. But at the heart, where the real magic is, is with the learners. Seeing their gains with numeracy and their beliefs within their own abilities grow, that’s the real magic. Thank you.</a:t>
            </a:r>
          </a:p>
        </p:txBody>
      </p:sp>
      <p:sp>
        <p:nvSpPr>
          <p:cNvPr id="4" name="Slide Number Placeholder 3"/>
          <p:cNvSpPr>
            <a:spLocks noGrp="1"/>
          </p:cNvSpPr>
          <p:nvPr>
            <p:ph type="sldNum" sz="quarter" idx="10"/>
          </p:nvPr>
        </p:nvSpPr>
        <p:spPr/>
        <p:txBody>
          <a:bodyPr/>
          <a:lstStyle/>
          <a:p>
            <a:fld id="{7E8B57D2-B6E5-4463-8924-7DAE47DE44D4}" type="slidenum">
              <a:rPr lang="en-GB" smtClean="0"/>
              <a:t>7</a:t>
            </a:fld>
            <a:endParaRPr lang="en-GB"/>
          </a:p>
        </p:txBody>
      </p:sp>
    </p:spTree>
    <p:extLst>
      <p:ext uri="{BB962C8B-B14F-4D97-AF65-F5344CB8AC3E}">
        <p14:creationId xmlns:p14="http://schemas.microsoft.com/office/powerpoint/2010/main" val="109435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7538" y="1"/>
            <a:ext cx="1389062"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4313809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3F012A5-25BE-40A9-BCBC-2B623CD91D32}" type="datetimeFigureOut">
              <a:rPr lang="en-GB" smtClean="0"/>
              <a:t>27/02/2019</a:t>
            </a:fld>
            <a:endParaRPr lang="en-GB"/>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A09B25B-0948-4D76-83E1-2EA3B537E4B5}" type="slidenum">
              <a:rPr lang="en-GB" smtClean="0"/>
              <a:t>‹#›</a:t>
            </a:fld>
            <a:endParaRPr lang="en-GB"/>
          </a:p>
        </p:txBody>
      </p:sp>
    </p:spTree>
    <p:extLst>
      <p:ext uri="{BB962C8B-B14F-4D97-AF65-F5344CB8AC3E}">
        <p14:creationId xmlns:p14="http://schemas.microsoft.com/office/powerpoint/2010/main" val="2183420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E3F012A5-25BE-40A9-BCBC-2B623CD91D32}" type="datetimeFigureOut">
              <a:rPr lang="en-GB" smtClean="0"/>
              <a:t>27/02/2019</a:t>
            </a:fld>
            <a:endParaRPr lang="en-GB"/>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EA09B25B-0948-4D76-83E1-2EA3B537E4B5}" type="slidenum">
              <a:rPr lang="en-GB" smtClean="0"/>
              <a:t>‹#›</a:t>
            </a:fld>
            <a:endParaRPr lang="en-GB"/>
          </a:p>
        </p:txBody>
      </p:sp>
    </p:spTree>
    <p:extLst>
      <p:ext uri="{BB962C8B-B14F-4D97-AF65-F5344CB8AC3E}">
        <p14:creationId xmlns:p14="http://schemas.microsoft.com/office/powerpoint/2010/main" val="114431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3328843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2401487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502913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75780400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225506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273469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19617061"/>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1590277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ヒラギノ角ゴ Pro W3" charset="-128"/>
          <a:cs typeface="+mj-cs"/>
        </a:defRPr>
      </a:lvl1pPr>
      <a:lvl2pPr algn="ctr" rtl="0" eaLnBrk="1" fontAlgn="base" hangingPunct="1">
        <a:spcBef>
          <a:spcPct val="0"/>
        </a:spcBef>
        <a:spcAft>
          <a:spcPct val="0"/>
        </a:spcAft>
        <a:defRPr sz="4400">
          <a:solidFill>
            <a:schemeClr val="tx2"/>
          </a:solidFill>
          <a:latin typeface="Arial" charset="0"/>
          <a:ea typeface="ヒラギノ角ゴ Pro W3" charset="-128"/>
        </a:defRPr>
      </a:lvl2pPr>
      <a:lvl3pPr algn="ctr" rtl="0" eaLnBrk="1" fontAlgn="base" hangingPunct="1">
        <a:spcBef>
          <a:spcPct val="0"/>
        </a:spcBef>
        <a:spcAft>
          <a:spcPct val="0"/>
        </a:spcAft>
        <a:defRPr sz="4400">
          <a:solidFill>
            <a:schemeClr val="tx2"/>
          </a:solidFill>
          <a:latin typeface="Arial" charset="0"/>
          <a:ea typeface="ヒラギノ角ゴ Pro W3" charset="-128"/>
        </a:defRPr>
      </a:lvl3pPr>
      <a:lvl4pPr algn="ctr" rtl="0" eaLnBrk="1" fontAlgn="base" hangingPunct="1">
        <a:spcBef>
          <a:spcPct val="0"/>
        </a:spcBef>
        <a:spcAft>
          <a:spcPct val="0"/>
        </a:spcAft>
        <a:defRPr sz="4400">
          <a:solidFill>
            <a:schemeClr val="tx2"/>
          </a:solidFill>
          <a:latin typeface="Arial" charset="0"/>
          <a:ea typeface="ヒラギノ角ゴ Pro W3" charset="-128"/>
        </a:defRPr>
      </a:lvl4pPr>
      <a:lvl5pPr algn="ctr" rtl="0" eaLnBrk="1" fontAlgn="base" hangingPunct="1">
        <a:spcBef>
          <a:spcPct val="0"/>
        </a:spcBef>
        <a:spcAft>
          <a:spcPct val="0"/>
        </a:spcAft>
        <a:defRPr sz="4400">
          <a:solidFill>
            <a:schemeClr val="tx2"/>
          </a:solidFill>
          <a:latin typeface="Arial" charset="0"/>
          <a:ea typeface="ヒラギノ角ゴ Pro W3"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ヒラギノ角ゴ Pro W3" charset="-128"/>
        </a:defRPr>
      </a:lvl2pPr>
      <a:lvl3pPr marL="1143000" indent="-228600" algn="l" rtl="0" eaLnBrk="1" fontAlgn="base" hangingPunct="1">
        <a:spcBef>
          <a:spcPct val="20000"/>
        </a:spcBef>
        <a:spcAft>
          <a:spcPct val="0"/>
        </a:spcAft>
        <a:buChar char="•"/>
        <a:defRPr sz="2400">
          <a:solidFill>
            <a:schemeClr val="tx1"/>
          </a:solidFill>
          <a:latin typeface="+mn-lt"/>
          <a:ea typeface="ヒラギノ角ゴ Pro W3" charset="-128"/>
        </a:defRPr>
      </a:lvl3pPr>
      <a:lvl4pPr marL="1600200" indent="-228600" algn="l" rtl="0" eaLnBrk="1" fontAlgn="base" hangingPunct="1">
        <a:spcBef>
          <a:spcPct val="20000"/>
        </a:spcBef>
        <a:spcAft>
          <a:spcPct val="0"/>
        </a:spcAft>
        <a:buChar char="–"/>
        <a:defRPr sz="2000">
          <a:solidFill>
            <a:schemeClr val="tx1"/>
          </a:solidFill>
          <a:latin typeface="+mn-lt"/>
          <a:ea typeface="ヒラギノ角ゴ Pro W3" charset="-128"/>
        </a:defRPr>
      </a:lvl4pPr>
      <a:lvl5pPr marL="2057400" indent="-228600" algn="l" rtl="0" eaLnBrk="1" fontAlgn="base" hangingPunct="1">
        <a:spcBef>
          <a:spcPct val="20000"/>
        </a:spcBef>
        <a:spcAft>
          <a:spcPct val="0"/>
        </a:spcAft>
        <a:buChar char="»"/>
        <a:defRPr sz="2000">
          <a:solidFill>
            <a:schemeClr val="tx1"/>
          </a:solidFill>
          <a:latin typeface="+mn-lt"/>
          <a:ea typeface="ヒラギノ角ゴ Pro W3"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11" Type="http://schemas.openxmlformats.org/officeDocument/2006/relationships/image" Target="../media/image3.jpeg"/><Relationship Id="rId5" Type="http://schemas.openxmlformats.org/officeDocument/2006/relationships/diagramQuickStyle" Target="../diagrams/quickStyle1.xml"/><Relationship Id="rId10" Type="http://schemas.openxmlformats.org/officeDocument/2006/relationships/image" Target="../media/image1.png"/><Relationship Id="rId4" Type="http://schemas.openxmlformats.org/officeDocument/2006/relationships/diagramLayout" Target="../diagrams/layout1.xm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hyperlink" Target="https://www.youtube.com/watch?v=nkIMXsOgaXY" TargetMode="External"/><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15988" y="987574"/>
            <a:ext cx="7048500" cy="1457845"/>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charset="-128"/>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128"/>
              </a:defRPr>
            </a:lvl2pPr>
            <a:lvl3pPr algn="ctr" rtl="0" eaLnBrk="0" fontAlgn="base" hangingPunct="0">
              <a:spcBef>
                <a:spcPct val="0"/>
              </a:spcBef>
              <a:spcAft>
                <a:spcPct val="0"/>
              </a:spcAft>
              <a:defRPr sz="4400">
                <a:solidFill>
                  <a:schemeClr val="tx2"/>
                </a:solidFill>
                <a:latin typeface="Arial" charset="0"/>
                <a:ea typeface="ヒラギノ角ゴ Pro W3" charset="-128"/>
              </a:defRPr>
            </a:lvl3pPr>
            <a:lvl4pPr algn="ctr" rtl="0" eaLnBrk="0" fontAlgn="base" hangingPunct="0">
              <a:spcBef>
                <a:spcPct val="0"/>
              </a:spcBef>
              <a:spcAft>
                <a:spcPct val="0"/>
              </a:spcAft>
              <a:defRPr sz="4400">
                <a:solidFill>
                  <a:schemeClr val="tx2"/>
                </a:solidFill>
                <a:latin typeface="Arial" charset="0"/>
                <a:ea typeface="ヒラギノ角ゴ Pro W3" charset="-128"/>
              </a:defRPr>
            </a:lvl4pPr>
            <a:lvl5pPr algn="ctr" rtl="0" eaLnBrk="0" fontAlgn="base" hangingPunct="0">
              <a:spcBef>
                <a:spcPct val="0"/>
              </a:spcBef>
              <a:spcAft>
                <a:spcPct val="0"/>
              </a:spcAft>
              <a:defRPr sz="4400">
                <a:solidFill>
                  <a:schemeClr val="tx2"/>
                </a:solidFill>
                <a:latin typeface="Arial" charset="0"/>
                <a:ea typeface="ヒラギノ角ゴ Pro W3"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GB" kern="0" dirty="0" smtClean="0">
                <a:solidFill>
                  <a:srgbClr val="800000"/>
                </a:solidFill>
                <a:latin typeface="+mn-lt"/>
              </a:rPr>
              <a:t>Creating Magic Through Collaboration</a:t>
            </a:r>
          </a:p>
          <a:p>
            <a:pPr>
              <a:defRPr/>
            </a:pPr>
            <a:endParaRPr lang="en-GB" sz="2800" kern="0" dirty="0" smtClean="0">
              <a:solidFill>
                <a:schemeClr val="tx1"/>
              </a:solidFill>
              <a:latin typeface="Calibri" panose="020F0502020204030204" pitchFamily="34" charset="0"/>
            </a:endParaRPr>
          </a:p>
          <a:p>
            <a:pPr>
              <a:defRPr/>
            </a:pPr>
            <a:r>
              <a:rPr lang="en-GB" sz="2800" kern="0" dirty="0">
                <a:solidFill>
                  <a:schemeClr val="tx1"/>
                </a:solidFill>
                <a:latin typeface="Calibri" panose="020F0502020204030204" pitchFamily="34" charset="0"/>
              </a:rPr>
              <a:t>Scottish Borders Council </a:t>
            </a:r>
            <a:r>
              <a:rPr lang="en-GB" sz="2800" kern="0" dirty="0" smtClean="0">
                <a:solidFill>
                  <a:schemeClr val="tx1"/>
                </a:solidFill>
                <a:latin typeface="Calibri" panose="020F0502020204030204" pitchFamily="34" charset="0"/>
              </a:rPr>
              <a:t>- Earlston </a:t>
            </a:r>
            <a:r>
              <a:rPr lang="en-GB" sz="2800" kern="0" dirty="0">
                <a:solidFill>
                  <a:schemeClr val="tx1"/>
                </a:solidFill>
                <a:latin typeface="Calibri" panose="020F0502020204030204" pitchFamily="34" charset="0"/>
              </a:rPr>
              <a:t>Cluster</a:t>
            </a:r>
          </a:p>
          <a:p>
            <a:pPr>
              <a:defRPr/>
            </a:pPr>
            <a:endParaRPr lang="en-GB" sz="2800" kern="0" dirty="0">
              <a:solidFill>
                <a:schemeClr val="tx1"/>
              </a:solidFill>
              <a:latin typeface="Calibri" panose="020F0502020204030204" pitchFamily="34" charset="0"/>
            </a:endParaRPr>
          </a:p>
          <a:p>
            <a:pPr>
              <a:defRPr/>
            </a:pPr>
            <a:r>
              <a:rPr lang="en-GB" sz="2400" b="1" kern="0" dirty="0" smtClean="0">
                <a:solidFill>
                  <a:schemeClr val="tx1"/>
                </a:solidFill>
                <a:latin typeface="Calibri" panose="020F0502020204030204" pitchFamily="34" charset="0"/>
              </a:rPr>
              <a:t>SEIC Event</a:t>
            </a:r>
          </a:p>
          <a:p>
            <a:pPr>
              <a:defRPr/>
            </a:pPr>
            <a:r>
              <a:rPr lang="en-GB" sz="2000" kern="0" dirty="0">
                <a:solidFill>
                  <a:schemeClr val="tx1"/>
                </a:solidFill>
                <a:latin typeface="Calibri" panose="020F0502020204030204" pitchFamily="34" charset="0"/>
              </a:rPr>
              <a:t>5</a:t>
            </a:r>
            <a:r>
              <a:rPr lang="en-GB" sz="2000" kern="0" baseline="30000" dirty="0" smtClean="0">
                <a:solidFill>
                  <a:schemeClr val="tx1"/>
                </a:solidFill>
                <a:latin typeface="Calibri" panose="020F0502020204030204" pitchFamily="34" charset="0"/>
              </a:rPr>
              <a:t>th</a:t>
            </a:r>
            <a:r>
              <a:rPr lang="en-GB" sz="2000" kern="0" dirty="0" smtClean="0">
                <a:solidFill>
                  <a:schemeClr val="tx1"/>
                </a:solidFill>
                <a:latin typeface="Calibri" panose="020F0502020204030204" pitchFamily="34" charset="0"/>
              </a:rPr>
              <a:t> March 2019</a:t>
            </a:r>
            <a:endParaRPr lang="en-GB" sz="2000" kern="0" dirty="0">
              <a:solidFill>
                <a:schemeClr val="tx1"/>
              </a:solidFill>
              <a:latin typeface="Calibri" panose="020F0502020204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057763" cy="5143500"/>
          </a:xfrm>
          <a:prstGeom prst="rect">
            <a:avLst/>
          </a:prstGeom>
        </p:spPr>
      </p:pic>
    </p:spTree>
    <p:extLst>
      <p:ext uri="{BB962C8B-B14F-4D97-AF65-F5344CB8AC3E}">
        <p14:creationId xmlns:p14="http://schemas.microsoft.com/office/powerpoint/2010/main" val="351306642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1" y="-20538"/>
            <a:ext cx="1389063"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67544" y="1374323"/>
            <a:ext cx="7920880" cy="2954655"/>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en-GB" sz="4400" b="1" dirty="0">
                <a:ln/>
                <a:solidFill>
                  <a:srgbClr val="0070C0"/>
                </a:solidFill>
              </a:rPr>
              <a:t>“Individually we are one drop; but together we are an ocean.” </a:t>
            </a:r>
            <a:endParaRPr lang="en-GB" sz="4400" b="1" dirty="0" smtClean="0">
              <a:ln/>
              <a:solidFill>
                <a:srgbClr val="0070C0"/>
              </a:solidFill>
            </a:endParaRPr>
          </a:p>
          <a:p>
            <a:pPr algn="ctr"/>
            <a:endParaRPr lang="en-GB" sz="3600" b="1" dirty="0" smtClean="0">
              <a:ln/>
              <a:solidFill>
                <a:schemeClr val="accent4"/>
              </a:solidFill>
            </a:endParaRPr>
          </a:p>
          <a:p>
            <a:pPr algn="ctr"/>
            <a:r>
              <a:rPr lang="en-GB" b="1" i="1" dirty="0" smtClean="0">
                <a:ln/>
                <a:solidFill>
                  <a:schemeClr val="accent4"/>
                </a:solidFill>
              </a:rPr>
              <a:t>– </a:t>
            </a:r>
            <a:r>
              <a:rPr lang="en-GB" b="1" i="1" dirty="0" err="1">
                <a:ln/>
                <a:solidFill>
                  <a:schemeClr val="accent4"/>
                </a:solidFill>
              </a:rPr>
              <a:t>Ryunosoke</a:t>
            </a:r>
            <a:r>
              <a:rPr lang="en-GB" b="1" i="1" dirty="0">
                <a:ln/>
                <a:solidFill>
                  <a:schemeClr val="accent4"/>
                </a:solidFill>
              </a:rPr>
              <a:t> </a:t>
            </a:r>
            <a:r>
              <a:rPr lang="en-GB" b="1" i="1" dirty="0" err="1">
                <a:ln/>
                <a:solidFill>
                  <a:schemeClr val="accent4"/>
                </a:solidFill>
              </a:rPr>
              <a:t>Satoro</a:t>
            </a:r>
            <a:endParaRPr lang="en-GB" b="1" i="1" dirty="0">
              <a:ln/>
              <a:solidFill>
                <a:schemeClr val="accent4"/>
              </a:solidFill>
            </a:endParaRPr>
          </a:p>
        </p:txBody>
      </p:sp>
      <p:grpSp>
        <p:nvGrpSpPr>
          <p:cNvPr id="5" name="Group 4"/>
          <p:cNvGrpSpPr/>
          <p:nvPr/>
        </p:nvGrpSpPr>
        <p:grpSpPr>
          <a:xfrm>
            <a:off x="6084168" y="51470"/>
            <a:ext cx="1076316" cy="675473"/>
            <a:chOff x="6084168" y="83150"/>
            <a:chExt cx="1076316" cy="675473"/>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9761" t="58314" r="8262" b="2642"/>
            <a:stretch/>
          </p:blipFill>
          <p:spPr>
            <a:xfrm>
              <a:off x="6084168" y="83150"/>
              <a:ext cx="567403" cy="675473"/>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9337" t="2684" r="9337" b="42306"/>
            <a:stretch/>
          </p:blipFill>
          <p:spPr>
            <a:xfrm>
              <a:off x="6772781" y="93138"/>
              <a:ext cx="387703" cy="655498"/>
            </a:xfrm>
            <a:prstGeom prst="rect">
              <a:avLst/>
            </a:prstGeom>
          </p:spPr>
        </p:pic>
      </p:grpSp>
    </p:spTree>
    <p:extLst>
      <p:ext uri="{BB962C8B-B14F-4D97-AF65-F5344CB8AC3E}">
        <p14:creationId xmlns:p14="http://schemas.microsoft.com/office/powerpoint/2010/main" val="2076657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88264104"/>
              </p:ext>
            </p:extLst>
          </p:nvPr>
        </p:nvGraphicFramePr>
        <p:xfrm>
          <a:off x="1475656" y="606378"/>
          <a:ext cx="6264696"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323528" y="198909"/>
            <a:ext cx="8229600" cy="8572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ヒラギノ角ゴ Pro W3" charset="-128"/>
                <a:cs typeface="+mj-cs"/>
              </a:defRPr>
            </a:lvl1pPr>
            <a:lvl2pPr algn="ctr" rtl="0" eaLnBrk="1" fontAlgn="base" hangingPunct="1">
              <a:spcBef>
                <a:spcPct val="0"/>
              </a:spcBef>
              <a:spcAft>
                <a:spcPct val="0"/>
              </a:spcAft>
              <a:defRPr sz="4400">
                <a:solidFill>
                  <a:schemeClr val="tx2"/>
                </a:solidFill>
                <a:latin typeface="Arial" charset="0"/>
                <a:ea typeface="ヒラギノ角ゴ Pro W3" charset="-128"/>
              </a:defRPr>
            </a:lvl2pPr>
            <a:lvl3pPr algn="ctr" rtl="0" eaLnBrk="1" fontAlgn="base" hangingPunct="1">
              <a:spcBef>
                <a:spcPct val="0"/>
              </a:spcBef>
              <a:spcAft>
                <a:spcPct val="0"/>
              </a:spcAft>
              <a:defRPr sz="4400">
                <a:solidFill>
                  <a:schemeClr val="tx2"/>
                </a:solidFill>
                <a:latin typeface="Arial" charset="0"/>
                <a:ea typeface="ヒラギノ角ゴ Pro W3" charset="-128"/>
              </a:defRPr>
            </a:lvl3pPr>
            <a:lvl4pPr algn="ctr" rtl="0" eaLnBrk="1" fontAlgn="base" hangingPunct="1">
              <a:spcBef>
                <a:spcPct val="0"/>
              </a:spcBef>
              <a:spcAft>
                <a:spcPct val="0"/>
              </a:spcAft>
              <a:defRPr sz="4400">
                <a:solidFill>
                  <a:schemeClr val="tx2"/>
                </a:solidFill>
                <a:latin typeface="Arial" charset="0"/>
                <a:ea typeface="ヒラギノ角ゴ Pro W3" charset="-128"/>
              </a:defRPr>
            </a:lvl4pPr>
            <a:lvl5pPr algn="ctr" rtl="0" eaLnBrk="1" fontAlgn="base" hangingPunct="1">
              <a:spcBef>
                <a:spcPct val="0"/>
              </a:spcBef>
              <a:spcAft>
                <a:spcPct val="0"/>
              </a:spcAft>
              <a:defRPr sz="4400">
                <a:solidFill>
                  <a:schemeClr val="tx2"/>
                </a:solidFill>
                <a:latin typeface="Arial" charset="0"/>
                <a:ea typeface="ヒラギノ角ゴ Pro W3"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just"/>
            <a:endParaRPr lang="en-GB" sz="4000" u="sng" kern="0" dirty="0">
              <a:solidFill>
                <a:srgbClr val="800000"/>
              </a:solidFill>
              <a:latin typeface="Berlin Sans FB" panose="020E0602020502020306" pitchFamily="34" charset="0"/>
              <a:cs typeface="Aharoni" panose="02010803020104030203" pitchFamily="2" charset="-79"/>
            </a:endParaRPr>
          </a:p>
        </p:txBody>
      </p:sp>
      <p:pic>
        <p:nvPicPr>
          <p:cNvPr id="5"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29099" t="40895" r="30097" b="12450"/>
          <a:stretch/>
        </p:blipFill>
        <p:spPr bwMode="auto">
          <a:xfrm>
            <a:off x="107504" y="123478"/>
            <a:ext cx="3024337"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9" cstate="print">
            <a:extLst>
              <a:ext uri="{28A0092B-C50C-407E-A947-70E740481C1C}">
                <a14:useLocalDpi xmlns:a14="http://schemas.microsoft.com/office/drawing/2010/main" val="0"/>
              </a:ext>
            </a:extLst>
          </a:blip>
          <a:srcRect t="8001" b="5201"/>
          <a:stretch/>
        </p:blipFill>
        <p:spPr>
          <a:xfrm>
            <a:off x="7020272" y="2715766"/>
            <a:ext cx="2036627" cy="2357024"/>
          </a:xfrm>
          <a:prstGeom prst="rect">
            <a:avLst/>
          </a:prstGeom>
        </p:spPr>
      </p:pic>
      <p:pic>
        <p:nvPicPr>
          <p:cNvPr id="7" name="Picture 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8851" y="-20538"/>
            <a:ext cx="1389063"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6084168" y="51470"/>
            <a:ext cx="1076316" cy="675473"/>
            <a:chOff x="6084168" y="83150"/>
            <a:chExt cx="1076316" cy="675473"/>
          </a:xfrm>
        </p:grpSpPr>
        <p:pic>
          <p:nvPicPr>
            <p:cNvPr id="9" name="Picture 8"/>
            <p:cNvPicPr>
              <a:picLocks noChangeAspect="1"/>
            </p:cNvPicPr>
            <p:nvPr/>
          </p:nvPicPr>
          <p:blipFill rotWithShape="1">
            <a:blip r:embed="rId11" cstate="print">
              <a:extLst>
                <a:ext uri="{28A0092B-C50C-407E-A947-70E740481C1C}">
                  <a14:useLocalDpi xmlns:a14="http://schemas.microsoft.com/office/drawing/2010/main" val="0"/>
                </a:ext>
              </a:extLst>
            </a:blip>
            <a:srcRect l="9761" t="58314" r="8262" b="2642"/>
            <a:stretch/>
          </p:blipFill>
          <p:spPr>
            <a:xfrm>
              <a:off x="6084168" y="83150"/>
              <a:ext cx="567403" cy="675473"/>
            </a:xfrm>
            <a:prstGeom prst="rect">
              <a:avLst/>
            </a:prstGeom>
          </p:spPr>
        </p:pic>
        <p:pic>
          <p:nvPicPr>
            <p:cNvPr id="10" name="Picture 9"/>
            <p:cNvPicPr>
              <a:picLocks noChangeAspect="1"/>
            </p:cNvPicPr>
            <p:nvPr/>
          </p:nvPicPr>
          <p:blipFill rotWithShape="1">
            <a:blip r:embed="rId12" cstate="print">
              <a:extLst>
                <a:ext uri="{28A0092B-C50C-407E-A947-70E740481C1C}">
                  <a14:useLocalDpi xmlns:a14="http://schemas.microsoft.com/office/drawing/2010/main" val="0"/>
                </a:ext>
              </a:extLst>
            </a:blip>
            <a:srcRect l="9337" t="2684" r="9337" b="42306"/>
            <a:stretch/>
          </p:blipFill>
          <p:spPr>
            <a:xfrm>
              <a:off x="6772781" y="93138"/>
              <a:ext cx="387703" cy="655498"/>
            </a:xfrm>
            <a:prstGeom prst="rect">
              <a:avLst/>
            </a:prstGeom>
          </p:spPr>
        </p:pic>
      </p:grpSp>
    </p:spTree>
    <p:extLst>
      <p:ext uri="{BB962C8B-B14F-4D97-AF65-F5344CB8AC3E}">
        <p14:creationId xmlns:p14="http://schemas.microsoft.com/office/powerpoint/2010/main" val="94916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a:p>
            <a:endParaRPr lang="en-GB" dirty="0"/>
          </a:p>
        </p:txBody>
      </p:sp>
      <p:pic>
        <p:nvPicPr>
          <p:cNvPr id="4"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1" y="-20538"/>
            <a:ext cx="1389063"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68808" y="267494"/>
            <a:ext cx="8229600" cy="8572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ヒラギノ角ゴ Pro W3" charset="-128"/>
                <a:cs typeface="+mj-cs"/>
              </a:defRPr>
            </a:lvl1pPr>
            <a:lvl2pPr algn="ctr" rtl="0" eaLnBrk="1" fontAlgn="base" hangingPunct="1">
              <a:spcBef>
                <a:spcPct val="0"/>
              </a:spcBef>
              <a:spcAft>
                <a:spcPct val="0"/>
              </a:spcAft>
              <a:defRPr sz="4400">
                <a:solidFill>
                  <a:schemeClr val="tx2"/>
                </a:solidFill>
                <a:latin typeface="Arial" charset="0"/>
                <a:ea typeface="ヒラギノ角ゴ Pro W3" charset="-128"/>
              </a:defRPr>
            </a:lvl2pPr>
            <a:lvl3pPr algn="ctr" rtl="0" eaLnBrk="1" fontAlgn="base" hangingPunct="1">
              <a:spcBef>
                <a:spcPct val="0"/>
              </a:spcBef>
              <a:spcAft>
                <a:spcPct val="0"/>
              </a:spcAft>
              <a:defRPr sz="4400">
                <a:solidFill>
                  <a:schemeClr val="tx2"/>
                </a:solidFill>
                <a:latin typeface="Arial" charset="0"/>
                <a:ea typeface="ヒラギノ角ゴ Pro W3" charset="-128"/>
              </a:defRPr>
            </a:lvl3pPr>
            <a:lvl4pPr algn="ctr" rtl="0" eaLnBrk="1" fontAlgn="base" hangingPunct="1">
              <a:spcBef>
                <a:spcPct val="0"/>
              </a:spcBef>
              <a:spcAft>
                <a:spcPct val="0"/>
              </a:spcAft>
              <a:defRPr sz="4400">
                <a:solidFill>
                  <a:schemeClr val="tx2"/>
                </a:solidFill>
                <a:latin typeface="Arial" charset="0"/>
                <a:ea typeface="ヒラギノ角ゴ Pro W3" charset="-128"/>
              </a:defRPr>
            </a:lvl4pPr>
            <a:lvl5pPr algn="ctr" rtl="0" eaLnBrk="1" fontAlgn="base" hangingPunct="1">
              <a:spcBef>
                <a:spcPct val="0"/>
              </a:spcBef>
              <a:spcAft>
                <a:spcPct val="0"/>
              </a:spcAft>
              <a:defRPr sz="4400">
                <a:solidFill>
                  <a:schemeClr val="tx2"/>
                </a:solidFill>
                <a:latin typeface="Arial" charset="0"/>
                <a:ea typeface="ヒラギノ角ゴ Pro W3"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just"/>
            <a:r>
              <a:rPr lang="en-GB" sz="4000" u="sng" kern="0" dirty="0" smtClean="0">
                <a:solidFill>
                  <a:srgbClr val="800000"/>
                </a:solidFill>
                <a:latin typeface="Berlin Sans FB" panose="020E0602020502020306" pitchFamily="34" charset="0"/>
                <a:cs typeface="Aharoni" panose="02010803020104030203" pitchFamily="2" charset="-79"/>
              </a:rPr>
              <a:t>Successes</a:t>
            </a:r>
            <a:endParaRPr lang="en-GB" sz="4000" u="sng" kern="0" dirty="0">
              <a:solidFill>
                <a:srgbClr val="800000"/>
              </a:solidFill>
              <a:latin typeface="Berlin Sans FB" panose="020E0602020502020306" pitchFamily="34" charset="0"/>
              <a:cs typeface="Aharoni" panose="02010803020104030203" pitchFamily="2" charset="-79"/>
            </a:endParaRPr>
          </a:p>
        </p:txBody>
      </p:sp>
      <p:sp>
        <p:nvSpPr>
          <p:cNvPr id="11" name="Rectangular Callout 10"/>
          <p:cNvSpPr/>
          <p:nvPr/>
        </p:nvSpPr>
        <p:spPr bwMode="auto">
          <a:xfrm>
            <a:off x="251520" y="1086796"/>
            <a:ext cx="7393592" cy="2853106"/>
          </a:xfrm>
          <a:prstGeom prst="wedgeRectCallout">
            <a:avLst>
              <a:gd name="adj1" fmla="val 58597"/>
              <a:gd name="adj2" fmla="val 3792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just" fontAlgn="base">
              <a:spcBef>
                <a:spcPct val="0"/>
              </a:spcBef>
              <a:spcAft>
                <a:spcPct val="0"/>
              </a:spcAft>
            </a:pPr>
            <a:r>
              <a:rPr lang="en-GB" b="1" i="1" dirty="0" smtClean="0">
                <a:solidFill>
                  <a:srgbClr val="800000"/>
                </a:solidFill>
                <a:ea typeface="Times New Roman"/>
              </a:rPr>
              <a:t>Pupil: </a:t>
            </a:r>
            <a:r>
              <a:rPr lang="en-US" i="1" dirty="0" smtClean="0">
                <a:solidFill>
                  <a:srgbClr val="800000"/>
                </a:solidFill>
                <a:ea typeface="Times New Roman"/>
                <a:cs typeface="Times New Roman"/>
              </a:rPr>
              <a:t>I enjoy </a:t>
            </a:r>
            <a:r>
              <a:rPr lang="en-US" i="1" dirty="0">
                <a:solidFill>
                  <a:srgbClr val="800000"/>
                </a:solidFill>
                <a:ea typeface="Times New Roman"/>
                <a:cs typeface="Times New Roman"/>
              </a:rPr>
              <a:t>coming to do </a:t>
            </a:r>
            <a:r>
              <a:rPr lang="en-US" i="1" dirty="0" smtClean="0">
                <a:solidFill>
                  <a:srgbClr val="800000"/>
                </a:solidFill>
                <a:ea typeface="Times New Roman"/>
                <a:cs typeface="Times New Roman"/>
              </a:rPr>
              <a:t>my numeracy. </a:t>
            </a:r>
            <a:r>
              <a:rPr lang="en-US" i="1" dirty="0">
                <a:solidFill>
                  <a:srgbClr val="800000"/>
                </a:solidFill>
                <a:ea typeface="Times New Roman"/>
                <a:cs typeface="Times New Roman"/>
              </a:rPr>
              <a:t>I am getting more questions right in class and it is making me feel happy and a lot more confident.</a:t>
            </a:r>
            <a:r>
              <a:rPr lang="en-GB" dirty="0">
                <a:solidFill>
                  <a:srgbClr val="800000"/>
                </a:solidFill>
                <a:latin typeface="Times New Roman"/>
                <a:ea typeface="Times New Roman"/>
              </a:rPr>
              <a:t>  </a:t>
            </a:r>
            <a:endParaRPr lang="en-GB" dirty="0" smtClean="0">
              <a:solidFill>
                <a:srgbClr val="800000"/>
              </a:solidFill>
              <a:latin typeface="Times New Roman"/>
              <a:ea typeface="Times New Roman"/>
            </a:endParaRPr>
          </a:p>
          <a:p>
            <a:pPr fontAlgn="base">
              <a:spcBef>
                <a:spcPct val="0"/>
              </a:spcBef>
              <a:spcAft>
                <a:spcPct val="0"/>
              </a:spcAft>
            </a:pPr>
            <a:endParaRPr kumimoji="0" lang="en-GB" sz="1800" b="1" i="0" u="none" strike="noStrike" cap="none" normalizeH="0" baseline="0" dirty="0">
              <a:ln>
                <a:noFill/>
              </a:ln>
              <a:solidFill>
                <a:srgbClr val="800000"/>
              </a:solidFill>
              <a:effectLst/>
              <a:latin typeface="Times New Roman"/>
            </a:endParaRPr>
          </a:p>
          <a:p>
            <a:pPr algn="just" fontAlgn="base">
              <a:spcBef>
                <a:spcPct val="0"/>
              </a:spcBef>
              <a:spcAft>
                <a:spcPct val="0"/>
              </a:spcAft>
            </a:pPr>
            <a:r>
              <a:rPr lang="en-GB" b="1" i="1" dirty="0" smtClean="0">
                <a:solidFill>
                  <a:srgbClr val="800000"/>
                </a:solidFill>
                <a:ea typeface="Times New Roman"/>
                <a:cs typeface="Times New Roman"/>
              </a:rPr>
              <a:t>Class Teacher: </a:t>
            </a:r>
            <a:r>
              <a:rPr lang="en-GB" i="1" dirty="0" smtClean="0">
                <a:solidFill>
                  <a:srgbClr val="800000"/>
                </a:solidFill>
                <a:ea typeface="Times New Roman"/>
                <a:cs typeface="Times New Roman"/>
              </a:rPr>
              <a:t>I’m </a:t>
            </a:r>
            <a:r>
              <a:rPr lang="en-GB" i="1" dirty="0">
                <a:solidFill>
                  <a:srgbClr val="800000"/>
                </a:solidFill>
                <a:ea typeface="Times New Roman"/>
                <a:cs typeface="Times New Roman"/>
              </a:rPr>
              <a:t>delighted to see the increase in (pupil’s) confidence and willingness to explain her thinking within numeracy. She is able to recall basic number facts much more readily</a:t>
            </a:r>
            <a:r>
              <a:rPr lang="en-GB" i="1" dirty="0" smtClean="0">
                <a:solidFill>
                  <a:srgbClr val="800000"/>
                </a:solidFill>
                <a:ea typeface="Times New Roman"/>
                <a:cs typeface="Times New Roman"/>
              </a:rPr>
              <a:t>.</a:t>
            </a:r>
          </a:p>
          <a:p>
            <a:pPr fontAlgn="base">
              <a:spcBef>
                <a:spcPct val="0"/>
              </a:spcBef>
              <a:spcAft>
                <a:spcPct val="0"/>
              </a:spcAft>
            </a:pPr>
            <a:endParaRPr lang="en-GB" i="1" dirty="0">
              <a:solidFill>
                <a:srgbClr val="800000"/>
              </a:solidFill>
              <a:latin typeface="Times New Roman"/>
              <a:ea typeface="Times New Roman"/>
              <a:cs typeface="Times New Roman"/>
            </a:endParaRPr>
          </a:p>
          <a:p>
            <a:pPr algn="just" fontAlgn="base">
              <a:spcBef>
                <a:spcPct val="0"/>
              </a:spcBef>
              <a:spcAft>
                <a:spcPct val="0"/>
              </a:spcAft>
            </a:pPr>
            <a:r>
              <a:rPr lang="en-US" b="1" i="1" dirty="0" smtClean="0">
                <a:solidFill>
                  <a:srgbClr val="800000"/>
                </a:solidFill>
                <a:ea typeface="Times New Roman"/>
                <a:cs typeface="Times New Roman"/>
              </a:rPr>
              <a:t>Parent: </a:t>
            </a:r>
            <a:r>
              <a:rPr lang="en-US" i="1" dirty="0" smtClean="0">
                <a:solidFill>
                  <a:srgbClr val="800000"/>
                </a:solidFill>
                <a:ea typeface="Times New Roman"/>
                <a:cs typeface="Times New Roman"/>
              </a:rPr>
              <a:t>I </a:t>
            </a:r>
            <a:r>
              <a:rPr lang="en-US" i="1" dirty="0">
                <a:solidFill>
                  <a:srgbClr val="800000"/>
                </a:solidFill>
                <a:ea typeface="Times New Roman"/>
                <a:cs typeface="Times New Roman"/>
              </a:rPr>
              <a:t>have noticed (pupil) is getting more confident and his </a:t>
            </a:r>
            <a:r>
              <a:rPr lang="en-US" i="1" dirty="0" err="1">
                <a:solidFill>
                  <a:srgbClr val="800000"/>
                </a:solidFill>
                <a:ea typeface="Times New Roman"/>
                <a:cs typeface="Times New Roman"/>
              </a:rPr>
              <a:t>maths</a:t>
            </a:r>
            <a:r>
              <a:rPr lang="en-US" i="1" dirty="0">
                <a:solidFill>
                  <a:srgbClr val="800000"/>
                </a:solidFill>
                <a:ea typeface="Times New Roman"/>
                <a:cs typeface="Times New Roman"/>
              </a:rPr>
              <a:t> is improving. He comes home telling me how well he is doing and how close he is to completing his target.</a:t>
            </a:r>
            <a:r>
              <a:rPr lang="en-GB" sz="1400" dirty="0">
                <a:solidFill>
                  <a:srgbClr val="800000"/>
                </a:solidFill>
                <a:ea typeface="Times New Roman"/>
              </a:rPr>
              <a:t>  </a:t>
            </a:r>
            <a:endParaRPr kumimoji="0" lang="en-GB" sz="1800" b="1" i="0" u="none" strike="noStrike" cap="none" normalizeH="0" baseline="0" dirty="0" smtClean="0">
              <a:ln>
                <a:noFill/>
              </a:ln>
              <a:solidFill>
                <a:schemeClr val="tx1"/>
              </a:solidFill>
              <a:effectLst/>
              <a:latin typeface="Arial"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289" y="3377504"/>
            <a:ext cx="1944216" cy="1765996"/>
          </a:xfrm>
          <a:prstGeom prst="rect">
            <a:avLst/>
          </a:prstGeom>
        </p:spPr>
      </p:pic>
      <p:grpSp>
        <p:nvGrpSpPr>
          <p:cNvPr id="8" name="Group 7"/>
          <p:cNvGrpSpPr/>
          <p:nvPr/>
        </p:nvGrpSpPr>
        <p:grpSpPr>
          <a:xfrm>
            <a:off x="6084168" y="51470"/>
            <a:ext cx="1076316" cy="675473"/>
            <a:chOff x="6084168" y="83150"/>
            <a:chExt cx="1076316" cy="675473"/>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9761" t="58314" r="8262" b="2642"/>
            <a:stretch/>
          </p:blipFill>
          <p:spPr>
            <a:xfrm>
              <a:off x="6084168" y="83150"/>
              <a:ext cx="567403" cy="675473"/>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9337" t="2684" r="9337" b="42306"/>
            <a:stretch/>
          </p:blipFill>
          <p:spPr>
            <a:xfrm>
              <a:off x="6772781" y="93138"/>
              <a:ext cx="387703" cy="655498"/>
            </a:xfrm>
            <a:prstGeom prst="rect">
              <a:avLst/>
            </a:prstGeom>
          </p:spPr>
        </p:pic>
      </p:grpSp>
    </p:spTree>
    <p:extLst>
      <p:ext uri="{BB962C8B-B14F-4D97-AF65-F5344CB8AC3E}">
        <p14:creationId xmlns:p14="http://schemas.microsoft.com/office/powerpoint/2010/main" val="1318175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1" y="19051"/>
            <a:ext cx="1389063"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6084168" y="51470"/>
            <a:ext cx="1076316" cy="675473"/>
            <a:chOff x="6084168" y="83150"/>
            <a:chExt cx="1076316" cy="675473"/>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9761" t="58314" r="8262" b="2642"/>
            <a:stretch/>
          </p:blipFill>
          <p:spPr>
            <a:xfrm>
              <a:off x="6084168" y="83150"/>
              <a:ext cx="567403" cy="675473"/>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9337" t="2684" r="9337" b="42306"/>
            <a:stretch/>
          </p:blipFill>
          <p:spPr>
            <a:xfrm>
              <a:off x="6772781" y="93138"/>
              <a:ext cx="387703" cy="655498"/>
            </a:xfrm>
            <a:prstGeom prst="rect">
              <a:avLst/>
            </a:prstGeom>
          </p:spPr>
        </p:pic>
      </p:grpSp>
      <p:graphicFrame>
        <p:nvGraphicFramePr>
          <p:cNvPr id="8" name="Chart 7"/>
          <p:cNvGraphicFramePr/>
          <p:nvPr>
            <p:extLst>
              <p:ext uri="{D42A27DB-BD31-4B8C-83A1-F6EECF244321}">
                <p14:modId xmlns:p14="http://schemas.microsoft.com/office/powerpoint/2010/main" val="1460194542"/>
              </p:ext>
            </p:extLst>
          </p:nvPr>
        </p:nvGraphicFramePr>
        <p:xfrm>
          <a:off x="539354" y="1160014"/>
          <a:ext cx="3672408" cy="325572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p:nvPr>
            <p:extLst>
              <p:ext uri="{D42A27DB-BD31-4B8C-83A1-F6EECF244321}">
                <p14:modId xmlns:p14="http://schemas.microsoft.com/office/powerpoint/2010/main" val="3165865813"/>
              </p:ext>
            </p:extLst>
          </p:nvPr>
        </p:nvGraphicFramePr>
        <p:xfrm>
          <a:off x="4644008" y="1491630"/>
          <a:ext cx="3888432" cy="3024336"/>
        </p:xfrm>
        <a:graphic>
          <a:graphicData uri="http://schemas.openxmlformats.org/drawingml/2006/chart">
            <c:chart xmlns:c="http://schemas.openxmlformats.org/drawingml/2006/chart" xmlns:r="http://schemas.openxmlformats.org/officeDocument/2006/relationships" r:id="rId7"/>
          </a:graphicData>
        </a:graphic>
      </p:graphicFrame>
      <p:sp>
        <p:nvSpPr>
          <p:cNvPr id="5" name="TextBox 4"/>
          <p:cNvSpPr txBox="1"/>
          <p:nvPr/>
        </p:nvSpPr>
        <p:spPr>
          <a:xfrm>
            <a:off x="5364088" y="1131590"/>
            <a:ext cx="3744416" cy="338554"/>
          </a:xfrm>
          <a:prstGeom prst="rect">
            <a:avLst/>
          </a:prstGeom>
          <a:noFill/>
        </p:spPr>
        <p:txBody>
          <a:bodyPr wrap="square" rtlCol="0">
            <a:spAutoFit/>
          </a:bodyPr>
          <a:lstStyle/>
          <a:p>
            <a:r>
              <a:rPr lang="en-GB" sz="1600" b="1" dirty="0" smtClean="0"/>
              <a:t>Cluster Final Assessment May 18</a:t>
            </a:r>
            <a:endParaRPr lang="en-GB" sz="1600" b="1" dirty="0"/>
          </a:p>
        </p:txBody>
      </p:sp>
      <p:sp>
        <p:nvSpPr>
          <p:cNvPr id="6" name="TextBox 5"/>
          <p:cNvSpPr txBox="1"/>
          <p:nvPr/>
        </p:nvSpPr>
        <p:spPr>
          <a:xfrm>
            <a:off x="4211762" y="4149283"/>
            <a:ext cx="1872208" cy="889154"/>
          </a:xfrm>
          <a:prstGeom prst="rect">
            <a:avLst/>
          </a:prstGeom>
          <a:noFill/>
        </p:spPr>
        <p:txBody>
          <a:bodyPr wrap="square" rtlCol="0">
            <a:spAutoFit/>
          </a:bodyPr>
          <a:lstStyle/>
          <a:p>
            <a:pPr>
              <a:lnSpc>
                <a:spcPct val="150000"/>
              </a:lnSpc>
            </a:pPr>
            <a:r>
              <a:rPr lang="en-GB" sz="1200" b="0" dirty="0" smtClean="0"/>
              <a:t>Below Average</a:t>
            </a:r>
          </a:p>
          <a:p>
            <a:pPr>
              <a:lnSpc>
                <a:spcPct val="150000"/>
              </a:lnSpc>
            </a:pPr>
            <a:r>
              <a:rPr lang="en-GB" sz="1200" b="0" dirty="0" smtClean="0"/>
              <a:t>Average</a:t>
            </a:r>
          </a:p>
          <a:p>
            <a:pPr>
              <a:lnSpc>
                <a:spcPct val="150000"/>
              </a:lnSpc>
            </a:pPr>
            <a:r>
              <a:rPr lang="en-GB" sz="1200" b="0" dirty="0" smtClean="0"/>
              <a:t>Above Average</a:t>
            </a:r>
            <a:endParaRPr lang="en-GB" sz="1200" b="0" dirty="0"/>
          </a:p>
        </p:txBody>
      </p:sp>
      <p:sp>
        <p:nvSpPr>
          <p:cNvPr id="7" name="Rectangle 6"/>
          <p:cNvSpPr/>
          <p:nvPr/>
        </p:nvSpPr>
        <p:spPr bwMode="auto">
          <a:xfrm>
            <a:off x="3995936" y="4260616"/>
            <a:ext cx="215826" cy="222667"/>
          </a:xfrm>
          <a:prstGeom prst="rect">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p:txBody>
      </p:sp>
      <p:sp>
        <p:nvSpPr>
          <p:cNvPr id="16" name="Rectangle 15"/>
          <p:cNvSpPr/>
          <p:nvPr/>
        </p:nvSpPr>
        <p:spPr bwMode="auto">
          <a:xfrm>
            <a:off x="4005747" y="4515966"/>
            <a:ext cx="215826" cy="222667"/>
          </a:xfrm>
          <a:prstGeom prst="rect">
            <a:avLst/>
          </a:prstGeom>
          <a:solidFill>
            <a:srgbClr val="FFC000"/>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3995936" y="4775566"/>
            <a:ext cx="215826" cy="222667"/>
          </a:xfrm>
          <a:prstGeom prst="rect">
            <a:avLst/>
          </a:prstGeom>
          <a:solidFill>
            <a:srgbClr val="00B050"/>
          </a:solid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02446955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1" y="-20538"/>
            <a:ext cx="1389063"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jamie.wallace\AppData\Local\Microsoft\Windows\Temporary Internet Files\Content.Outlook\05OUT54L\20190214_152526.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726708">
            <a:off x="6466937" y="546645"/>
            <a:ext cx="2903630" cy="5162009"/>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pic>
        <p:nvPicPr>
          <p:cNvPr id="10" name="Content Placeholder 9"/>
          <p:cNvPicPr>
            <a:picLocks noGrp="1" noChangeAspect="1"/>
          </p:cNvPicPr>
          <p:nvPr>
            <p:ph idx="1"/>
          </p:nvPr>
        </p:nvPicPr>
        <p:blipFill rotWithShape="1">
          <a:blip r:embed="rId6" cstate="print">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433" t="11153" r="5414" b="29459"/>
          <a:stretch/>
        </p:blipFill>
        <p:spPr>
          <a:xfrm>
            <a:off x="35496" y="987574"/>
            <a:ext cx="6626319" cy="3168352"/>
          </a:xfrm>
        </p:spPr>
      </p:pic>
      <p:grpSp>
        <p:nvGrpSpPr>
          <p:cNvPr id="6" name="Group 5"/>
          <p:cNvGrpSpPr/>
          <p:nvPr/>
        </p:nvGrpSpPr>
        <p:grpSpPr>
          <a:xfrm>
            <a:off x="6084168" y="83150"/>
            <a:ext cx="1076316" cy="675473"/>
            <a:chOff x="6084168" y="83150"/>
            <a:chExt cx="1076316" cy="675473"/>
          </a:xfrm>
        </p:grpSpPr>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9761" t="58314" r="8262" b="2642"/>
            <a:stretch/>
          </p:blipFill>
          <p:spPr>
            <a:xfrm>
              <a:off x="6084168" y="83150"/>
              <a:ext cx="567403" cy="675473"/>
            </a:xfrm>
            <a:prstGeom prst="rect">
              <a:avLst/>
            </a:prstGeom>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9337" t="2684" r="9337" b="42306"/>
            <a:stretch/>
          </p:blipFill>
          <p:spPr>
            <a:xfrm>
              <a:off x="6772781" y="93138"/>
              <a:ext cx="387703" cy="655498"/>
            </a:xfrm>
            <a:prstGeom prst="rect">
              <a:avLst/>
            </a:prstGeom>
          </p:spPr>
        </p:pic>
      </p:grpSp>
      <p:sp>
        <p:nvSpPr>
          <p:cNvPr id="11" name="Title 1"/>
          <p:cNvSpPr txBox="1">
            <a:spLocks/>
          </p:cNvSpPr>
          <p:nvPr/>
        </p:nvSpPr>
        <p:spPr>
          <a:xfrm>
            <a:off x="87608" y="211046"/>
            <a:ext cx="8229600" cy="8572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ヒラギノ角ゴ Pro W3" charset="-128"/>
                <a:cs typeface="+mj-cs"/>
              </a:defRPr>
            </a:lvl1pPr>
            <a:lvl2pPr algn="ctr" rtl="0" eaLnBrk="1" fontAlgn="base" hangingPunct="1">
              <a:spcBef>
                <a:spcPct val="0"/>
              </a:spcBef>
              <a:spcAft>
                <a:spcPct val="0"/>
              </a:spcAft>
              <a:defRPr sz="4400">
                <a:solidFill>
                  <a:schemeClr val="tx2"/>
                </a:solidFill>
                <a:latin typeface="Arial" charset="0"/>
                <a:ea typeface="ヒラギノ角ゴ Pro W3" charset="-128"/>
              </a:defRPr>
            </a:lvl2pPr>
            <a:lvl3pPr algn="ctr" rtl="0" eaLnBrk="1" fontAlgn="base" hangingPunct="1">
              <a:spcBef>
                <a:spcPct val="0"/>
              </a:spcBef>
              <a:spcAft>
                <a:spcPct val="0"/>
              </a:spcAft>
              <a:defRPr sz="4400">
                <a:solidFill>
                  <a:schemeClr val="tx2"/>
                </a:solidFill>
                <a:latin typeface="Arial" charset="0"/>
                <a:ea typeface="ヒラギノ角ゴ Pro W3" charset="-128"/>
              </a:defRPr>
            </a:lvl3pPr>
            <a:lvl4pPr algn="ctr" rtl="0" eaLnBrk="1" fontAlgn="base" hangingPunct="1">
              <a:spcBef>
                <a:spcPct val="0"/>
              </a:spcBef>
              <a:spcAft>
                <a:spcPct val="0"/>
              </a:spcAft>
              <a:defRPr sz="4400">
                <a:solidFill>
                  <a:schemeClr val="tx2"/>
                </a:solidFill>
                <a:latin typeface="Arial" charset="0"/>
                <a:ea typeface="ヒラギノ角ゴ Pro W3" charset="-128"/>
              </a:defRPr>
            </a:lvl4pPr>
            <a:lvl5pPr algn="ctr" rtl="0" eaLnBrk="1" fontAlgn="base" hangingPunct="1">
              <a:spcBef>
                <a:spcPct val="0"/>
              </a:spcBef>
              <a:spcAft>
                <a:spcPct val="0"/>
              </a:spcAft>
              <a:defRPr sz="4400">
                <a:solidFill>
                  <a:schemeClr val="tx2"/>
                </a:solidFill>
                <a:latin typeface="Arial" charset="0"/>
                <a:ea typeface="ヒラギノ角ゴ Pro W3"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just"/>
            <a:r>
              <a:rPr lang="en-GB" sz="3200" u="sng" kern="0" dirty="0" smtClean="0">
                <a:solidFill>
                  <a:srgbClr val="800000"/>
                </a:solidFill>
                <a:latin typeface="Berlin Sans FB" panose="020E0602020502020306" pitchFamily="34" charset="0"/>
                <a:cs typeface="Aharoni" panose="02010803020104030203" pitchFamily="2" charset="-79"/>
              </a:rPr>
              <a:t>Quality Improvement Awards 2018</a:t>
            </a:r>
            <a:endParaRPr lang="en-GB" sz="3200" u="sng" kern="0" dirty="0">
              <a:solidFill>
                <a:srgbClr val="800000"/>
              </a:solidFill>
              <a:latin typeface="Berlin Sans FB" panose="020E0602020502020306" pitchFamily="34" charset="0"/>
              <a:cs typeface="Aharoni" panose="02010803020104030203" pitchFamily="2" charset="-79"/>
            </a:endParaRPr>
          </a:p>
        </p:txBody>
      </p:sp>
    </p:spTree>
    <p:extLst>
      <p:ext uri="{BB962C8B-B14F-4D97-AF65-F5344CB8AC3E}">
        <p14:creationId xmlns:p14="http://schemas.microsoft.com/office/powerpoint/2010/main" val="3457404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GB" i="1" dirty="0" smtClean="0"/>
          </a:p>
          <a:p>
            <a:pPr marL="0" indent="0" algn="ctr">
              <a:buNone/>
            </a:pPr>
            <a:r>
              <a:rPr lang="en-GB" i="1" dirty="0" smtClean="0"/>
              <a:t>What am I doing differently?</a:t>
            </a:r>
          </a:p>
          <a:p>
            <a:pPr marL="0" indent="0" algn="ctr">
              <a:buNone/>
            </a:pPr>
            <a:endParaRPr lang="en-GB" i="1" dirty="0"/>
          </a:p>
          <a:p>
            <a:pPr marL="0" indent="0" algn="ctr">
              <a:buNone/>
            </a:pPr>
            <a:r>
              <a:rPr lang="en-GB" i="1" dirty="0" smtClean="0"/>
              <a:t>How do I feel?</a:t>
            </a:r>
            <a:endParaRPr lang="en-GB" i="1" dirty="0"/>
          </a:p>
        </p:txBody>
      </p:sp>
      <p:sp>
        <p:nvSpPr>
          <p:cNvPr id="4" name="Title 1"/>
          <p:cNvSpPr txBox="1">
            <a:spLocks noGrp="1"/>
          </p:cNvSpPr>
          <p:nvPr>
            <p:ph type="title"/>
          </p:nvPr>
        </p:nvSpPr>
        <p:spPr>
          <a:xfrm>
            <a:off x="251520" y="294308"/>
            <a:ext cx="8229600" cy="8572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ヒラギノ角ゴ Pro W3" charset="-128"/>
                <a:cs typeface="+mj-cs"/>
              </a:defRPr>
            </a:lvl1pPr>
            <a:lvl2pPr algn="ctr" rtl="0" eaLnBrk="1" fontAlgn="base" hangingPunct="1">
              <a:spcBef>
                <a:spcPct val="0"/>
              </a:spcBef>
              <a:spcAft>
                <a:spcPct val="0"/>
              </a:spcAft>
              <a:defRPr sz="4400">
                <a:solidFill>
                  <a:schemeClr val="tx2"/>
                </a:solidFill>
                <a:latin typeface="Arial" charset="0"/>
                <a:ea typeface="ヒラギノ角ゴ Pro W3" charset="-128"/>
              </a:defRPr>
            </a:lvl2pPr>
            <a:lvl3pPr algn="ctr" rtl="0" eaLnBrk="1" fontAlgn="base" hangingPunct="1">
              <a:spcBef>
                <a:spcPct val="0"/>
              </a:spcBef>
              <a:spcAft>
                <a:spcPct val="0"/>
              </a:spcAft>
              <a:defRPr sz="4400">
                <a:solidFill>
                  <a:schemeClr val="tx2"/>
                </a:solidFill>
                <a:latin typeface="Arial" charset="0"/>
                <a:ea typeface="ヒラギノ角ゴ Pro W3" charset="-128"/>
              </a:defRPr>
            </a:lvl3pPr>
            <a:lvl4pPr algn="ctr" rtl="0" eaLnBrk="1" fontAlgn="base" hangingPunct="1">
              <a:spcBef>
                <a:spcPct val="0"/>
              </a:spcBef>
              <a:spcAft>
                <a:spcPct val="0"/>
              </a:spcAft>
              <a:defRPr sz="4400">
                <a:solidFill>
                  <a:schemeClr val="tx2"/>
                </a:solidFill>
                <a:latin typeface="Arial" charset="0"/>
                <a:ea typeface="ヒラギノ角ゴ Pro W3" charset="-128"/>
              </a:defRPr>
            </a:lvl4pPr>
            <a:lvl5pPr algn="ctr" rtl="0" eaLnBrk="1" fontAlgn="base" hangingPunct="1">
              <a:spcBef>
                <a:spcPct val="0"/>
              </a:spcBef>
              <a:spcAft>
                <a:spcPct val="0"/>
              </a:spcAft>
              <a:defRPr sz="4400">
                <a:solidFill>
                  <a:schemeClr val="tx2"/>
                </a:solidFill>
                <a:latin typeface="Arial" charset="0"/>
                <a:ea typeface="ヒラギノ角ゴ Pro W3" charset="-128"/>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just"/>
            <a:r>
              <a:rPr lang="en-GB" sz="3600" u="sng" dirty="0" smtClean="0">
                <a:solidFill>
                  <a:srgbClr val="800000"/>
                </a:solidFill>
                <a:latin typeface="Berlin Sans FB" panose="020E0602020502020306" pitchFamily="34" charset="0"/>
                <a:cs typeface="Aharoni" panose="02010803020104030203" pitchFamily="2" charset="-79"/>
              </a:rPr>
              <a:t>My Journey: August 2017-Now</a:t>
            </a:r>
            <a:endParaRPr lang="en-GB" sz="3600" u="sng" kern="0" dirty="0">
              <a:solidFill>
                <a:srgbClr val="800000"/>
              </a:solidFill>
              <a:latin typeface="Berlin Sans FB" panose="020E0602020502020306" pitchFamily="34" charset="0"/>
              <a:cs typeface="Aharoni" panose="02010803020104030203" pitchFamily="2" charset="-79"/>
            </a:endParaRPr>
          </a:p>
        </p:txBody>
      </p:sp>
      <p:grpSp>
        <p:nvGrpSpPr>
          <p:cNvPr id="5" name="Group 4"/>
          <p:cNvGrpSpPr/>
          <p:nvPr/>
        </p:nvGrpSpPr>
        <p:grpSpPr>
          <a:xfrm>
            <a:off x="6228184" y="69055"/>
            <a:ext cx="1076316" cy="675473"/>
            <a:chOff x="6084168" y="83150"/>
            <a:chExt cx="1076316" cy="675473"/>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9761" t="58314" r="8262" b="2642"/>
            <a:stretch/>
          </p:blipFill>
          <p:spPr>
            <a:xfrm>
              <a:off x="6084168" y="83150"/>
              <a:ext cx="567403" cy="675473"/>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9337" t="2684" r="9337" b="42306"/>
            <a:stretch/>
          </p:blipFill>
          <p:spPr>
            <a:xfrm>
              <a:off x="6772781" y="93138"/>
              <a:ext cx="387703" cy="655498"/>
            </a:xfrm>
            <a:prstGeom prst="rect">
              <a:avLst/>
            </a:prstGeom>
          </p:spPr>
        </p:pic>
      </p:grpSp>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9401" y="-20538"/>
            <a:ext cx="1389063"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492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15988" y="987574"/>
            <a:ext cx="7048500" cy="1457845"/>
          </a:xfrm>
          <a:prstGeom prst="rect">
            <a:avLst/>
          </a:prstGeom>
        </p:spPr>
        <p:txBody>
          <a:bodyPr/>
          <a:lstStyle>
            <a:lvl1pPr algn="ctr" rtl="0" eaLnBrk="0" fontAlgn="base" hangingPunct="0">
              <a:spcBef>
                <a:spcPct val="0"/>
              </a:spcBef>
              <a:spcAft>
                <a:spcPct val="0"/>
              </a:spcAft>
              <a:defRPr sz="4400">
                <a:solidFill>
                  <a:schemeClr val="tx2"/>
                </a:solidFill>
                <a:latin typeface="+mj-lt"/>
                <a:ea typeface="ヒラギノ角ゴ Pro W3" charset="-128"/>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128"/>
              </a:defRPr>
            </a:lvl2pPr>
            <a:lvl3pPr algn="ctr" rtl="0" eaLnBrk="0" fontAlgn="base" hangingPunct="0">
              <a:spcBef>
                <a:spcPct val="0"/>
              </a:spcBef>
              <a:spcAft>
                <a:spcPct val="0"/>
              </a:spcAft>
              <a:defRPr sz="4400">
                <a:solidFill>
                  <a:schemeClr val="tx2"/>
                </a:solidFill>
                <a:latin typeface="Arial" charset="0"/>
                <a:ea typeface="ヒラギノ角ゴ Pro W3" charset="-128"/>
              </a:defRPr>
            </a:lvl3pPr>
            <a:lvl4pPr algn="ctr" rtl="0" eaLnBrk="0" fontAlgn="base" hangingPunct="0">
              <a:spcBef>
                <a:spcPct val="0"/>
              </a:spcBef>
              <a:spcAft>
                <a:spcPct val="0"/>
              </a:spcAft>
              <a:defRPr sz="4400">
                <a:solidFill>
                  <a:schemeClr val="tx2"/>
                </a:solidFill>
                <a:latin typeface="Arial" charset="0"/>
                <a:ea typeface="ヒラギノ角ゴ Pro W3" charset="-128"/>
              </a:defRPr>
            </a:lvl4pPr>
            <a:lvl5pPr algn="ctr" rtl="0" eaLnBrk="0" fontAlgn="base" hangingPunct="0">
              <a:spcBef>
                <a:spcPct val="0"/>
              </a:spcBef>
              <a:spcAft>
                <a:spcPct val="0"/>
              </a:spcAft>
              <a:defRPr sz="4400">
                <a:solidFill>
                  <a:schemeClr val="tx2"/>
                </a:solidFill>
                <a:latin typeface="Arial" charset="0"/>
                <a:ea typeface="ヒラギノ角ゴ Pro W3"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GB" kern="0" dirty="0" smtClean="0">
                <a:solidFill>
                  <a:srgbClr val="800000"/>
                </a:solidFill>
                <a:latin typeface="+mn-lt"/>
              </a:rPr>
              <a:t>Creating Magic Through Collaboration</a:t>
            </a:r>
          </a:p>
          <a:p>
            <a:pPr>
              <a:defRPr/>
            </a:pPr>
            <a:endParaRPr lang="en-GB" sz="2800" kern="0" dirty="0" smtClean="0">
              <a:solidFill>
                <a:schemeClr val="tx1"/>
              </a:solidFill>
              <a:latin typeface="Calibri" panose="020F0502020204030204" pitchFamily="34" charset="0"/>
            </a:endParaRPr>
          </a:p>
          <a:p>
            <a:pPr>
              <a:defRPr/>
            </a:pPr>
            <a:r>
              <a:rPr lang="en-GB" sz="2800" kern="0" dirty="0">
                <a:solidFill>
                  <a:schemeClr val="tx1"/>
                </a:solidFill>
                <a:latin typeface="Calibri" panose="020F0502020204030204" pitchFamily="34" charset="0"/>
              </a:rPr>
              <a:t>Scottish Borders Council </a:t>
            </a:r>
            <a:r>
              <a:rPr lang="en-GB" sz="2800" kern="0" dirty="0" smtClean="0">
                <a:solidFill>
                  <a:schemeClr val="tx1"/>
                </a:solidFill>
                <a:latin typeface="Calibri" panose="020F0502020204030204" pitchFamily="34" charset="0"/>
              </a:rPr>
              <a:t>- Earlston </a:t>
            </a:r>
            <a:r>
              <a:rPr lang="en-GB" sz="2800" kern="0" dirty="0">
                <a:solidFill>
                  <a:schemeClr val="tx1"/>
                </a:solidFill>
                <a:latin typeface="Calibri" panose="020F0502020204030204" pitchFamily="34" charset="0"/>
              </a:rPr>
              <a:t>Cluster</a:t>
            </a:r>
          </a:p>
          <a:p>
            <a:pPr>
              <a:defRPr/>
            </a:pPr>
            <a:endParaRPr lang="en-GB" sz="2800" kern="0" dirty="0">
              <a:solidFill>
                <a:schemeClr val="tx1"/>
              </a:solidFill>
              <a:latin typeface="Calibri" panose="020F0502020204030204" pitchFamily="34" charset="0"/>
            </a:endParaRPr>
          </a:p>
          <a:p>
            <a:pPr>
              <a:defRPr/>
            </a:pPr>
            <a:r>
              <a:rPr lang="en-GB" sz="2400" b="1" kern="0" dirty="0" smtClean="0">
                <a:solidFill>
                  <a:schemeClr val="tx1"/>
                </a:solidFill>
                <a:latin typeface="Calibri" panose="020F0502020204030204" pitchFamily="34" charset="0"/>
              </a:rPr>
              <a:t>SEIC Event</a:t>
            </a:r>
          </a:p>
          <a:p>
            <a:pPr>
              <a:defRPr/>
            </a:pPr>
            <a:r>
              <a:rPr lang="en-GB" sz="2000" kern="0" dirty="0">
                <a:solidFill>
                  <a:schemeClr val="tx1"/>
                </a:solidFill>
                <a:latin typeface="Calibri" panose="020F0502020204030204" pitchFamily="34" charset="0"/>
              </a:rPr>
              <a:t>5</a:t>
            </a:r>
            <a:r>
              <a:rPr lang="en-GB" sz="2000" kern="0" baseline="30000" dirty="0" smtClean="0">
                <a:solidFill>
                  <a:schemeClr val="tx1"/>
                </a:solidFill>
                <a:latin typeface="Calibri" panose="020F0502020204030204" pitchFamily="34" charset="0"/>
              </a:rPr>
              <a:t>th</a:t>
            </a:r>
            <a:r>
              <a:rPr lang="en-GB" sz="2000" kern="0" dirty="0" smtClean="0">
                <a:solidFill>
                  <a:schemeClr val="tx1"/>
                </a:solidFill>
                <a:latin typeface="Calibri" panose="020F0502020204030204" pitchFamily="34" charset="0"/>
              </a:rPr>
              <a:t> March 2019</a:t>
            </a:r>
            <a:endParaRPr lang="en-GB" sz="2000" kern="0" dirty="0">
              <a:solidFill>
                <a:schemeClr val="tx1"/>
              </a:solidFill>
              <a:latin typeface="Calibri" panose="020F0502020204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057763" cy="5143500"/>
          </a:xfrm>
          <a:prstGeom prst="rect">
            <a:avLst/>
          </a:prstGeom>
        </p:spPr>
      </p:pic>
    </p:spTree>
    <p:extLst>
      <p:ext uri="{BB962C8B-B14F-4D97-AF65-F5344CB8AC3E}">
        <p14:creationId xmlns:p14="http://schemas.microsoft.com/office/powerpoint/2010/main" val="42831112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S event Nov 2018#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TotalTime>
  <Words>717</Words>
  <Application>Microsoft Office PowerPoint</Application>
  <PresentationFormat>On-screen Show (16:9)</PresentationFormat>
  <Paragraphs>69</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Aharoni</vt:lpstr>
      <vt:lpstr>Arial</vt:lpstr>
      <vt:lpstr>Berlin Sans FB</vt:lpstr>
      <vt:lpstr>Calibri</vt:lpstr>
      <vt:lpstr>Times New Roman</vt:lpstr>
      <vt:lpstr>ヒラギノ角ゴ Pro W3</vt:lpstr>
      <vt:lpstr>SLS event Nov 2018#1</vt:lpstr>
      <vt:lpstr>PowerPoint Presentation</vt:lpstr>
      <vt:lpstr>PowerPoint Presentation</vt:lpstr>
      <vt:lpstr>PowerPoint Presentation</vt:lpstr>
      <vt:lpstr>PowerPoint Presentation</vt:lpstr>
      <vt:lpstr>PowerPoint Presentation</vt:lpstr>
      <vt:lpstr>PowerPoint Presentation</vt:lpstr>
      <vt:lpstr>My Journey: August 2017-Now</vt:lpstr>
      <vt:lpstr>PowerPoint Presentation</vt:lpstr>
    </vt:vector>
  </TitlesOfParts>
  <Company>Scottish Borders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Wallace, Jamie</dc:creator>
  <cp:lastModifiedBy>Kylie Watson</cp:lastModifiedBy>
  <cp:revision>34</cp:revision>
  <dcterms:created xsi:type="dcterms:W3CDTF">2019-02-14T15:46:46Z</dcterms:created>
  <dcterms:modified xsi:type="dcterms:W3CDTF">2019-02-27T09:08:00Z</dcterms:modified>
</cp:coreProperties>
</file>