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286" r:id="rId4"/>
    <p:sldId id="287" r:id="rId5"/>
    <p:sldId id="288" r:id="rId6"/>
    <p:sldId id="289" r:id="rId7"/>
    <p:sldId id="257" r:id="rId8"/>
    <p:sldId id="284" r:id="rId9"/>
    <p:sldId id="285" r:id="rId10"/>
    <p:sldId id="262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264" r:id="rId24"/>
    <p:sldId id="265" r:id="rId25"/>
    <p:sldId id="267" r:id="rId26"/>
    <p:sldId id="268" r:id="rId27"/>
    <p:sldId id="269" r:id="rId28"/>
    <p:sldId id="270" r:id="rId29"/>
    <p:sldId id="271" r:id="rId30"/>
    <p:sldId id="266" r:id="rId31"/>
    <p:sldId id="302" r:id="rId32"/>
    <p:sldId id="276" r:id="rId3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64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1A66-D8C0-40D6-9D27-200C5FF33CAA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77B3F-53D9-4A37-AB2C-C0D9AE299B3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E1F81-5B33-47B4-A07B-BB2234FDB24F}" type="datetimeFigureOut">
              <a:rPr lang="en-US" smtClean="0"/>
              <a:pPr/>
              <a:t>5/22/2019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97A0-2567-4885-A7E4-7A6558FB33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9" name="Picture 5" descr="C:\Users\Victoria\Desktop\Asus Desktop\Victoria Williamson - The Fox Girl and the White Gazelle 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84" y="2285984"/>
            <a:ext cx="4500594" cy="65514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42" y="571472"/>
            <a:ext cx="564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+mj-lt"/>
              </a:rPr>
              <a:t>Teaching Refugee Issues Through Children’s Books</a:t>
            </a:r>
            <a:endParaRPr lang="en-GB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2" name="Picture 4" descr="C:\Users\Victoria\Desktop\Brace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428596"/>
            <a:ext cx="6286544" cy="8143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8" y="642911"/>
            <a:ext cx="6215106" cy="1500197"/>
          </a:xfrm>
        </p:spPr>
        <p:txBody>
          <a:bodyPr>
            <a:normAutofit/>
          </a:bodyPr>
          <a:lstStyle/>
          <a:p>
            <a:r>
              <a:rPr lang="en-GB" sz="3000" b="1" dirty="0" smtClean="0"/>
              <a:t>Activity 3: Who gets to tell the story?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>Points of view when lacking the full picture.</a:t>
            </a:r>
            <a:endParaRPr lang="en-GB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42" y="2428860"/>
            <a:ext cx="5929354" cy="6215106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4400" dirty="0" smtClean="0">
                <a:solidFill>
                  <a:schemeClr val="tx1"/>
                </a:solidFill>
              </a:rPr>
              <a:t>Look at the pictures – whose point of view are the stories in these pictures being told from?</a:t>
            </a:r>
          </a:p>
          <a:p>
            <a:pPr algn="l">
              <a:buFont typeface="Arial" pitchFamily="34" charset="0"/>
              <a:buChar char="•"/>
            </a:pPr>
            <a:r>
              <a:rPr lang="en-GB" sz="4400" dirty="0" smtClean="0">
                <a:solidFill>
                  <a:schemeClr val="tx1"/>
                </a:solidFill>
              </a:rPr>
              <a:t>Can you work out what the missing part of each picture might be, and who might be telling that part of the story?</a:t>
            </a:r>
            <a:endParaRPr lang="en-GB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ictoria\Desktop\to print\Juxtaposition Photos\Juxtaposition Picture 1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85720"/>
            <a:ext cx="6384599" cy="4249763"/>
          </a:xfrm>
          <a:prstGeom prst="rect">
            <a:avLst/>
          </a:prstGeom>
          <a:noFill/>
        </p:spPr>
      </p:pic>
      <p:pic>
        <p:nvPicPr>
          <p:cNvPr id="1027" name="Picture 3" descr="C:\Users\Victoria\Desktop\to print\Juxtaposition Photos\Juxtaposition Picture 1 W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4691212"/>
            <a:ext cx="6363392" cy="4235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ctoria\Desktop\to print\Juxtaposition Photos\Juxtaposition Picture 2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85720"/>
            <a:ext cx="6429420" cy="4155899"/>
          </a:xfrm>
          <a:prstGeom prst="rect">
            <a:avLst/>
          </a:prstGeom>
          <a:noFill/>
        </p:spPr>
      </p:pic>
      <p:pic>
        <p:nvPicPr>
          <p:cNvPr id="2051" name="Picture 3" descr="C:\Users\Victoria\Desktop\to print\Juxtaposition Photos\Juxtaposition Picture 2 W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10" y="4500562"/>
            <a:ext cx="6468500" cy="4181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ctoria\Desktop\to print\Juxtaposition Photos\Juxtaposition Picture 3 Ha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33" y="214282"/>
            <a:ext cx="6398179" cy="4286280"/>
          </a:xfrm>
          <a:prstGeom prst="rect">
            <a:avLst/>
          </a:prstGeom>
          <a:noFill/>
        </p:spPr>
      </p:pic>
      <p:pic>
        <p:nvPicPr>
          <p:cNvPr id="3075" name="Picture 3" descr="C:\Users\Victoria\Desktop\to print\Juxtaposition Photos\Juxtaposition Picture 3 Who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292" y="4643438"/>
            <a:ext cx="639817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ctoria\Desktop\to print\Juxtaposition Photos\Juxtaposition Picture 4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748" y="1214415"/>
            <a:ext cx="6635007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ctoria\Desktop\to print\Juxtaposition Photos\Juxtaposition Picture 4 W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07" y="1285853"/>
            <a:ext cx="6542852" cy="5072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ctoria\Desktop\to print\Juxtaposition Photos\Juxtaposition Picture 5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92" y="857224"/>
            <a:ext cx="657006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ctoria\Desktop\to print\Juxtaposition Photos\Juxtaposition Picture 5 Wh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91" y="785786"/>
            <a:ext cx="6606029" cy="495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ctoria\Desktop\to print\Juxtaposition Photos\Juxtaposition Picture 6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21" y="357157"/>
            <a:ext cx="6612027" cy="3719265"/>
          </a:xfrm>
          <a:prstGeom prst="rect">
            <a:avLst/>
          </a:prstGeom>
          <a:noFill/>
        </p:spPr>
      </p:pic>
      <p:pic>
        <p:nvPicPr>
          <p:cNvPr id="8195" name="Picture 3" descr="C:\Users\Victoria\Desktop\to print\Juxtaposition Photos\Juxtaposition Picture 6 W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55" y="4835414"/>
            <a:ext cx="6516756" cy="3665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8" y="214282"/>
            <a:ext cx="6172200" cy="1524000"/>
          </a:xfrm>
        </p:spPr>
        <p:txBody>
          <a:bodyPr/>
          <a:lstStyle/>
          <a:p>
            <a:r>
              <a:rPr lang="en-GB" b="1" dirty="0" smtClean="0"/>
              <a:t>Why use children’s books to teach refugee issues?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1480" y="1857356"/>
            <a:ext cx="592935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3200" dirty="0" smtClean="0"/>
              <a:t> Engaging way help children’s step into the shoes of others.</a:t>
            </a:r>
          </a:p>
          <a:p>
            <a:pPr>
              <a:buFont typeface="Arial" pitchFamily="34" charset="0"/>
              <a:buChar char="•"/>
            </a:pPr>
            <a:r>
              <a:rPr lang="en-GB" sz="3200" dirty="0" smtClean="0"/>
              <a:t>Good way to introduce issues that refugee children in the class might like to talk about, without the spotlight being on them and their specific personal story.</a:t>
            </a:r>
          </a:p>
          <a:p>
            <a:pPr>
              <a:buFont typeface="Arial" pitchFamily="34" charset="0"/>
              <a:buChar char="•"/>
            </a:pPr>
            <a:r>
              <a:rPr lang="en-GB" sz="3200" dirty="0" smtClean="0"/>
              <a:t>Opens up debate about refugee issues, which could lead to dispelling myths – the ‘my dad says that...’ syndrome.</a:t>
            </a:r>
          </a:p>
          <a:p>
            <a:pPr>
              <a:buFont typeface="Arial" pitchFamily="34" charset="0"/>
              <a:buChar char="•"/>
            </a:pPr>
            <a:r>
              <a:rPr lang="en-GB" sz="3200" dirty="0" smtClean="0"/>
              <a:t>Helps children understand ongoing and future refugee situations reported in the media.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ictoria\Desktop\to print\Juxtaposition Photos\Juxtaposition Picture 7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61" y="405989"/>
            <a:ext cx="6531749" cy="3665945"/>
          </a:xfrm>
          <a:prstGeom prst="rect">
            <a:avLst/>
          </a:prstGeom>
          <a:noFill/>
        </p:spPr>
      </p:pic>
      <p:pic>
        <p:nvPicPr>
          <p:cNvPr id="9219" name="Picture 3" descr="C:\Users\Victoria\Desktop\to print\Juxtaposition Photos\Juxtaposition Picture 7 W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1" y="4500562"/>
            <a:ext cx="6429420" cy="3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ictoria\Desktop\to print\Juxtaposition Photos\Juxtaposition Picture 8 Ha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14282"/>
            <a:ext cx="6215106" cy="4649222"/>
          </a:xfrm>
          <a:prstGeom prst="rect">
            <a:avLst/>
          </a:prstGeom>
          <a:noFill/>
        </p:spPr>
      </p:pic>
      <p:pic>
        <p:nvPicPr>
          <p:cNvPr id="10243" name="Picture 3" descr="C:\Users\Victoria\Desktop\to print\Juxtaposition Photos\Juxtaposition Picture 8 W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52" y="4089933"/>
            <a:ext cx="6508026" cy="4868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0035"/>
            <a:ext cx="6643710" cy="1643073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Activity 4: What story is being told?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Media representation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66" y="2357422"/>
            <a:ext cx="6143668" cy="650085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Look at the headlines and decide whether they are welcoming or unwelcoming to refugees, migrants and asylum seekers.</a:t>
            </a:r>
          </a:p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Why do you think the newspaper report the stories in this way?</a:t>
            </a:r>
          </a:p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How do you think the negative headlines might make people coming to this country feel?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C:\Users\Victoria\Desktop\School Visit Talk\Newspaper headlines\refugees not welcome sign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285720"/>
            <a:ext cx="6143668" cy="3857652"/>
          </a:xfrm>
          <a:prstGeom prst="rect">
            <a:avLst/>
          </a:prstGeom>
          <a:noFill/>
        </p:spPr>
      </p:pic>
      <p:pic>
        <p:nvPicPr>
          <p:cNvPr id="10243" name="Picture 3" descr="C:\Users\Victoria\Desktop\School Visit Talk\Newspaper headlines\Refugees-welcome-sign-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80" y="4572000"/>
            <a:ext cx="6000792" cy="4114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C:\Users\Victoria\Desktop\School Visit Talk\Newspaper headlines\Headline 9 - Not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282"/>
            <a:ext cx="6429420" cy="2000264"/>
          </a:xfrm>
          <a:prstGeom prst="rect">
            <a:avLst/>
          </a:prstGeom>
          <a:noFill/>
        </p:spPr>
      </p:pic>
      <p:pic>
        <p:nvPicPr>
          <p:cNvPr id="11267" name="Picture 3" descr="C:\Users\Victoria\Desktop\School Visit Talk\Newspaper headlines\Headline 14- Not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6572264"/>
            <a:ext cx="6429420" cy="2214578"/>
          </a:xfrm>
          <a:prstGeom prst="rect">
            <a:avLst/>
          </a:prstGeom>
          <a:noFill/>
        </p:spPr>
      </p:pic>
      <p:pic>
        <p:nvPicPr>
          <p:cNvPr id="11268" name="Picture 4" descr="C:\Users\Victoria\Desktop\School Visit Talk\Newspaper headlines\Headline 13 - Welco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57422"/>
            <a:ext cx="6858000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Victoria\Desktop\School Visit Talk\Newspaper headlines\Headline 7 -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357158"/>
            <a:ext cx="6357982" cy="3714776"/>
          </a:xfrm>
          <a:prstGeom prst="rect">
            <a:avLst/>
          </a:prstGeom>
          <a:noFill/>
        </p:spPr>
      </p:pic>
      <p:pic>
        <p:nvPicPr>
          <p:cNvPr id="13315" name="Picture 3" descr="C:\Users\Victoria\Desktop\School Visit Talk\Newspaper headlines\Headline 15- Not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8" y="4286248"/>
            <a:ext cx="5143536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 descr="C:\Users\Victoria\Desktop\School Visit Talk\Newspaper headlines\Headline 8 -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60" y="285720"/>
            <a:ext cx="4357718" cy="3857652"/>
          </a:xfrm>
          <a:prstGeom prst="rect">
            <a:avLst/>
          </a:prstGeom>
          <a:noFill/>
        </p:spPr>
      </p:pic>
      <p:pic>
        <p:nvPicPr>
          <p:cNvPr id="14339" name="Picture 3" descr="C:\Users\Victoria\Desktop\School Visit Talk\Newspaper headlines\Headline 5 -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4500562"/>
            <a:ext cx="664371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C:\Users\Victoria\Desktop\School Visit Talk\Newspaper headlines\Headline 2 - Not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94" y="142844"/>
            <a:ext cx="4857784" cy="4333880"/>
          </a:xfrm>
          <a:prstGeom prst="rect">
            <a:avLst/>
          </a:prstGeom>
          <a:noFill/>
        </p:spPr>
      </p:pic>
      <p:pic>
        <p:nvPicPr>
          <p:cNvPr id="15363" name="Picture 3" descr="C:\Users\Victoria\Desktop\School Visit Talk\Newspaper headlines\Headline 4 -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56" y="4500562"/>
            <a:ext cx="4929222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C:\Users\Victoria\Desktop\School Visit Talk\Newspaper headlines\Headline 1 - Not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94" y="142844"/>
            <a:ext cx="4714908" cy="3951290"/>
          </a:xfrm>
          <a:prstGeom prst="rect">
            <a:avLst/>
          </a:prstGeom>
          <a:noFill/>
        </p:spPr>
      </p:pic>
      <p:pic>
        <p:nvPicPr>
          <p:cNvPr id="16387" name="Picture 3" descr="C:\Users\Victoria\Desktop\School Visit Talk\Newspaper headlines\Headline 11 -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8" y="4286248"/>
            <a:ext cx="5143536" cy="4502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C:\Users\Victoria\Desktop\School Visit Talk\Newspaper headlines\Headline 6 -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8" y="0"/>
            <a:ext cx="4643470" cy="3214678"/>
          </a:xfrm>
          <a:prstGeom prst="rect">
            <a:avLst/>
          </a:prstGeom>
          <a:noFill/>
        </p:spPr>
      </p:pic>
      <p:pic>
        <p:nvPicPr>
          <p:cNvPr id="17411" name="Picture 3" descr="C:\Users\Victoria\Desktop\School Visit Talk\Newspaper headlines\Headline 12 -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8" y="3286116"/>
            <a:ext cx="4857784" cy="3857652"/>
          </a:xfrm>
          <a:prstGeom prst="rect">
            <a:avLst/>
          </a:prstGeom>
          <a:noFill/>
        </p:spPr>
      </p:pic>
      <p:pic>
        <p:nvPicPr>
          <p:cNvPr id="17412" name="Picture 4" descr="C:\Users\Victoria\Desktop\School Visit Talk\Newspaper headlines\Headline 3 -Welco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7429520"/>
            <a:ext cx="6572296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66" y="285721"/>
            <a:ext cx="6215106" cy="1143008"/>
          </a:xfrm>
        </p:spPr>
        <p:txBody>
          <a:bodyPr>
            <a:normAutofit/>
          </a:bodyPr>
          <a:lstStyle/>
          <a:p>
            <a:r>
              <a:rPr lang="en-GB" sz="3800" b="1" dirty="0" smtClean="0"/>
              <a:t>Ways to introduce the issues:</a:t>
            </a:r>
            <a:endParaRPr lang="en-GB" sz="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42" y="1428728"/>
            <a:ext cx="5857916" cy="750099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Reading the book and discussing the issues raised as you go along.</a:t>
            </a:r>
          </a:p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Using novel study resources provided by the author or their publisher.</a:t>
            </a:r>
          </a:p>
          <a:p>
            <a:pPr algn="l">
              <a:buFont typeface="Arial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</a:rPr>
              <a:t>Engaging the pupils in other more general activities to teach an ‘empathy </a:t>
            </a:r>
            <a:r>
              <a:rPr lang="en-GB" sz="3600" dirty="0" err="1" smtClean="0">
                <a:solidFill>
                  <a:schemeClr val="tx1"/>
                </a:solidFill>
              </a:rPr>
              <a:t>skillset</a:t>
            </a:r>
            <a:r>
              <a:rPr lang="en-GB" sz="3600" dirty="0" smtClean="0">
                <a:solidFill>
                  <a:schemeClr val="tx1"/>
                </a:solidFill>
              </a:rPr>
              <a:t>’ that could be useful hen pupils encounter refugee issues in the media and through real life interaction.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C:\Users\Victoria\Desktop\School Visit Talk\Newspaper headlines\Headline 16- Not Welc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84" y="214282"/>
            <a:ext cx="4500594" cy="4143404"/>
          </a:xfrm>
          <a:prstGeom prst="rect">
            <a:avLst/>
          </a:prstGeom>
          <a:noFill/>
        </p:spPr>
      </p:pic>
      <p:pic>
        <p:nvPicPr>
          <p:cNvPr id="12291" name="Picture 3" descr="C:\Users\Victoria\Desktop\School Visit Talk\Newspaper headlines\Headline 10 - Not Welc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4714876"/>
            <a:ext cx="6500858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0"/>
            <a:ext cx="5829300" cy="142876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Useful children’s books for teaching refugee issues: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90" y="2000232"/>
            <a:ext cx="6286544" cy="67866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266" name="Picture 2" descr="C:\Users\Victoria\Desktop\My name is not Refuge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40" y="1500166"/>
            <a:ext cx="2181225" cy="2095500"/>
          </a:xfrm>
          <a:prstGeom prst="rect">
            <a:avLst/>
          </a:prstGeom>
          <a:noFill/>
        </p:spPr>
      </p:pic>
      <p:pic>
        <p:nvPicPr>
          <p:cNvPr id="11267" name="Picture 3" descr="C:\Users\Victoria\Desktop\The Day the War Ca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1428728"/>
            <a:ext cx="1762132" cy="2279758"/>
          </a:xfrm>
          <a:prstGeom prst="rect">
            <a:avLst/>
          </a:prstGeom>
          <a:noFill/>
        </p:spPr>
      </p:pic>
      <p:pic>
        <p:nvPicPr>
          <p:cNvPr id="11268" name="Picture 4" descr="C:\Users\Victoria\Desktop\The Journ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8" y="1500166"/>
            <a:ext cx="2466975" cy="1847850"/>
          </a:xfrm>
          <a:prstGeom prst="rect">
            <a:avLst/>
          </a:prstGeom>
          <a:noFill/>
        </p:spPr>
      </p:pic>
      <p:pic>
        <p:nvPicPr>
          <p:cNvPr id="11269" name="Picture 5" descr="C:\Users\Victoria\Desktop\Welcome to Nowher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16" y="3643306"/>
            <a:ext cx="1733550" cy="2638425"/>
          </a:xfrm>
          <a:prstGeom prst="rect">
            <a:avLst/>
          </a:prstGeom>
          <a:noFill/>
        </p:spPr>
      </p:pic>
      <p:pic>
        <p:nvPicPr>
          <p:cNvPr id="11270" name="Picture 6" descr="C:\Users\Victoria\Desktop\The Boy at the Back of the Clas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4" y="3643306"/>
            <a:ext cx="2359619" cy="2500330"/>
          </a:xfrm>
          <a:prstGeom prst="rect">
            <a:avLst/>
          </a:prstGeom>
          <a:noFill/>
        </p:spPr>
      </p:pic>
      <p:pic>
        <p:nvPicPr>
          <p:cNvPr id="11271" name="Picture 7" descr="C:\Users\Victoria\Desktop\No Ballet Shoes in Syri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90" y="3643306"/>
            <a:ext cx="1785950" cy="2743061"/>
          </a:xfrm>
          <a:prstGeom prst="rect">
            <a:avLst/>
          </a:prstGeom>
          <a:noFill/>
        </p:spPr>
      </p:pic>
      <p:pic>
        <p:nvPicPr>
          <p:cNvPr id="11272" name="Picture 8" descr="C:\Users\Victoria\Desktop\Refugee Bo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66" y="6429388"/>
            <a:ext cx="1668402" cy="2571736"/>
          </a:xfrm>
          <a:prstGeom prst="rect">
            <a:avLst/>
          </a:prstGeom>
          <a:noFill/>
        </p:spPr>
      </p:pic>
      <p:pic>
        <p:nvPicPr>
          <p:cNvPr id="11273" name="Picture 9" descr="C:\Users\Victoria\Desktop\The Arrival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1678" y="6357950"/>
            <a:ext cx="2000264" cy="2656761"/>
          </a:xfrm>
          <a:prstGeom prst="rect">
            <a:avLst/>
          </a:prstGeom>
          <a:noFill/>
        </p:spPr>
      </p:pic>
      <p:pic>
        <p:nvPicPr>
          <p:cNvPr id="11274" name="Picture 10" descr="C:\Users\Victoria\Desktop\Illegal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3380" y="6215074"/>
            <a:ext cx="1857388" cy="2826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1" name="Picture 3" descr="C:\Users\Victoria\Desktop\Asus Desktop\Victoria Williamson - The Fox Girl and the White Gazelle 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285720"/>
            <a:ext cx="5929354" cy="8501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5721"/>
            <a:ext cx="5829300" cy="1357321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Activity 1: Definitions Matching Game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604" y="1714480"/>
            <a:ext cx="6143668" cy="6858048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Lay the cards face down so only the letters and numbers are showing. </a:t>
            </a:r>
          </a:p>
          <a:p>
            <a:pPr algn="l">
              <a:buFont typeface="Arial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Take it in turns to turn over two cards (a letter and a number). Read the word or phrase and the definition out to the group.</a:t>
            </a:r>
          </a:p>
          <a:p>
            <a:pPr algn="l">
              <a:buFont typeface="Arial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Do the cards match? If so, you get to keep them and win a point.</a:t>
            </a:r>
          </a:p>
          <a:p>
            <a:pPr algn="l">
              <a:buFont typeface="Arial" pitchFamily="34" charset="0"/>
              <a:buChar char="•"/>
            </a:pPr>
            <a:r>
              <a:rPr lang="en-GB" sz="3400" dirty="0" smtClean="0">
                <a:solidFill>
                  <a:schemeClr val="tx1"/>
                </a:solidFill>
              </a:rPr>
              <a:t>If not, lay them face down and continue till all the cards have been matched.</a:t>
            </a:r>
            <a:endParaRPr lang="en-GB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57158"/>
            <a:ext cx="5829300" cy="1071570"/>
          </a:xfrm>
        </p:spPr>
        <p:txBody>
          <a:bodyPr/>
          <a:lstStyle/>
          <a:p>
            <a:r>
              <a:rPr lang="en-GB" dirty="0" smtClean="0"/>
              <a:t>Did you get them right?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42" y="1500166"/>
            <a:ext cx="5929354" cy="7358114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1. Refugee – </a:t>
            </a:r>
            <a:r>
              <a:rPr lang="en-GB" sz="3600" dirty="0" smtClean="0">
                <a:solidFill>
                  <a:schemeClr val="tx1"/>
                </a:solidFill>
              </a:rPr>
              <a:t>(E) A person whose individual application for protection has been recognised under the 1951 UN Refugee Convention. </a:t>
            </a:r>
            <a:endParaRPr lang="en-GB" sz="3400" dirty="0" smtClean="0">
              <a:solidFill>
                <a:schemeClr val="tx1"/>
              </a:solidFill>
            </a:endParaRPr>
          </a:p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2. refugee – (B) A person who has made a claim to be considered for refugee status to a state which has signed the 1951 UN Refugee convention. </a:t>
            </a:r>
          </a:p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3. Asylum Seeker – </a:t>
            </a:r>
            <a:r>
              <a:rPr lang="en-GB" sz="3600" dirty="0" smtClean="0">
                <a:solidFill>
                  <a:schemeClr val="tx1"/>
                </a:solidFill>
              </a:rPr>
              <a:t>(F) A person who seeks refuge, asylum or safety. </a:t>
            </a:r>
            <a:endParaRPr lang="en-GB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514350" y="1"/>
            <a:ext cx="5829300" cy="357158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604" y="571472"/>
            <a:ext cx="6072230" cy="8143932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4. Illegal Immigrant – (D) Many refugees and asylum seekers do not have identity documents and are not committing a crime by seeking refuge in a safer country: this term denies innate dignity and human rights.</a:t>
            </a:r>
          </a:p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5. Migrant – (A) A person who moves from one region or country to another.</a:t>
            </a:r>
          </a:p>
          <a:p>
            <a:pPr algn="l"/>
            <a:r>
              <a:rPr lang="en-GB" sz="3400" dirty="0" smtClean="0">
                <a:solidFill>
                  <a:schemeClr val="tx1"/>
                </a:solidFill>
              </a:rPr>
              <a:t>6. IDP – (C) A person who has been forced to flee their home but who has not crossed an internationally recognised state border. </a:t>
            </a:r>
          </a:p>
          <a:p>
            <a:pPr algn="l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8" y="500034"/>
            <a:ext cx="6286544" cy="18573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3600" b="1" dirty="0" smtClean="0"/>
              <a:t>Activity 2: What </a:t>
            </a:r>
            <a:r>
              <a:rPr lang="en-GB" sz="3600" b="1" dirty="0"/>
              <a:t>would </a:t>
            </a:r>
            <a:r>
              <a:rPr lang="en-GB" sz="3600" b="1" dirty="0" smtClean="0"/>
              <a:t>you bring?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Choose </a:t>
            </a:r>
            <a:r>
              <a:rPr lang="en-GB" sz="3600" dirty="0"/>
              <a:t>5 items for your rucksack.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 descr="C:\Users\Victoria\Desktop\School Visit Talk\Clip Art\rucksack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2357421"/>
            <a:ext cx="6000792" cy="6119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4350" y="2714612"/>
            <a:ext cx="5829300" cy="20859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85728" y="285720"/>
            <a:ext cx="6357982" cy="86439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would you bring? Choose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items for your rucksack.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:\Users\Victoria\Desktop\School Visit Talk\Clip Art\blanke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928662"/>
            <a:ext cx="1312483" cy="99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Victoria\Desktop\School Visit Talk\Clip Art\books 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40" y="857224"/>
            <a:ext cx="11144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Victoria\Desktop\School Visit Talk\Clip Art\clothes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6" y="857224"/>
            <a:ext cx="103822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Victoria\Desktop\School Visit Talk\Clip Art\first aid ki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8" y="714348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Victoria\Desktop\School Visit Talk\Clip Art\hat gloves and scar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42" y="2500298"/>
            <a:ext cx="95384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Victoria\Desktop\School Visit Talk\Clip Art\laptop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16" y="2428860"/>
            <a:ext cx="119352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Victoria\Desktop\School Visit Talk\Clip Art\passport 2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8" y="2357422"/>
            <a:ext cx="856709" cy="122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Victoria\Desktop\School Visit Talk\Clip Art\life jacket 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26" y="2285984"/>
            <a:ext cx="1057275" cy="13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Victoria\Desktop\School Visit Talk\Clip Art\money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66" y="4214810"/>
            <a:ext cx="133846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Victoria\Desktop\School Visit Talk\Clip Art\pencil and paper.gif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7430" y="4143372"/>
            <a:ext cx="933450" cy="98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Victoria\Desktop\School Visit Talk\Clip Art\mobile phone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90" y="414337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Victoria\Desktop\School Visit Talk\Clip Art\torch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6388" y="4071934"/>
            <a:ext cx="1362075" cy="122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Victoria\Desktop\School Visit Talk\Clip Art\tent 2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604" y="5929322"/>
            <a:ext cx="1219200" cy="95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Victoria\Desktop\School Visit Talk\Clip Art\packed lunch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8604" y="7358082"/>
            <a:ext cx="1400175" cy="114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Victoria\Desktop\School Visit Talk\Clip Art\photo album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57364" y="5715008"/>
            <a:ext cx="1608584" cy="95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Victoria\Desktop\School Visit Talk\Clip Art\walking boots.jpg"/>
          <p:cNvPicPr/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43314" y="5786446"/>
            <a:ext cx="181199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Victoria\Desktop\School Visit Talk\Clip Art\water 2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00702" y="571500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Victoria\Desktop\School Visit Talk\Clip Art\raincoat.jpg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143116" y="7286644"/>
            <a:ext cx="1000125" cy="12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Victoria\Desktop\School Visit Talk\Clip Art\jewellery.pn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29000" y="7429520"/>
            <a:ext cx="1077739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Victoria\Desktop\School Visit Talk\Clip Art\matches 2.pn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00636" y="7429520"/>
            <a:ext cx="1554887" cy="10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00042" y="200023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Blanket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2285992" y="19287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Books 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3500438" y="1857356"/>
            <a:ext cx="1500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Spare clothes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214950" y="185735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First aid kit	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428604" y="378618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b="1" dirty="0" smtClean="0"/>
              <a:t>Hat and scarf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2357430" y="3643307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Laptop	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3714752" y="371474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Passport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5357826" y="3714745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Life jacket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42918" y="550069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b="1" dirty="0" smtClean="0"/>
              <a:t>Money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2285992" y="521494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Notebook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3643314" y="5286381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Mobile phone	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572140" y="521494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Torch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785794" y="692945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Tent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857232" y="857252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Food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2000240" y="6786579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Photo album	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3857628" y="678657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Hiking boots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5429264" y="7000892"/>
            <a:ext cx="142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Water bottle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2143116" y="864396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Raincoat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3643314" y="864396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Jewellery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5214950" y="85725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Matches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C:\Users\Victoria\Desktop\Competitions\What Would You Bring\Headscarf\scarf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8" y="357158"/>
            <a:ext cx="4143404" cy="4143404"/>
          </a:xfrm>
          <a:prstGeom prst="rect">
            <a:avLst/>
          </a:prstGeom>
          <a:noFill/>
        </p:spPr>
      </p:pic>
      <p:pic>
        <p:nvPicPr>
          <p:cNvPr id="4" name="Picture 3" descr="C:\Users\Victoria\Desktop\Competitions\What Would You Bring\Applejack Pictures\Applejack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02" y="4786314"/>
            <a:ext cx="3429024" cy="3995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585</Words>
  <Application>Microsoft Office PowerPoint</Application>
  <PresentationFormat>On-screen Show (4:3)</PresentationFormat>
  <Paragraphs>53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Why use children’s books to teach refugee issues?</vt:lpstr>
      <vt:lpstr>Ways to introduce the issues:</vt:lpstr>
      <vt:lpstr>Activity 1: Definitions Matching Game</vt:lpstr>
      <vt:lpstr>Did you get them right?</vt:lpstr>
      <vt:lpstr>Slide 6</vt:lpstr>
      <vt:lpstr>Activity 2: What would you bring?  Choose 5 items for your rucksack. </vt:lpstr>
      <vt:lpstr>Slide 8</vt:lpstr>
      <vt:lpstr>Slide 9</vt:lpstr>
      <vt:lpstr>Slide 10</vt:lpstr>
      <vt:lpstr>Activity 3: Who gets to tell the story? Points of view when lacking the full picture.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Activity 4: What story is being told? Media representation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Useful children’s books for teaching refugee issues:</vt:lpstr>
      <vt:lpstr>Slide 32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Victoria</dc:creator>
  <cp:lastModifiedBy>Victoria</cp:lastModifiedBy>
  <cp:revision>43</cp:revision>
  <dcterms:created xsi:type="dcterms:W3CDTF">2018-05-07T12:02:50Z</dcterms:created>
  <dcterms:modified xsi:type="dcterms:W3CDTF">2019-05-22T09:12:24Z</dcterms:modified>
</cp:coreProperties>
</file>