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6" r:id="rId4"/>
    <p:sldId id="268" r:id="rId5"/>
    <p:sldId id="283" r:id="rId6"/>
    <p:sldId id="257" r:id="rId7"/>
    <p:sldId id="293" r:id="rId8"/>
    <p:sldId id="282" r:id="rId9"/>
    <p:sldId id="258" r:id="rId10"/>
    <p:sldId id="259" r:id="rId11"/>
    <p:sldId id="280" r:id="rId12"/>
    <p:sldId id="275" r:id="rId13"/>
    <p:sldId id="278" r:id="rId14"/>
    <p:sldId id="290" r:id="rId15"/>
    <p:sldId id="285" r:id="rId16"/>
    <p:sldId id="284" r:id="rId17"/>
    <p:sldId id="295" r:id="rId18"/>
    <p:sldId id="296" r:id="rId19"/>
    <p:sldId id="291" r:id="rId20"/>
    <p:sldId id="292" r:id="rId21"/>
    <p:sldId id="277" r:id="rId22"/>
    <p:sldId id="297" r:id="rId23"/>
    <p:sldId id="274" r:id="rId2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62663" autoAdjust="0"/>
  </p:normalViewPr>
  <p:slideViewPr>
    <p:cSldViewPr snapToGrid="0">
      <p:cViewPr>
        <p:scale>
          <a:sx n="61" d="100"/>
          <a:sy n="61" d="100"/>
        </p:scale>
        <p:origin x="-12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FD884-C795-4319-B282-EF69F2FD0FB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65AE7CE-397E-4E21-99FF-968297DE769A}">
      <dgm:prSet phldrT="[Text]"/>
      <dgm:spPr/>
      <dgm:t>
        <a:bodyPr/>
        <a:lstStyle/>
        <a:p>
          <a:r>
            <a:rPr lang="en-US"/>
            <a:t>Developing bilingual learners</a:t>
          </a:r>
        </a:p>
      </dgm:t>
    </dgm:pt>
    <dgm:pt modelId="{F425902C-4156-4905-9ED9-F0DFD5A0EE0A}" type="parTrans" cxnId="{C5BEAC39-7C22-4DF4-B63A-9691E1D92520}">
      <dgm:prSet/>
      <dgm:spPr/>
      <dgm:t>
        <a:bodyPr/>
        <a:lstStyle/>
        <a:p>
          <a:endParaRPr lang="en-US"/>
        </a:p>
      </dgm:t>
    </dgm:pt>
    <dgm:pt modelId="{3034B5B2-1A56-41C5-8760-8C4F46C931A9}" type="sibTrans" cxnId="{C5BEAC39-7C22-4DF4-B63A-9691E1D92520}">
      <dgm:prSet/>
      <dgm:spPr/>
      <dgm:t>
        <a:bodyPr/>
        <a:lstStyle/>
        <a:p>
          <a:endParaRPr lang="en-US"/>
        </a:p>
      </dgm:t>
    </dgm:pt>
    <dgm:pt modelId="{4674CFC0-0872-4E7A-ADF1-14F13481C254}">
      <dgm:prSet phldrT="[Text]"/>
      <dgm:spPr/>
      <dgm:t>
        <a:bodyPr/>
        <a:lstStyle/>
        <a:p>
          <a:r>
            <a:rPr lang="en-US"/>
            <a:t>Learners with other additional support needs</a:t>
          </a:r>
        </a:p>
      </dgm:t>
    </dgm:pt>
    <dgm:pt modelId="{F034D026-0E7C-454E-947B-6D6D9C7E9E05}" type="parTrans" cxnId="{0858C735-FC8A-4E72-8B68-94D3E31D3A6C}">
      <dgm:prSet/>
      <dgm:spPr/>
      <dgm:t>
        <a:bodyPr/>
        <a:lstStyle/>
        <a:p>
          <a:endParaRPr lang="en-US"/>
        </a:p>
      </dgm:t>
    </dgm:pt>
    <dgm:pt modelId="{5CE375E0-25BB-40C4-8951-8DD80317D728}" type="sibTrans" cxnId="{0858C735-FC8A-4E72-8B68-94D3E31D3A6C}">
      <dgm:prSet/>
      <dgm:spPr/>
      <dgm:t>
        <a:bodyPr/>
        <a:lstStyle/>
        <a:p>
          <a:endParaRPr lang="en-US"/>
        </a:p>
      </dgm:t>
    </dgm:pt>
    <dgm:pt modelId="{075834C7-02D8-4D78-A43A-8BC9BE10BE81}" type="pres">
      <dgm:prSet presAssocID="{B54FD884-C795-4319-B282-EF69F2FD0FBF}" presName="compositeShape" presStyleCnt="0">
        <dgm:presLayoutVars>
          <dgm:chMax val="7"/>
          <dgm:dir/>
          <dgm:resizeHandles val="exact"/>
        </dgm:presLayoutVars>
      </dgm:prSet>
      <dgm:spPr/>
    </dgm:pt>
    <dgm:pt modelId="{7AA95BC3-F712-4BE8-8A18-DF7635AD077C}" type="pres">
      <dgm:prSet presAssocID="{B65AE7CE-397E-4E21-99FF-968297DE769A}" presName="circ1" presStyleLbl="vennNode1" presStyleIdx="0" presStyleCnt="2" custScaleX="200168" custScaleY="100547" custLinFactNeighborX="-54346"/>
      <dgm:spPr/>
      <dgm:t>
        <a:bodyPr/>
        <a:lstStyle/>
        <a:p>
          <a:endParaRPr lang="en-US"/>
        </a:p>
      </dgm:t>
    </dgm:pt>
    <dgm:pt modelId="{5768BBDA-DA54-453D-85B1-75B1E26844F1}" type="pres">
      <dgm:prSet presAssocID="{B65AE7CE-397E-4E21-99FF-968297DE76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A1388-59CE-4B51-B253-CB16C978B465}" type="pres">
      <dgm:prSet presAssocID="{4674CFC0-0872-4E7A-ADF1-14F13481C254}" presName="circ2" presStyleLbl="vennNode1" presStyleIdx="1" presStyleCnt="2" custScaleX="185619" custLinFactNeighborX="46478" custLinFactNeighborY="274"/>
      <dgm:spPr/>
      <dgm:t>
        <a:bodyPr/>
        <a:lstStyle/>
        <a:p>
          <a:endParaRPr lang="en-US"/>
        </a:p>
      </dgm:t>
    </dgm:pt>
    <dgm:pt modelId="{29DC104D-7344-446F-8A20-282C90A482D9}" type="pres">
      <dgm:prSet presAssocID="{4674CFC0-0872-4E7A-ADF1-14F13481C25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4309C-96E6-4B93-B4A7-5F4AC8EA321C}" type="presOf" srcId="{B54FD884-C795-4319-B282-EF69F2FD0FBF}" destId="{075834C7-02D8-4D78-A43A-8BC9BE10BE81}" srcOrd="0" destOrd="0" presId="urn:microsoft.com/office/officeart/2005/8/layout/venn1"/>
    <dgm:cxn modelId="{0C4B7118-5C40-4063-A053-F413FF8394C3}" type="presOf" srcId="{4674CFC0-0872-4E7A-ADF1-14F13481C254}" destId="{29DC104D-7344-446F-8A20-282C90A482D9}" srcOrd="1" destOrd="0" presId="urn:microsoft.com/office/officeart/2005/8/layout/venn1"/>
    <dgm:cxn modelId="{83D18C29-B4C9-4C2E-9E35-2AF9EF3BBD5C}" type="presOf" srcId="{4674CFC0-0872-4E7A-ADF1-14F13481C254}" destId="{183A1388-59CE-4B51-B253-CB16C978B465}" srcOrd="0" destOrd="0" presId="urn:microsoft.com/office/officeart/2005/8/layout/venn1"/>
    <dgm:cxn modelId="{0858C735-FC8A-4E72-8B68-94D3E31D3A6C}" srcId="{B54FD884-C795-4319-B282-EF69F2FD0FBF}" destId="{4674CFC0-0872-4E7A-ADF1-14F13481C254}" srcOrd="1" destOrd="0" parTransId="{F034D026-0E7C-454E-947B-6D6D9C7E9E05}" sibTransId="{5CE375E0-25BB-40C4-8951-8DD80317D728}"/>
    <dgm:cxn modelId="{5CA0189B-05B3-4C8A-9EBD-A760906C3F2D}" type="presOf" srcId="{B65AE7CE-397E-4E21-99FF-968297DE769A}" destId="{7AA95BC3-F712-4BE8-8A18-DF7635AD077C}" srcOrd="0" destOrd="0" presId="urn:microsoft.com/office/officeart/2005/8/layout/venn1"/>
    <dgm:cxn modelId="{E01A8534-12DC-46F8-880E-A953C9299A08}" type="presOf" srcId="{B65AE7CE-397E-4E21-99FF-968297DE769A}" destId="{5768BBDA-DA54-453D-85B1-75B1E26844F1}" srcOrd="1" destOrd="0" presId="urn:microsoft.com/office/officeart/2005/8/layout/venn1"/>
    <dgm:cxn modelId="{C5BEAC39-7C22-4DF4-B63A-9691E1D92520}" srcId="{B54FD884-C795-4319-B282-EF69F2FD0FBF}" destId="{B65AE7CE-397E-4E21-99FF-968297DE769A}" srcOrd="0" destOrd="0" parTransId="{F425902C-4156-4905-9ED9-F0DFD5A0EE0A}" sibTransId="{3034B5B2-1A56-41C5-8760-8C4F46C931A9}"/>
    <dgm:cxn modelId="{3B64EC93-D6D5-4500-8501-865748350D5F}" type="presParOf" srcId="{075834C7-02D8-4D78-A43A-8BC9BE10BE81}" destId="{7AA95BC3-F712-4BE8-8A18-DF7635AD077C}" srcOrd="0" destOrd="0" presId="urn:microsoft.com/office/officeart/2005/8/layout/venn1"/>
    <dgm:cxn modelId="{F15F732E-1AA3-4E15-93A9-CC28B4D30E4B}" type="presParOf" srcId="{075834C7-02D8-4D78-A43A-8BC9BE10BE81}" destId="{5768BBDA-DA54-453D-85B1-75B1E26844F1}" srcOrd="1" destOrd="0" presId="urn:microsoft.com/office/officeart/2005/8/layout/venn1"/>
    <dgm:cxn modelId="{D3E8114D-C278-4BFA-872E-7EBB761D6221}" type="presParOf" srcId="{075834C7-02D8-4D78-A43A-8BC9BE10BE81}" destId="{183A1388-59CE-4B51-B253-CB16C978B465}" srcOrd="2" destOrd="0" presId="urn:microsoft.com/office/officeart/2005/8/layout/venn1"/>
    <dgm:cxn modelId="{51A7064E-E4CC-4BAA-952B-412A2F9B77C2}" type="presParOf" srcId="{075834C7-02D8-4D78-A43A-8BC9BE10BE81}" destId="{29DC104D-7344-446F-8A20-282C90A482D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95BC3-F712-4BE8-8A18-DF7635AD077C}">
      <dsp:nvSpPr>
        <dsp:cNvPr id="0" name=""/>
        <dsp:cNvSpPr/>
      </dsp:nvSpPr>
      <dsp:spPr>
        <a:xfrm>
          <a:off x="0" y="0"/>
          <a:ext cx="4085739" cy="20523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Developing bilingual learners</a:t>
          </a:r>
        </a:p>
      </dsp:txBody>
      <dsp:txXfrm>
        <a:off x="570531" y="242012"/>
        <a:ext cx="2355741" cy="1568295"/>
      </dsp:txXfrm>
    </dsp:sp>
    <dsp:sp modelId="{183A1388-59CE-4B51-B253-CB16C978B465}">
      <dsp:nvSpPr>
        <dsp:cNvPr id="0" name=""/>
        <dsp:cNvSpPr/>
      </dsp:nvSpPr>
      <dsp:spPr>
        <a:xfrm>
          <a:off x="3065667" y="11164"/>
          <a:ext cx="3788772" cy="20411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Learners with other additional support needs</a:t>
          </a:r>
        </a:p>
      </dsp:txBody>
      <dsp:txXfrm>
        <a:off x="4140859" y="251860"/>
        <a:ext cx="2184517" cy="1559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28295-D3D2-4233-9A22-6BD71EE0B00A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5285D-CBDD-4062-9188-4ECD93F7FC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7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285D-CBDD-4062-9188-4ECD93F7FC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3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0F227-427B-424B-83F0-4B229395FC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3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B40-C082-40E5-B0BF-D27A1205B07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7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285D-CBDD-4062-9188-4ECD93F7FC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2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285D-CBDD-4062-9188-4ECD93F7FC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27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FD006-3E7F-4C3D-AE8B-9B55C1EBEE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0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8775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91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6BCE13-F9F7-417E-A45C-F677477C33B0}" type="slidenum">
              <a:rPr lang="en-GB" altLang="en-US" smtClean="0">
                <a:ea typeface="MS PGothic" panose="020B0600070205080204" pitchFamily="34" charset="-128"/>
              </a:rPr>
              <a:pPr/>
              <a:t>15</a:t>
            </a:fld>
            <a:endParaRPr lang="en-GB" altLang="en-US">
              <a:ea typeface="MS PGothic" panose="020B0600070205080204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31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FD006-3E7F-4C3D-AE8B-9B55C1EBEE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37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D3883-F228-4DCE-AC3E-3857C4790FE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15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FD006-3E7F-4C3D-AE8B-9B55C1EBEE4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88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285D-CBDD-4062-9188-4ECD93F7FC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1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932CA8-ECF1-4FB7-92BE-C07600578974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37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285D-CBDD-4062-9188-4ECD93F7FC2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35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F227-427B-424B-83F0-4B229395FC5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298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285D-CBDD-4062-9188-4ECD93F7FC2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AF46AC-E48F-4155-8C1F-FED4DCFC3333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F4368E-0CFF-4F21-90DB-C33A309338E3}" type="slidenum">
              <a:rPr lang="en-GB" altLang="en-US"/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92" y="4639098"/>
            <a:ext cx="4993111" cy="497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GB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0F227-427B-424B-83F0-4B229395FC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43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79420-EC9D-4F4F-8988-A7B5DFA558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2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0F227-427B-424B-83F0-4B229395FC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5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285D-CBDD-4062-9188-4ECD93F7FC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8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B40-C082-40E5-B0BF-D27A1205B0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56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0F227-427B-424B-83F0-4B229395FC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98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7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18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3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8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7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7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2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9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D57C-5506-4009-80E1-124E31271D0B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9E06-4F35-4981-A27F-38025BCDCE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6759" y="1576552"/>
            <a:ext cx="9144000" cy="110553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SEALCC 2018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  <a:t/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  <a:latin typeface="Trebuchet MS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125" y="2129316"/>
            <a:ext cx="9144000" cy="402974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Building 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Capacity for Supporting Bilingual Learners in Primary Schools</a:t>
            </a:r>
          </a:p>
          <a:p>
            <a:endParaRPr lang="en-GB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Kim Almond (EAL Teacher)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Annabel MacWilliam (EAL Teacher)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929" y="4453256"/>
            <a:ext cx="5095660" cy="170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62438" y="1181226"/>
            <a:ext cx="10515600" cy="37869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8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Measuring </a:t>
            </a:r>
            <a:r>
              <a:rPr lang="en-GB" sz="8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impact</a:t>
            </a:r>
          </a:p>
          <a:p>
            <a:pPr marL="0" indent="0">
              <a:buNone/>
            </a:pPr>
            <a:endParaRPr lang="en-GB" sz="8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8000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Qualitative</a:t>
            </a:r>
          </a:p>
          <a:p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Learner feedback/views</a:t>
            </a:r>
          </a:p>
          <a:p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Teacher feedback/views</a:t>
            </a:r>
          </a:p>
          <a:p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Teacher observation</a:t>
            </a:r>
          </a:p>
          <a:p>
            <a:pPr marL="0" indent="0">
              <a:buNone/>
            </a:pPr>
            <a:r>
              <a:rPr lang="en-GB" sz="8000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Quantitative</a:t>
            </a:r>
          </a:p>
          <a:p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Data (attainment)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181226"/>
            <a:ext cx="4924239" cy="336373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8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Approaches</a:t>
            </a:r>
          </a:p>
          <a:p>
            <a:pPr marL="0" indent="0">
              <a:buNone/>
            </a:pPr>
            <a:endParaRPr lang="en-GB" sz="8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Teacher 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self-evaluation</a:t>
            </a:r>
            <a:endParaRPr lang="en-GB" sz="8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Class observation</a:t>
            </a:r>
            <a:endParaRPr lang="en-GB" sz="8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Joint planning</a:t>
            </a:r>
          </a:p>
          <a:p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Co-teaching/team teaching</a:t>
            </a:r>
          </a:p>
          <a:p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Reciprocal </a:t>
            </a:r>
            <a:r>
              <a:rPr lang="en-GB" sz="8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observations</a:t>
            </a:r>
            <a:endParaRPr lang="en-GB" sz="8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Learner interviews</a:t>
            </a:r>
          </a:p>
          <a:p>
            <a:endParaRPr lang="en-GB" sz="8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sz="8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2" name="Picture 4" descr="Image result for measuring tap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5" y="5203394"/>
            <a:ext cx="8184629" cy="11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2093" y="169695"/>
            <a:ext cx="8795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u="sng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Phase 1 - Learning and Teaching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20583"/>
            <a:ext cx="11811000" cy="132556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GB" sz="5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IMPACT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on Learning </a:t>
            </a:r>
            <a:r>
              <a:rPr lang="en-GB" sz="4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Engagement</a:t>
            </a:r>
            <a:r>
              <a:rPr lang="en-GB" sz="6000" b="1" dirty="0"/>
              <a:t/>
            </a:r>
            <a:br>
              <a:rPr lang="en-GB" sz="6000" b="1" dirty="0"/>
            </a:br>
            <a:endParaRPr lang="en-GB" sz="6000" b="1" dirty="0"/>
          </a:p>
        </p:txBody>
      </p:sp>
      <p:sp>
        <p:nvSpPr>
          <p:cNvPr id="4" name="Oval Callout 3"/>
          <p:cNvSpPr/>
          <p:nvPr/>
        </p:nvSpPr>
        <p:spPr>
          <a:xfrm>
            <a:off x="216096" y="1222573"/>
            <a:ext cx="3535680" cy="2153245"/>
          </a:xfrm>
          <a:prstGeom prst="wedgeEllipseCallout">
            <a:avLst>
              <a:gd name="adj1" fmla="val -33428"/>
              <a:gd name="adj2" fmla="val 81077"/>
            </a:avLst>
          </a:prstGeom>
          <a:ln w="76200">
            <a:solidFill>
              <a:srgbClr val="985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GB" sz="2000">
                <a:solidFill>
                  <a:schemeClr val="tx1"/>
                </a:solidFill>
              </a:rPr>
              <a:t>Pupils that usually need more support could keep up with the class/ lessons as the lessons were broken down more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016500" y="4390304"/>
            <a:ext cx="3398520" cy="2183487"/>
          </a:xfrm>
          <a:prstGeom prst="wedgeEllipseCallout">
            <a:avLst>
              <a:gd name="adj1" fmla="val 25179"/>
              <a:gd name="adj2" fmla="val -80910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GB" sz="2000">
                <a:solidFill>
                  <a:schemeClr val="tx1"/>
                </a:solidFill>
              </a:rPr>
              <a:t>W’s participation &amp; talking has increased enormously (compared to zero at the start!)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23900" y="4052759"/>
            <a:ext cx="3307080" cy="2487573"/>
          </a:xfrm>
          <a:prstGeom prst="wedgeEllipseCallout">
            <a:avLst>
              <a:gd name="adj1" fmla="val 58256"/>
              <a:gd name="adj2" fmla="val 50136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GB" sz="2000" dirty="0">
                <a:solidFill>
                  <a:schemeClr val="tx1"/>
                </a:solidFill>
              </a:rPr>
              <a:t>Pupils have a lot more of a broader understanding of language of maths and can apply this to language elsewhere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8121732" y="1152386"/>
            <a:ext cx="3395980" cy="2293620"/>
          </a:xfrm>
          <a:prstGeom prst="wedgeEllipseCallout">
            <a:avLst>
              <a:gd name="adj1" fmla="val -61396"/>
              <a:gd name="adj2" fmla="val -39497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GB" sz="2000" dirty="0">
                <a:solidFill>
                  <a:schemeClr val="tx1"/>
                </a:solidFill>
              </a:rPr>
              <a:t>J and W are much more engaged in independent tasks. Sometimes they will even attempt the harder challenges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8874760" y="4223852"/>
            <a:ext cx="3180080" cy="2316480"/>
          </a:xfrm>
          <a:prstGeom prst="wedgeEllipseCallout">
            <a:avLst>
              <a:gd name="adj1" fmla="val -57429"/>
              <a:gd name="adj2" fmla="val -69762"/>
            </a:avLst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solidFill>
                  <a:schemeClr val="tx1"/>
                </a:solidFill>
              </a:rPr>
              <a:t>CS, in particular has been more on task and contributing to discussions, using vocab that has been talked about 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4239028" y="1320869"/>
            <a:ext cx="3352800" cy="2350414"/>
          </a:xfrm>
          <a:prstGeom prst="wedgeEllipseCallout">
            <a:avLst>
              <a:gd name="adj1" fmla="val -32521"/>
              <a:gd name="adj2" fmla="val 80689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GB" sz="2000">
                <a:solidFill>
                  <a:schemeClr val="tx1"/>
                </a:solidFill>
              </a:rPr>
              <a:t>Children have improved on their partner talk – it is now ALWAYS about the lesson/ question </a:t>
            </a:r>
          </a:p>
        </p:txBody>
      </p:sp>
    </p:spTree>
    <p:extLst>
      <p:ext uri="{BB962C8B-B14F-4D97-AF65-F5344CB8AC3E}">
        <p14:creationId xmlns:p14="http://schemas.microsoft.com/office/powerpoint/2010/main" val="20967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78" y="55899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Teacher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Video removed – reduced file 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Phase 1 – w</a:t>
            </a:r>
            <a:r>
              <a:rPr lang="en-GB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ider school </a:t>
            </a:r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development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218"/>
            <a:ext cx="8530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Core aims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en-GB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Whole school development work - usually 2 main focus areas: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Stages of English (identifying, tracking, planning)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Another key area taken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from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SLT self 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evaluation</a:t>
            </a:r>
            <a:endParaRPr lang="en-GB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475" y="2693251"/>
            <a:ext cx="2091109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Why understand Stages of EAL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971314" cy="4852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External reasons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SEEMIS/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ScotXEd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census: September update on Stages of English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ASL Act (2009)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Learning and Teaching reasons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Monitoring progress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Planning teaching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Assessment of other curricular areas</a:t>
            </a:r>
          </a:p>
        </p:txBody>
      </p:sp>
    </p:spTree>
    <p:extLst>
      <p:ext uri="{BB962C8B-B14F-4D97-AF65-F5344CB8AC3E}">
        <p14:creationId xmlns:p14="http://schemas.microsoft.com/office/powerpoint/2010/main" val="2354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4167188" y="2544764"/>
            <a:ext cx="2614612" cy="5730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 rot="5400000">
            <a:off x="2480545" y="1975905"/>
            <a:ext cx="1015663" cy="26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dirty="0">
                <a:latin typeface="+mj-lt"/>
              </a:rPr>
              <a:t>English language learning required for school attainment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365751" y="3692614"/>
            <a:ext cx="2354005" cy="785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89513" y="4768850"/>
            <a:ext cx="1471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>
                <a:latin typeface="+mj-lt"/>
              </a:rPr>
              <a:t>Time</a:t>
            </a:r>
          </a:p>
        </p:txBody>
      </p:sp>
      <p:sp>
        <p:nvSpPr>
          <p:cNvPr id="4" name="Right Arrow 3"/>
          <p:cNvSpPr/>
          <p:nvPr/>
        </p:nvSpPr>
        <p:spPr>
          <a:xfrm rot="19196629">
            <a:off x="4076863" y="4396503"/>
            <a:ext cx="654050" cy="93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ight Arrow 6"/>
          <p:cNvSpPr/>
          <p:nvPr/>
        </p:nvSpPr>
        <p:spPr>
          <a:xfrm rot="19333233">
            <a:off x="5035320" y="3473552"/>
            <a:ext cx="1009650" cy="11576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ight Arrow 7"/>
          <p:cNvSpPr/>
          <p:nvPr/>
        </p:nvSpPr>
        <p:spPr>
          <a:xfrm rot="19314370">
            <a:off x="5822035" y="2858080"/>
            <a:ext cx="1012825" cy="1153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ight Arrow 8"/>
          <p:cNvSpPr/>
          <p:nvPr/>
        </p:nvSpPr>
        <p:spPr>
          <a:xfrm rot="20846740">
            <a:off x="6812537" y="2392889"/>
            <a:ext cx="787024" cy="111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875632" y="5345531"/>
            <a:ext cx="8440737" cy="12001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u="sng"/>
              <a:t>Key</a:t>
            </a:r>
            <a:endParaRPr lang="en-GB"/>
          </a:p>
          <a:p>
            <a:pPr>
              <a:defRPr/>
            </a:pPr>
            <a:r>
              <a:rPr lang="en-GB"/>
              <a:t>Stage 1: New to English – </a:t>
            </a:r>
            <a:r>
              <a:rPr lang="en-GB">
                <a:solidFill>
                  <a:schemeClr val="accent1"/>
                </a:solidFill>
              </a:rPr>
              <a:t>blue		</a:t>
            </a:r>
            <a:r>
              <a:rPr lang="en-GB"/>
              <a:t>Stage 4: Competent – </a:t>
            </a:r>
            <a:r>
              <a:rPr lang="en-GB">
                <a:solidFill>
                  <a:srgbClr val="FF0000"/>
                </a:solidFill>
              </a:rPr>
              <a:t>red</a:t>
            </a:r>
            <a:endParaRPr lang="en-GB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/>
              <a:t>Stage 2:  Early Acquisition – </a:t>
            </a:r>
            <a:r>
              <a:rPr lang="en-GB">
                <a:solidFill>
                  <a:schemeClr val="accent2"/>
                </a:solidFill>
              </a:rPr>
              <a:t>orange		</a:t>
            </a:r>
            <a:r>
              <a:rPr lang="en-GB"/>
              <a:t>Stage 5: Fluent - </a:t>
            </a:r>
            <a:r>
              <a:rPr lang="en-GB">
                <a:solidFill>
                  <a:srgbClr val="7030A0"/>
                </a:solidFill>
              </a:rPr>
              <a:t>purple</a:t>
            </a:r>
            <a:endParaRPr lang="en-GB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/>
              <a:t>Stage 3: Developing Competence  – </a:t>
            </a:r>
            <a:r>
              <a:rPr lang="en-GB">
                <a:solidFill>
                  <a:schemeClr val="accent6"/>
                </a:solidFill>
              </a:rPr>
              <a:t>green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33593" y="4653002"/>
            <a:ext cx="3586163" cy="1270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105330" y="1612101"/>
            <a:ext cx="19737" cy="307697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EAL Learner’s task</a:t>
            </a:r>
          </a:p>
        </p:txBody>
      </p:sp>
      <p:sp>
        <p:nvSpPr>
          <p:cNvPr id="20" name="Right Arrow 19"/>
          <p:cNvSpPr/>
          <p:nvPr/>
        </p:nvSpPr>
        <p:spPr>
          <a:xfrm rot="19318724">
            <a:off x="4590184" y="3953173"/>
            <a:ext cx="628650" cy="1389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FC996B7-A547-447C-BC85-DED2A238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378" y="5512218"/>
            <a:ext cx="1562100" cy="8667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33332" y="1476011"/>
            <a:ext cx="3164982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u="sng" dirty="0"/>
              <a:t>Key</a:t>
            </a:r>
          </a:p>
          <a:p>
            <a:endParaRPr lang="en-GB" dirty="0"/>
          </a:p>
          <a:p>
            <a:r>
              <a:rPr lang="en-GB" dirty="0"/>
              <a:t>Stage 1 – </a:t>
            </a:r>
            <a:r>
              <a:rPr lang="en-GB" dirty="0">
                <a:solidFill>
                  <a:schemeClr val="accent1"/>
                </a:solidFill>
              </a:rPr>
              <a:t>blue 6-18 +months</a:t>
            </a:r>
          </a:p>
          <a:p>
            <a:r>
              <a:rPr lang="en-GB" dirty="0"/>
              <a:t>Stage 2 – </a:t>
            </a:r>
            <a:r>
              <a:rPr lang="en-GB" dirty="0">
                <a:solidFill>
                  <a:schemeClr val="accent2"/>
                </a:solidFill>
              </a:rPr>
              <a:t>orange 6-18 + months</a:t>
            </a:r>
          </a:p>
          <a:p>
            <a:r>
              <a:rPr lang="en-GB" dirty="0"/>
              <a:t>Stage 3 – </a:t>
            </a:r>
            <a:r>
              <a:rPr lang="en-GB" dirty="0">
                <a:solidFill>
                  <a:schemeClr val="accent6"/>
                </a:solidFill>
              </a:rPr>
              <a:t>green  2-3+ years</a:t>
            </a:r>
          </a:p>
          <a:p>
            <a:r>
              <a:rPr lang="en-GB" dirty="0"/>
              <a:t>Stage 4 – </a:t>
            </a:r>
            <a:r>
              <a:rPr lang="en-GB" dirty="0">
                <a:solidFill>
                  <a:srgbClr val="FF0000"/>
                </a:solidFill>
              </a:rPr>
              <a:t>red 2-3+ years</a:t>
            </a:r>
          </a:p>
          <a:p>
            <a:r>
              <a:rPr lang="en-GB" dirty="0"/>
              <a:t>Stage 5 – </a:t>
            </a:r>
            <a:r>
              <a:rPr lang="en-GB" dirty="0">
                <a:solidFill>
                  <a:srgbClr val="7030A0"/>
                </a:solidFill>
              </a:rPr>
              <a:t>purple 2-3+ years</a:t>
            </a:r>
          </a:p>
        </p:txBody>
      </p:sp>
    </p:spTree>
    <p:extLst>
      <p:ext uri="{BB962C8B-B14F-4D97-AF65-F5344CB8AC3E}">
        <p14:creationId xmlns:p14="http://schemas.microsoft.com/office/powerpoint/2010/main" val="18037689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7" grpId="0"/>
      <p:bldP spid="2" grpId="0"/>
      <p:bldP spid="4" grpId="0" animBg="1"/>
      <p:bldP spid="7" grpId="0" animBg="1"/>
      <p:bldP spid="8" grpId="0" animBg="1"/>
      <p:bldP spid="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586" y="1218002"/>
            <a:ext cx="8332637" cy="5173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1740" y="404735"/>
            <a:ext cx="739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Assigning </a:t>
            </a:r>
            <a:r>
              <a:rPr lang="en-GB" sz="3600" b="1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a </a:t>
            </a:r>
            <a:r>
              <a:rPr lang="en-GB" sz="3600" b="1" smtClean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Stage </a:t>
            </a:r>
            <a:r>
              <a:rPr lang="en-GB" sz="3600" b="1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of English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0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</a:t>
            </a:r>
            <a:r>
              <a:rPr lang="en-GB" sz="4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oderation using tracker</a:t>
            </a:r>
            <a:endParaRPr lang="en-GB" sz="4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Listening and Talking</a:t>
            </a:r>
          </a:p>
          <a:p>
            <a:endParaRPr lang="en-GB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Case study task – which stage?</a:t>
            </a:r>
          </a:p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What are the features of this stage?</a:t>
            </a:r>
          </a:p>
          <a:p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374940"/>
            <a:ext cx="2497941" cy="1297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C996B7-A547-447C-BC85-DED2A238E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994" y="5718717"/>
            <a:ext cx="15621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307" y="678917"/>
            <a:ext cx="5157787" cy="56477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Stage 3 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3454" y="1291229"/>
            <a:ext cx="5157787" cy="534179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 talking to the whole class or in a group, understands and uses a wide range of basic vocabulary and an increasing range of mature and subject specific vocabulary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Shows understanding of the detail of curriculum topics e.g. responds verbally to and is able to ask a variety of questions about curriculum topics, can speak at length and with accuracy on social topics</a:t>
            </a:r>
          </a:p>
          <a:p>
            <a:pPr marL="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 talking is mostly accurate in the use of tenses and grammatical structures (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e.g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can use past simple tense, express opinion, use future/conditional tense for predicting, construct questions)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49" y="713044"/>
            <a:ext cx="5183188" cy="56477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Stage 2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C996B7-A547-447C-BC85-DED2A238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675" y="257390"/>
            <a:ext cx="1213566" cy="67338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52549" y="1686244"/>
            <a:ext cx="5183188" cy="4648054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 beginning to interact in group activities and can follow a short sequence of instructions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 beginning to show some understanding of curriculum topics, e.g. responds verbally to closed and simple open questions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Can communicate meaning using basic vocabulary in simple phrases and sentences though with some inaccuracies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When talking, is starting to use some different tenses and grammar structures (e.g. plurals, prepositions) with some inaccuracies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099" y="393780"/>
            <a:ext cx="1936355" cy="112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1260032"/>
            <a:ext cx="10963275" cy="5267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362" y="419726"/>
            <a:ext cx="11397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5B9BD5">
                    <a:lumMod val="5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Supports and strategies by stage and descriptor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39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350250" cy="1143000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Outcomes</a:t>
            </a:r>
          </a:p>
        </p:txBody>
      </p:sp>
      <p:sp>
        <p:nvSpPr>
          <p:cNvPr id="9219" name="AutoShape 25"/>
          <p:cNvSpPr>
            <a:spLocks noGrp="1" noChangeArrowheads="1"/>
          </p:cNvSpPr>
          <p:nvPr>
            <p:ph idx="1"/>
          </p:nvPr>
        </p:nvSpPr>
        <p:spPr bwMode="auto">
          <a:xfrm>
            <a:off x="914400" y="1151574"/>
            <a:ext cx="9956800" cy="535082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GB" altLang="en-US" dirty="0">
              <a:latin typeface="Comic Sans MS" panose="030F0702030302020204" pitchFamily="66" charset="0"/>
            </a:endParaRPr>
          </a:p>
          <a:p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What is the context for learning and teaching EAL in Edinburgh?</a:t>
            </a:r>
          </a:p>
          <a:p>
            <a:endParaRPr lang="en-GB" altLang="en-US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How is the EAL team in Edinburgh responding to </a:t>
            </a:r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 changing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context?</a:t>
            </a:r>
          </a:p>
          <a:p>
            <a:endParaRPr lang="en-GB" altLang="en-US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What does the </a:t>
            </a:r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Edinburgh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EAL capacity-building </a:t>
            </a:r>
            <a:r>
              <a:rPr lang="en-GB" alt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model </a:t>
            </a:r>
            <a:r>
              <a:rPr lang="en-GB" altLang="en-US" sz="32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look like?</a:t>
            </a:r>
          </a:p>
          <a:p>
            <a:pPr marL="444500" indent="-444500"/>
            <a:endParaRPr lang="en-GB" altLang="en-US" dirty="0">
              <a:solidFill>
                <a:srgbClr val="FF0000"/>
              </a:solidFill>
              <a:latin typeface="+mj-lt"/>
            </a:endParaRPr>
          </a:p>
          <a:p>
            <a:pPr marL="444500" indent="-444500"/>
            <a:endParaRPr lang="en-GB" altLang="en-US" dirty="0">
              <a:solidFill>
                <a:srgbClr val="FF0000"/>
              </a:solidFill>
              <a:latin typeface="+mj-lt"/>
            </a:endParaRPr>
          </a:p>
          <a:p>
            <a:pPr marL="444500" indent="-444500"/>
            <a:endParaRPr lang="en-GB" altLang="en-US" dirty="0">
              <a:solidFill>
                <a:srgbClr val="FF0000"/>
              </a:solidFill>
              <a:latin typeface="+mj-lt"/>
            </a:endParaRPr>
          </a:p>
          <a:p>
            <a:pPr marL="444500" indent="-444500">
              <a:buNone/>
            </a:pPr>
            <a:endParaRPr lang="en-GB" alt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66" y="365125"/>
            <a:ext cx="10844134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Impact from 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hase 1: Head Teacher views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Video removed – reduced file 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2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11918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Format: Phase 2 and 3</a:t>
            </a:r>
            <a:r>
              <a:rPr lang="en-GB" i="1" dirty="0"/>
              <a:t/>
            </a:r>
            <a:br>
              <a:rPr lang="en-GB" i="1" dirty="0"/>
            </a:b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9251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Staffing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Reduced EAL teacher time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Aims (developed from evaluation of Phase 1)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Embedding practice </a:t>
            </a:r>
            <a:endParaRPr lang="en-GB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Transfer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to other areas of the curriculum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Sharing /cascading practice with stage partners: learning triads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Ongoing whole-staff training (annual, incremental)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Continued wider school work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509" y="500063"/>
            <a:ext cx="3234650" cy="26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Questions/Thoughts/Feedback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2294" y="1952662"/>
            <a:ext cx="3043316" cy="34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CD7EC8-3497-4FCD-BCB3-7FA03AD1BD0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8077200" y="59436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en-US" sz="2800">
                <a:solidFill>
                  <a:srgbClr val="CC0099"/>
                </a:solidFill>
              </a:rPr>
              <a:t>köszönöm</a:t>
            </a:r>
            <a:endParaRPr lang="en-GB" altLang="en-US" sz="2800">
              <a:solidFill>
                <a:srgbClr val="CC0099"/>
              </a:solidFill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6705600" y="2590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9900CC"/>
                </a:solidFill>
              </a:rPr>
              <a:t>takk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7391400" y="1447801"/>
            <a:ext cx="2514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en-US" sz="2400">
                <a:solidFill>
                  <a:srgbClr val="3333FF"/>
                </a:solidFill>
              </a:rPr>
              <a:t>te</a:t>
            </a:r>
            <a:r>
              <a:rPr lang="en-US" altLang="en-US" sz="2500">
                <a:solidFill>
                  <a:srgbClr val="3333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ş</a:t>
            </a:r>
            <a:r>
              <a:rPr lang="tr-TR" altLang="en-US" sz="2400">
                <a:solidFill>
                  <a:srgbClr val="3333FF"/>
                </a:solidFill>
              </a:rPr>
              <a:t>ekkür ederim</a:t>
            </a:r>
            <a:endParaRPr lang="en-GB" altLang="en-US" sz="2400">
              <a:solidFill>
                <a:srgbClr val="3333FF"/>
              </a:solidFill>
            </a:endParaRP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8763000" y="2133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2400">
                <a:solidFill>
                  <a:srgbClr val="00CC00"/>
                </a:solidFill>
              </a:rPr>
              <a:t>dank u</a:t>
            </a:r>
            <a:endParaRPr lang="en-GB" altLang="en-US" sz="2400">
              <a:solidFill>
                <a:srgbClr val="00CC00"/>
              </a:solidFill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2209800" y="5486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6600"/>
                </a:solidFill>
              </a:rPr>
              <a:t>obrigada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6167438" y="3500439"/>
            <a:ext cx="99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ar-SA" altLang="en-US"/>
              <a:t>شكرا</a:t>
            </a:r>
            <a:endParaRPr lang="en-GB" altLang="en-US" sz="2400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7315200" y="5334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grazie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8915400" y="3657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>
                <a:solidFill>
                  <a:srgbClr val="FF3399"/>
                </a:solidFill>
              </a:rPr>
              <a:t>danke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638800" y="16764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>
                <a:solidFill>
                  <a:schemeClr val="accent2"/>
                </a:solidFill>
              </a:rPr>
              <a:t>merci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2971800" y="13716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>
                <a:solidFill>
                  <a:srgbClr val="FF9900"/>
                </a:solidFill>
              </a:rPr>
              <a:t>cảm </a:t>
            </a:r>
            <a:r>
              <a:rPr lang="en-US" altLang="en-US" sz="2900">
                <a:solidFill>
                  <a:srgbClr val="FF99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ơ</a:t>
            </a:r>
            <a:r>
              <a:rPr lang="vi-VN" altLang="en-US" sz="2800">
                <a:solidFill>
                  <a:srgbClr val="FF9900"/>
                </a:solidFill>
              </a:rPr>
              <a:t>n bạn</a:t>
            </a:r>
            <a:endParaRPr lang="en-GB" altLang="en-US" sz="2800">
              <a:solidFill>
                <a:srgbClr val="FF9900"/>
              </a:solidFill>
            </a:endParaRP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7535864" y="4572001"/>
            <a:ext cx="2522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en-US" sz="2800">
                <a:solidFill>
                  <a:srgbClr val="008000"/>
                </a:solidFill>
                <a:latin typeface="Lucida Grande" charset="0"/>
              </a:rPr>
              <a:t>cпасибо</a:t>
            </a:r>
            <a:endParaRPr lang="en-GB" altLang="en-US" sz="2800">
              <a:solidFill>
                <a:srgbClr val="008000"/>
              </a:solidFill>
              <a:latin typeface="Lucida Grande" charset="0"/>
            </a:endParaRP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2057400" y="24384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n-US" sz="2800">
                <a:solidFill>
                  <a:srgbClr val="FF3300"/>
                </a:solidFill>
              </a:rPr>
              <a:t>gracias</a:t>
            </a:r>
            <a:endParaRPr lang="en-GB" altLang="en-US" sz="2800">
              <a:solidFill>
                <a:srgbClr val="FF3300"/>
              </a:solidFill>
            </a:endParaRP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7620000" y="4572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2800">
                <a:ea typeface="PMingLiU" panose="02020500000000000000" pitchFamily="18" charset="-120"/>
              </a:rPr>
              <a:t>謝謝</a:t>
            </a:r>
            <a:endParaRPr lang="en-GB" altLang="en-US" sz="2800">
              <a:ea typeface="PMingLiU" panose="02020500000000000000" pitchFamily="18" charset="-120"/>
            </a:endParaRP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4876800" y="46482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2800">
                <a:solidFill>
                  <a:srgbClr val="660066"/>
                </a:solidFill>
              </a:rPr>
              <a:t>dzi</a:t>
            </a:r>
            <a:r>
              <a:rPr lang="en-US" altLang="en-US" sz="290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ę</a:t>
            </a:r>
            <a:r>
              <a:rPr lang="pl-PL" altLang="en-US" sz="2800">
                <a:solidFill>
                  <a:srgbClr val="660066"/>
                </a:solidFill>
              </a:rPr>
              <a:t>kuj</a:t>
            </a:r>
            <a:r>
              <a:rPr lang="en-US" altLang="en-US" sz="2900">
                <a:solidFill>
                  <a:srgbClr val="6600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ę</a:t>
            </a: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3962400" y="24384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2800" b="1"/>
              <a:t>ありがとう</a:t>
            </a:r>
            <a:endParaRPr lang="en-GB" altLang="en-US" sz="2800" b="1"/>
          </a:p>
        </p:txBody>
      </p:sp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5181600" y="685801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w-KE" altLang="en-US" sz="2800">
                <a:solidFill>
                  <a:srgbClr val="808000"/>
                </a:solidFill>
              </a:rPr>
              <a:t>asante</a:t>
            </a:r>
            <a:endParaRPr lang="en-GB" altLang="en-US" sz="2800">
              <a:solidFill>
                <a:srgbClr val="808000"/>
              </a:solidFill>
            </a:endParaRPr>
          </a:p>
        </p:txBody>
      </p:sp>
      <p:sp>
        <p:nvSpPr>
          <p:cNvPr id="182290" name="Text Box 18"/>
          <p:cNvSpPr txBox="1">
            <a:spLocks noChangeArrowheads="1"/>
          </p:cNvSpPr>
          <p:nvPr/>
        </p:nvSpPr>
        <p:spPr bwMode="auto">
          <a:xfrm>
            <a:off x="2667000" y="43434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ar-SA" altLang="en-US" sz="2800"/>
              <a:t>آپ کا شکریہ</a:t>
            </a:r>
            <a:endParaRPr lang="en-GB" altLang="en-US" sz="2800"/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2133600" y="3810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h-TH" altLang="en-US" sz="2800">
                <a:solidFill>
                  <a:srgbClr val="FF3300"/>
                </a:solidFill>
              </a:rPr>
              <a:t>คุณขอบคุณ</a:t>
            </a:r>
            <a:endParaRPr lang="en-GB" altLang="en-US" sz="2800">
              <a:solidFill>
                <a:srgbClr val="FF3300"/>
              </a:solidFill>
            </a:endParaRPr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7239000" y="39624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lt-LT" altLang="zh-TW" sz="2800">
                <a:solidFill>
                  <a:srgbClr val="3333FF"/>
                </a:solidFill>
              </a:rPr>
              <a:t>a</a:t>
            </a:r>
            <a:r>
              <a:rPr lang="en-US" altLang="zh-TW" sz="2800">
                <a:solidFill>
                  <a:srgbClr val="3333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č</a:t>
            </a:r>
            <a:r>
              <a:rPr lang="lt-LT" altLang="zh-TW" sz="2800">
                <a:solidFill>
                  <a:srgbClr val="3333FF"/>
                </a:solidFill>
              </a:rPr>
              <a:t>i</a:t>
            </a:r>
            <a:r>
              <a:rPr lang="en-US" altLang="zh-TW" sz="2800">
                <a:solidFill>
                  <a:srgbClr val="3333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ū</a:t>
            </a:r>
            <a:endParaRPr lang="en-US" altLang="en-US" sz="2800">
              <a:solidFill>
                <a:srgbClr val="3333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8040688" y="2852738"/>
            <a:ext cx="2303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r-Latn-CS" altLang="en-US" sz="2800" b="1">
                <a:solidFill>
                  <a:srgbClr val="FF9900"/>
                </a:solidFill>
                <a:latin typeface="Lucida Grande" charset="0"/>
              </a:rPr>
              <a:t>хвала</a:t>
            </a:r>
            <a:endParaRPr lang="en-GB" altLang="en-US" sz="2800" b="1">
              <a:solidFill>
                <a:srgbClr val="FF9900"/>
              </a:solidFill>
              <a:latin typeface="Lucida Grande" charset="0"/>
            </a:endParaRPr>
          </a:p>
        </p:txBody>
      </p:sp>
      <p:sp>
        <p:nvSpPr>
          <p:cNvPr id="182294" name="Text Box 22"/>
          <p:cNvSpPr txBox="1">
            <a:spLocks noChangeArrowheads="1"/>
          </p:cNvSpPr>
          <p:nvPr/>
        </p:nvSpPr>
        <p:spPr bwMode="auto">
          <a:xfrm>
            <a:off x="1919288" y="3500438"/>
            <a:ext cx="418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ja-JP" sz="2400" b="1">
                <a:solidFill>
                  <a:srgbClr val="FF00FF"/>
                </a:solidFill>
                <a:latin typeface="Lucida Grande" charset="0"/>
              </a:rPr>
              <a:t>σας</a:t>
            </a:r>
            <a:r>
              <a:rPr lang="el-GR" altLang="ja-JP" sz="2400" b="1">
                <a:solidFill>
                  <a:srgbClr val="FF00FF"/>
                </a:solidFill>
              </a:rPr>
              <a:t> </a:t>
            </a:r>
            <a:r>
              <a:rPr lang="el-GR" altLang="ja-JP" sz="2400" b="1">
                <a:solidFill>
                  <a:srgbClr val="FF00FF"/>
                </a:solidFill>
                <a:latin typeface="Lucida Grande" charset="0"/>
              </a:rPr>
              <a:t>ευχαριστώ</a:t>
            </a:r>
            <a:endParaRPr lang="en-GB" altLang="en-US" sz="2400" b="1">
              <a:solidFill>
                <a:srgbClr val="FF00FF"/>
              </a:solidFill>
              <a:latin typeface="Lucida Grande" charset="0"/>
            </a:endParaRPr>
          </a:p>
        </p:txBody>
      </p:sp>
      <p:sp>
        <p:nvSpPr>
          <p:cNvPr id="182295" name="Text Box 23"/>
          <p:cNvSpPr txBox="1">
            <a:spLocks noChangeArrowheads="1"/>
          </p:cNvSpPr>
          <p:nvPr/>
        </p:nvSpPr>
        <p:spPr bwMode="auto">
          <a:xfrm>
            <a:off x="4419600" y="56388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ko-KR" altLang="en-US" sz="2800" b="1">
                <a:ea typeface="Gulim" panose="020B0600000101010101" pitchFamily="34" charset="-127"/>
              </a:rPr>
              <a:t>감사합니다</a:t>
            </a:r>
            <a:endParaRPr lang="en-GB" altLang="en-US" sz="2800" b="1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2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/>
      <p:bldP spid="182276" grpId="0"/>
      <p:bldP spid="182277" grpId="0"/>
      <p:bldP spid="182278" grpId="0"/>
      <p:bldP spid="182279" grpId="0"/>
      <p:bldP spid="182280" grpId="0"/>
      <p:bldP spid="182281" grpId="0"/>
      <p:bldP spid="182282" grpId="0"/>
      <p:bldP spid="182283" grpId="0"/>
      <p:bldP spid="182284" grpId="0"/>
      <p:bldP spid="182285" grpId="0"/>
      <p:bldP spid="182286" grpId="0"/>
      <p:bldP spid="182287" grpId="0"/>
      <p:bldP spid="182288" grpId="0"/>
      <p:bldP spid="182289" grpId="0"/>
      <p:bldP spid="182290" grpId="0"/>
      <p:bldP spid="182291" grpId="0"/>
      <p:bldP spid="182292" grpId="0"/>
      <p:bldP spid="182293" grpId="0"/>
      <p:bldP spid="182294" grpId="0"/>
      <p:bldP spid="182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955"/>
            <a:ext cx="10198307" cy="1081088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b="1" dirty="0">
                <a:solidFill>
                  <a:srgbClr val="004C98"/>
                </a:solidFill>
                <a:latin typeface="Comic Sans MS" panose="030F0702030302020204" pitchFamily="66" charset="0"/>
              </a:rPr>
              <a:t>Bilingual Profile in Edinburgh Schools</a:t>
            </a:r>
          </a:p>
        </p:txBody>
      </p:sp>
      <p:sp>
        <p:nvSpPr>
          <p:cNvPr id="11267" name="AutoShap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36122" y="1145902"/>
            <a:ext cx="8869040" cy="4864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endParaRPr lang="en-GB" altLang="en-US" sz="2500" dirty="0">
              <a:solidFill>
                <a:srgbClr val="004C98"/>
              </a:solidFill>
              <a:latin typeface="Trebuchet MS" panose="020B0603020202020204" pitchFamily="34" charset="0"/>
            </a:endParaRPr>
          </a:p>
          <a:p>
            <a:pPr>
              <a:buClr>
                <a:schemeClr val="tx1"/>
              </a:buClr>
              <a:buSzPct val="75000"/>
            </a:pPr>
            <a:r>
              <a:rPr lang="en-GB" altLang="en-US" dirty="0">
                <a:solidFill>
                  <a:srgbClr val="004C98"/>
                </a:solidFill>
                <a:latin typeface="Comic Sans MS" panose="030F0702030302020204" pitchFamily="66" charset="0"/>
              </a:rPr>
              <a:t>Percentage BME* learners: 25.8%</a:t>
            </a:r>
          </a:p>
          <a:p>
            <a:pPr marL="0" indent="0">
              <a:buClr>
                <a:schemeClr val="tx1"/>
              </a:buClr>
              <a:buSzPct val="75000"/>
              <a:buNone/>
            </a:pPr>
            <a:endParaRPr lang="en-GB" altLang="en-US" dirty="0">
              <a:solidFill>
                <a:srgbClr val="004C98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SzPct val="75000"/>
            </a:pPr>
            <a:r>
              <a:rPr lang="en-GB" altLang="en-US" dirty="0">
                <a:solidFill>
                  <a:srgbClr val="004C98"/>
                </a:solidFill>
                <a:latin typeface="Comic Sans MS" panose="030F0702030302020204" pitchFamily="66" charset="0"/>
              </a:rPr>
              <a:t>No. of different languages: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endParaRPr lang="en-GB" altLang="en-US" dirty="0">
              <a:solidFill>
                <a:srgbClr val="004C98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GB" altLang="en-US" dirty="0">
                <a:solidFill>
                  <a:srgbClr val="004C98"/>
                </a:solidFill>
                <a:latin typeface="Comic Sans MS" panose="030F0702030302020204" pitchFamily="66" charset="0"/>
              </a:rPr>
              <a:t>Most commonly spoken languages: </a:t>
            </a:r>
            <a:r>
              <a:rPr lang="en-GB" altLang="en-US" dirty="0">
                <a:solidFill>
                  <a:srgbClr val="004C98"/>
                </a:solidFill>
                <a:latin typeface="Trebuchet MS" panose="020B0603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endParaRPr lang="en-GB" altLang="en-US" dirty="0">
              <a:solidFill>
                <a:srgbClr val="004C98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endParaRPr lang="en-GB" altLang="en-US" dirty="0">
              <a:solidFill>
                <a:srgbClr val="004C98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endParaRPr lang="en-GB" altLang="en-US" dirty="0">
              <a:solidFill>
                <a:srgbClr val="004C98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75000"/>
            </a:pPr>
            <a:endParaRPr lang="en-GB" altLang="en-US" dirty="0">
              <a:solidFill>
                <a:srgbClr val="004C98"/>
              </a:solidFill>
              <a:latin typeface="Trebuchet MS" panose="020B0603020202020204" pitchFamily="34" charset="0"/>
            </a:endParaRPr>
          </a:p>
          <a:p>
            <a:pPr marL="0" indent="0">
              <a:buClr>
                <a:schemeClr val="tx1"/>
              </a:buClr>
              <a:buSzPct val="75000"/>
              <a:buNone/>
            </a:pPr>
            <a:endParaRPr lang="en-GB" altLang="en-US" sz="25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8" name="Picture 4" descr="j022779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510" y="1271580"/>
            <a:ext cx="2360612" cy="34575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F8F8F8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8750" y="2187575"/>
            <a:ext cx="2032000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</a:pPr>
            <a:endParaRPr lang="en-GB" sz="2800" b="1">
              <a:solidFill>
                <a:srgbClr val="004C98"/>
              </a:solidFill>
              <a:latin typeface="+mj-lt"/>
              <a:cs typeface="Calibri Light"/>
            </a:endParaRPr>
          </a:p>
          <a:p>
            <a:pPr>
              <a:lnSpc>
                <a:spcPct val="90000"/>
              </a:lnSpc>
            </a:pPr>
            <a:endParaRPr lang="en-GB" sz="2400" b="1">
              <a:solidFill>
                <a:srgbClr val="004C9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6581" y="2617534"/>
            <a:ext cx="142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004C98"/>
                </a:solidFill>
                <a:latin typeface="+mj-lt"/>
              </a:rPr>
              <a:t>120+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4469" y="3577952"/>
            <a:ext cx="3306876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GB" altLang="en-US" sz="2400" b="1" dirty="0">
                <a:solidFill>
                  <a:srgbClr val="004C98"/>
                </a:solidFill>
                <a:latin typeface="Comic Sans MS" panose="030F0702030302020204" pitchFamily="66" charset="0"/>
              </a:rPr>
              <a:t>Polish, Arabic,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GB" altLang="en-US" sz="2400" b="1" dirty="0">
                <a:solidFill>
                  <a:srgbClr val="004C98"/>
                </a:solidFill>
                <a:latin typeface="Comic Sans MS" panose="030F0702030302020204" pitchFamily="66" charset="0"/>
              </a:rPr>
              <a:t>Punjabi/Urdu, Mandarin, Cantonese,</a:t>
            </a:r>
            <a:endParaRPr lang="en-GB" altLang="en-US" sz="2400" b="1" dirty="0">
              <a:solidFill>
                <a:srgbClr val="004C98"/>
              </a:solidFill>
              <a:latin typeface="Comic Sans MS" panose="030F0702030302020204" pitchFamily="66" charset="0"/>
              <a:cs typeface="Calibri Ligh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</a:pPr>
            <a:r>
              <a:rPr lang="en-GB" altLang="en-US" sz="2400" b="1" dirty="0">
                <a:solidFill>
                  <a:srgbClr val="004C98"/>
                </a:solidFill>
                <a:latin typeface="Comic Sans MS" panose="030F0702030302020204" pitchFamily="66" charset="0"/>
              </a:rPr>
              <a:t>Bengali</a:t>
            </a:r>
            <a:endParaRPr lang="en-GB" altLang="en-US" sz="2400" b="1" dirty="0">
              <a:solidFill>
                <a:srgbClr val="004C98"/>
              </a:solidFill>
              <a:latin typeface="Comic Sans MS" panose="030F0702030302020204" pitchFamily="66" charset="0"/>
              <a:cs typeface="Calibri Light"/>
            </a:endParaRPr>
          </a:p>
          <a:p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760579"/>
              </p:ext>
            </p:extLst>
          </p:nvPr>
        </p:nvGraphicFramePr>
        <p:xfrm>
          <a:off x="2104133" y="4532701"/>
          <a:ext cx="6854440" cy="205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88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103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EAL in Edinburgh: The 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way forward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6715"/>
            <a:ext cx="10784808" cy="292116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Increase in learners with EAL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Wider ASL context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HGIOS? 4  2.3 Learning &amp; Teaching and 2.4 Universal Support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National Improvement Framework: focus on 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Literacy</a:t>
            </a:r>
          </a:p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EAL research base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GB" b="1" i="1" dirty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All of the above have implications for provision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69" y="3547505"/>
            <a:ext cx="3252172" cy="24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1027906"/>
            <a:ext cx="8737600" cy="35274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Research across Scotland has shown that teachers feel under-prepared and have an insufficient professional knowledge base to support the English-language development of children and young people learning English as an additional Language (EAL)</a:t>
            </a:r>
          </a:p>
          <a:p>
            <a:pPr marL="0" indent="0" algn="ctr">
              <a:buNone/>
            </a:pPr>
            <a:endParaRPr lang="en-GB" i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000" b="1" i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(Anderson et al, 2016; Foley et al, 2013 in</a:t>
            </a:r>
          </a:p>
          <a:p>
            <a:pPr marL="0" indent="0" algn="ctr">
              <a:buNone/>
            </a:pPr>
            <a:r>
              <a:rPr lang="en-GB" sz="2000" b="1" i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Moray House School of Education Election Briefings, 2016)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4367213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06" y="652031"/>
            <a:ext cx="8803387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EAL support - Phase 1- 3</a:t>
            </a:r>
            <a:endParaRPr lang="en-GB" sz="5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30556"/>
            <a:ext cx="52622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Learning and Teaching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36960" y="1930556"/>
            <a:ext cx="4816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Wider School work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18" y="2797395"/>
            <a:ext cx="3206021" cy="3206021"/>
          </a:xfrm>
          <a:prstGeom prst="rect">
            <a:avLst/>
          </a:prstGeom>
        </p:spPr>
      </p:pic>
      <p:pic>
        <p:nvPicPr>
          <p:cNvPr id="1026" name="Picture 2" descr="Image result for school partnersh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38" y="2947046"/>
            <a:ext cx="2092949" cy="30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71" y="494676"/>
            <a:ext cx="11080915" cy="6477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Phases of EAL Collaborative partnership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112021"/>
              </p:ext>
            </p:extLst>
          </p:nvPr>
        </p:nvGraphicFramePr>
        <p:xfrm>
          <a:off x="494676" y="1100529"/>
          <a:ext cx="1127241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482">
                  <a:extLst>
                    <a:ext uri="{9D8B030D-6E8A-4147-A177-3AD203B41FA5}">
                      <a16:colId xmlns:a16="http://schemas.microsoft.com/office/drawing/2014/main" xmlns="" val="1121948153"/>
                    </a:ext>
                  </a:extLst>
                </a:gridCol>
                <a:gridCol w="2254482">
                  <a:extLst>
                    <a:ext uri="{9D8B030D-6E8A-4147-A177-3AD203B41FA5}">
                      <a16:colId xmlns:a16="http://schemas.microsoft.com/office/drawing/2014/main" xmlns="" val="4265575426"/>
                    </a:ext>
                  </a:extLst>
                </a:gridCol>
                <a:gridCol w="2254482">
                  <a:extLst>
                    <a:ext uri="{9D8B030D-6E8A-4147-A177-3AD203B41FA5}">
                      <a16:colId xmlns:a16="http://schemas.microsoft.com/office/drawing/2014/main" xmlns="" val="469318427"/>
                    </a:ext>
                  </a:extLst>
                </a:gridCol>
                <a:gridCol w="2254482">
                  <a:extLst>
                    <a:ext uri="{9D8B030D-6E8A-4147-A177-3AD203B41FA5}">
                      <a16:colId xmlns:a16="http://schemas.microsoft.com/office/drawing/2014/main" xmlns="" val="2399920629"/>
                    </a:ext>
                  </a:extLst>
                </a:gridCol>
                <a:gridCol w="2254482">
                  <a:extLst>
                    <a:ext uri="{9D8B030D-6E8A-4147-A177-3AD203B41FA5}">
                      <a16:colId xmlns:a16="http://schemas.microsoft.com/office/drawing/2014/main" xmlns="" val="2399148906"/>
                    </a:ext>
                  </a:extLst>
                </a:gridCol>
              </a:tblGrid>
              <a:tr h="918762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Phase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Phase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Phase </a:t>
                      </a:r>
                      <a:r>
                        <a:rPr lang="en-GB" sz="2800" dirty="0" smtClean="0"/>
                        <a:t>4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0303392"/>
                  </a:ext>
                </a:extLst>
              </a:tr>
              <a:tr h="2222811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Comic Sans MS" panose="030F0702030302020204" pitchFamily="66" charset="0"/>
                        </a:rPr>
                        <a:t>Focus of EAL 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Developing capacity of </a:t>
                      </a:r>
                      <a:r>
                        <a:rPr lang="en-GB" sz="1800" dirty="0" smtClean="0">
                          <a:effectLst/>
                          <a:latin typeface="Comic Sans MS" panose="030F0702030302020204" pitchFamily="66" charset="0"/>
                        </a:rPr>
                        <a:t>3-4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class teachers’ key </a:t>
                      </a:r>
                      <a:r>
                        <a:rPr lang="en-GB" sz="1800" dirty="0" smtClean="0">
                          <a:effectLst/>
                          <a:latin typeface="Comic Sans MS" panose="030F0702030302020204" pitchFamily="66" charset="0"/>
                        </a:rPr>
                        <a:t>skills</a:t>
                      </a:r>
                      <a:r>
                        <a:rPr lang="en-GB" sz="1800" baseline="0" dirty="0" smtClean="0">
                          <a:effectLst/>
                          <a:latin typeface="Comic Sans MS" panose="030F0702030302020204" pitchFamily="66" charset="0"/>
                        </a:rPr>
                        <a:t> in learning and teaching.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effectLst/>
                          <a:latin typeface="Comic Sans MS" panose="030F0702030302020204" pitchFamily="66" charset="0"/>
                        </a:rPr>
                        <a:t>Developing capacity of whole school 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Support to continue to embed and share practice within school</a:t>
                      </a:r>
                      <a:endParaRPr lang="en-GB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Advisory support to sustain approach and take forward next steps identified through evaluation of Phases 1 and 2.</a:t>
                      </a:r>
                      <a:endParaRPr lang="en-GB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Comic Sans MS" panose="030F0702030302020204" pitchFamily="66" charset="0"/>
                        </a:rPr>
                        <a:t>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6314088"/>
                  </a:ext>
                </a:extLst>
              </a:tr>
              <a:tr h="11558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  <a:latin typeface="Comic Sans MS" panose="030F0702030302020204" pitchFamily="66" charset="0"/>
                        </a:rPr>
                        <a:t>EAL Teacher support</a:t>
                      </a:r>
                      <a:endParaRPr lang="en-GB" sz="18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2 EAL Teachers, </a:t>
                      </a:r>
                      <a:r>
                        <a:rPr lang="en-GB" sz="1800" dirty="0" smtClean="0">
                          <a:effectLst/>
                          <a:latin typeface="Comic Sans MS" panose="030F0702030302020204" pitchFamily="66" charset="0"/>
                        </a:rPr>
                        <a:t>2-3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full days / week</a:t>
                      </a:r>
                      <a:endParaRPr lang="en-GB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EAL Teacher, 1 day / week</a:t>
                      </a:r>
                      <a:endParaRPr lang="en-GB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Comic Sans MS" panose="030F0702030302020204" pitchFamily="66" charset="0"/>
                        </a:rPr>
                        <a:t>1 </a:t>
                      </a: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EAL Teacher 1 morning/fortnight </a:t>
                      </a:r>
                      <a:r>
                        <a:rPr lang="en-GB" sz="1800" dirty="0" smtClean="0">
                          <a:effectLst/>
                          <a:latin typeface="Comic Sans MS" panose="030F0702030302020204" pitchFamily="66" charset="0"/>
                        </a:rPr>
                        <a:t>or month</a:t>
                      </a:r>
                      <a:endParaRPr lang="en-GB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</a:rPr>
                        <a:t>To be confirmed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2522162"/>
                  </a:ext>
                </a:extLst>
              </a:tr>
              <a:tr h="1155862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anose="030F0702030302020204" pitchFamily="66" charset="0"/>
                        </a:rPr>
                        <a:t>Numbers of participating schools to date</a:t>
                      </a:r>
                    </a:p>
                    <a:p>
                      <a:endParaRPr lang="en-GB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679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Format: Phase 1 - Learning and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328"/>
            <a:ext cx="7826115" cy="4919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Core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aims:</a:t>
            </a:r>
          </a:p>
          <a:p>
            <a:pPr lvl="0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Analysing the language demands of the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curriculum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Planning for language and content integrated learning and teaching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23577"/>
              </p:ext>
            </p:extLst>
          </p:nvPr>
        </p:nvGraphicFramePr>
        <p:xfrm>
          <a:off x="323216" y="4135936"/>
          <a:ext cx="1160552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865">
                  <a:extLst>
                    <a:ext uri="{9D8B030D-6E8A-4147-A177-3AD203B41FA5}">
                      <a16:colId xmlns:a16="http://schemas.microsoft.com/office/drawing/2014/main" xmlns="" val="1040543427"/>
                    </a:ext>
                  </a:extLst>
                </a:gridCol>
                <a:gridCol w="4974972">
                  <a:extLst>
                    <a:ext uri="{9D8B030D-6E8A-4147-A177-3AD203B41FA5}">
                      <a16:colId xmlns:a16="http://schemas.microsoft.com/office/drawing/2014/main" xmlns="" val="3379449676"/>
                    </a:ext>
                  </a:extLst>
                </a:gridCol>
                <a:gridCol w="3314691">
                  <a:extLst>
                    <a:ext uri="{9D8B030D-6E8A-4147-A177-3AD203B41FA5}">
                      <a16:colId xmlns:a16="http://schemas.microsoft.com/office/drawing/2014/main" xmlns="" val="3645830711"/>
                    </a:ext>
                  </a:extLst>
                </a:gridCol>
              </a:tblGrid>
              <a:tr h="1719537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3-4 weeks se</a:t>
                      </a:r>
                      <a:r>
                        <a:rPr lang="en-GB" sz="2400" baseline="0" dirty="0">
                          <a:latin typeface="Comic Sans MS" panose="030F0702030302020204" pitchFamily="66" charset="0"/>
                        </a:rPr>
                        <a:t>t up, measuring start points, gathering background information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Comic Sans MS" panose="030F0702030302020204" pitchFamily="66" charset="0"/>
                        </a:rPr>
                        <a:t>8-10 week co-teaching block</a:t>
                      </a:r>
                    </a:p>
                    <a:p>
                      <a:pPr algn="ctr"/>
                      <a:endParaRPr lang="en-GB" sz="2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3-4 weeks measuring end-point</a:t>
                      </a:r>
                      <a:r>
                        <a:rPr lang="en-GB" sz="2400" baseline="0" dirty="0">
                          <a:latin typeface="Comic Sans MS" panose="030F0702030302020204" pitchFamily="66" charset="0"/>
                        </a:rPr>
                        <a:t>, evaluations, identifying next steps (for phase 2)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257974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280" y="1599399"/>
            <a:ext cx="2058202" cy="20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1014</Words>
  <Application>Microsoft Office PowerPoint</Application>
  <PresentationFormat>Custom</PresentationFormat>
  <Paragraphs>208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SEALCC 2018 </vt:lpstr>
      <vt:lpstr>Outcomes</vt:lpstr>
      <vt:lpstr>Bilingual Profile in Edinburgh Schools</vt:lpstr>
      <vt:lpstr>EAL in Edinburgh: The way forward</vt:lpstr>
      <vt:lpstr>PowerPoint Presentation</vt:lpstr>
      <vt:lpstr>PowerPoint Presentation</vt:lpstr>
      <vt:lpstr>EAL support - Phase 1- 3</vt:lpstr>
      <vt:lpstr>Phases of EAL Collaborative partnership</vt:lpstr>
      <vt:lpstr>Format: Phase 1 - Learning and Teaching</vt:lpstr>
      <vt:lpstr>PowerPoint Presentation</vt:lpstr>
      <vt:lpstr> IMPACT on Learning and Engagement </vt:lpstr>
      <vt:lpstr>Teacher feedback</vt:lpstr>
      <vt:lpstr>Phase 1 – wider school development</vt:lpstr>
      <vt:lpstr>Why understand Stages of EAL development?</vt:lpstr>
      <vt:lpstr>The EAL Learner’s task</vt:lpstr>
      <vt:lpstr>PowerPoint Presentation</vt:lpstr>
      <vt:lpstr>Moderation using tracker</vt:lpstr>
      <vt:lpstr>PowerPoint Presentation</vt:lpstr>
      <vt:lpstr>PowerPoint Presentation</vt:lpstr>
      <vt:lpstr>Impact from Phase 1: Head Teacher views</vt:lpstr>
      <vt:lpstr>Format: Phase 2 and 3 </vt:lpstr>
      <vt:lpstr>Questions/Thoughts/Feedback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SATEAL 2018</dc:title>
  <dc:creator>Annabel MacWilliam</dc:creator>
  <cp:lastModifiedBy>IDrysdale</cp:lastModifiedBy>
  <cp:revision>48</cp:revision>
  <cp:lastPrinted>2018-11-09T13:15:03Z</cp:lastPrinted>
  <dcterms:modified xsi:type="dcterms:W3CDTF">2018-11-16T09:40:27Z</dcterms:modified>
</cp:coreProperties>
</file>