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4"/>
  </p:notesMasterIdLst>
  <p:sldIdLst>
    <p:sldId id="286" r:id="rId2"/>
    <p:sldId id="266" r:id="rId3"/>
    <p:sldId id="257" r:id="rId4"/>
    <p:sldId id="261" r:id="rId5"/>
    <p:sldId id="262" r:id="rId6"/>
    <p:sldId id="267" r:id="rId7"/>
    <p:sldId id="263" r:id="rId8"/>
    <p:sldId id="281" r:id="rId9"/>
    <p:sldId id="287" r:id="rId10"/>
    <p:sldId id="283" r:id="rId11"/>
    <p:sldId id="290" r:id="rId12"/>
    <p:sldId id="288" r:id="rId13"/>
    <p:sldId id="268" r:id="rId14"/>
    <p:sldId id="297" r:id="rId15"/>
    <p:sldId id="381" r:id="rId16"/>
    <p:sldId id="382" r:id="rId17"/>
    <p:sldId id="380" r:id="rId18"/>
    <p:sldId id="383" r:id="rId19"/>
    <p:sldId id="293" r:id="rId20"/>
    <p:sldId id="292" r:id="rId21"/>
    <p:sldId id="296" r:id="rId22"/>
    <p:sldId id="295" r:id="rId23"/>
    <p:sldId id="303" r:id="rId24"/>
    <p:sldId id="278" r:id="rId25"/>
    <p:sldId id="384" r:id="rId26"/>
    <p:sldId id="258" r:id="rId27"/>
    <p:sldId id="385" r:id="rId28"/>
    <p:sldId id="307" r:id="rId29"/>
    <p:sldId id="308" r:id="rId30"/>
    <p:sldId id="306" r:id="rId31"/>
    <p:sldId id="294" r:id="rId32"/>
    <p:sldId id="386" r:id="rId33"/>
  </p:sldIdLst>
  <p:sldSz cx="12192000" cy="6858000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75439" autoAdjust="0"/>
  </p:normalViewPr>
  <p:slideViewPr>
    <p:cSldViewPr snapToGrid="0">
      <p:cViewPr varScale="1">
        <p:scale>
          <a:sx n="62" d="100"/>
          <a:sy n="62" d="100"/>
        </p:scale>
        <p:origin x="42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827D-54BB-4BA5-8741-0D703B05223F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86994-10E0-4C39-8E19-F20E5E112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9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C098-999E-488E-9CA6-80CC911F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D7CDD-088D-DB03-9665-20B36D04E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C03AC-04B5-3B2F-CDF2-380E2340B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079A-342B-C5AD-E530-447A6E5D4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7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1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0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0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42078DD-4AF7-53C7-FF74-7342F7EC4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29038"/>
          </a:xfrm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84AFE86-92B6-86D3-210E-6D6501AF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Key point – end point at end of S4, S5 or S6 will be very different for different groups of pupils.</a:t>
            </a:r>
          </a:p>
          <a:p>
            <a:r>
              <a:rPr lang="en-GB" altLang="en-US"/>
              <a:t>Two year higher or two year N5 – first year focus on NABs, 2</a:t>
            </a:r>
            <a:r>
              <a:rPr lang="en-GB" altLang="en-US" baseline="30000"/>
              <a:t>nd</a:t>
            </a:r>
            <a:r>
              <a:rPr lang="en-GB" altLang="en-US"/>
              <a:t> year consolidate &amp; sit exam.</a:t>
            </a:r>
          </a:p>
          <a:p>
            <a:r>
              <a:rPr lang="en-GB" altLang="en-US"/>
              <a:t>Some will leave S6 with 8/9 subjects at higher / advanced higher &amp; some with 5/6 N5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A8AA219-DDDD-B221-C8E3-7EBF4916E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4832BF-A227-4754-9C7B-4A3ECBBAB3EE}" type="slidenum">
              <a:rPr kumimoji="0" lang="en-GB" altLang="en-US"/>
              <a:pPr>
                <a:spcBef>
                  <a:spcPct val="0"/>
                </a:spcBef>
              </a:pPr>
              <a:t>17</a:t>
            </a:fld>
            <a:endParaRPr kumimoji="0"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4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4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0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0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9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AH – several in school, plus GCU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86994-10E0-4C39-8E19-F20E5E1128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5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39083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98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6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84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6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8829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3386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239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7486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843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0031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644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4015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27384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91432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ransition spd="med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lowblogs/rosshall/parent-carer-inf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31AB-8DF3-C214-2BA4-C454FC2C0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06C9-B86A-A969-D82E-7E141B99C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1049"/>
            <a:ext cx="9448800" cy="103077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Senior Pathways Evening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0AFB5-0E88-024A-9624-AB380A576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111827"/>
            <a:ext cx="9448800" cy="6858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B050"/>
                </a:solidFill>
              </a:rPr>
              <a:t>Rosshall Academy </a:t>
            </a:r>
          </a:p>
        </p:txBody>
      </p:sp>
      <p:pic>
        <p:nvPicPr>
          <p:cNvPr id="6" name="Picture 5" descr="A logo of a company&#10;&#10;Description automatically generated">
            <a:extLst>
              <a:ext uri="{FF2B5EF4-FFF2-40B4-BE49-F238E27FC236}">
                <a16:creationId xmlns:a16="http://schemas.microsoft.com/office/drawing/2014/main" id="{7FE260FD-FBE5-77FF-0BA6-C204F6E8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797" y="81049"/>
            <a:ext cx="1607846" cy="181356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08AE00-2B69-4C16-7CFF-F56070DCDF45}"/>
              </a:ext>
            </a:extLst>
          </p:cNvPr>
          <p:cNvSpPr txBox="1">
            <a:spLocks/>
          </p:cNvSpPr>
          <p:nvPr/>
        </p:nvSpPr>
        <p:spPr>
          <a:xfrm>
            <a:off x="0" y="6091151"/>
            <a:ext cx="94488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i="1" dirty="0">
                <a:solidFill>
                  <a:srgbClr val="00B050"/>
                </a:solidFill>
              </a:rPr>
              <a:t>Respect    Kindness    Ambition    Equality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3A6F75-41C6-5D76-D5B4-3EEACA967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t="10315" r="3566" b="12676"/>
          <a:stretch/>
        </p:blipFill>
        <p:spPr>
          <a:xfrm>
            <a:off x="1954081" y="1782856"/>
            <a:ext cx="7479915" cy="43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7100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3DE4-8EB8-4C9D-93B8-573AAC97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INTO s5/6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E4A631-5EC7-4440-9C26-BF0D35E39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38"/>
          <a:stretch/>
        </p:blipFill>
        <p:spPr>
          <a:xfrm>
            <a:off x="207368" y="1845056"/>
            <a:ext cx="11307298" cy="2819626"/>
          </a:xfrm>
          <a:prstGeom prst="rect">
            <a:avLst/>
          </a:prstGeom>
        </p:spPr>
      </p:pic>
      <p:pic>
        <p:nvPicPr>
          <p:cNvPr id="4" name="Picture 4" descr="Image result for pathways icon&quot;">
            <a:extLst>
              <a:ext uri="{FF2B5EF4-FFF2-40B4-BE49-F238E27FC236}">
                <a16:creationId xmlns:a16="http://schemas.microsoft.com/office/drawing/2014/main" id="{F43BFCF3-3767-4001-B3BC-E08DF12F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" y="5206863"/>
            <a:ext cx="3076286" cy="16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8638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2E35-8D51-2C1C-AD1B-C9D06911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3469C2-85C8-396B-A0E0-68D3BE2CA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191" t="23492" r="17047" b="3635"/>
          <a:stretch/>
        </p:blipFill>
        <p:spPr>
          <a:xfrm>
            <a:off x="585215" y="123600"/>
            <a:ext cx="10468855" cy="63747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2F4FD-C09B-B6F7-2CC0-6C1D24C11ECB}"/>
              </a:ext>
            </a:extLst>
          </p:cNvPr>
          <p:cNvSpPr txBox="1"/>
          <p:nvPr/>
        </p:nvSpPr>
        <p:spPr>
          <a:xfrm rot="20132828">
            <a:off x="3111008" y="3389742"/>
            <a:ext cx="5417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DRAFT</a:t>
            </a:r>
            <a:r>
              <a:rPr lang="en-GB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516914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FABE-4627-43CB-BF2A-8A08089F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706" y="126070"/>
            <a:ext cx="8610600" cy="512884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B812-A636-43CE-8AF6-95AD7BC3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69" y="762845"/>
            <a:ext cx="10379765" cy="4990933"/>
          </a:xfrm>
        </p:spPr>
        <p:txBody>
          <a:bodyPr>
            <a:noAutofit/>
          </a:bodyPr>
          <a:lstStyle/>
          <a:p>
            <a:r>
              <a:rPr lang="en-GB" sz="2400" dirty="0"/>
              <a:t>Pathways Booklet and options form will be emailed and will be available on the school website</a:t>
            </a:r>
          </a:p>
          <a:p>
            <a:r>
              <a:rPr lang="en-GB" sz="2400" dirty="0"/>
              <a:t>Reports are issued for S3 and are due to be issued shortly for S4 </a:t>
            </a:r>
          </a:p>
          <a:p>
            <a:r>
              <a:rPr lang="en-GB" sz="2400" dirty="0"/>
              <a:t>You will have a meeting with your Pastoral Care teacher to discuss your options</a:t>
            </a:r>
          </a:p>
          <a:p>
            <a:r>
              <a:rPr lang="en-GB" sz="2400" dirty="0"/>
              <a:t>Options must be finalised by</a:t>
            </a:r>
          </a:p>
          <a:p>
            <a:pPr marL="0" indent="0">
              <a:buNone/>
            </a:pPr>
            <a:r>
              <a:rPr lang="en-GB" sz="2400" dirty="0"/>
              <a:t>Friday 31</a:t>
            </a:r>
            <a:r>
              <a:rPr lang="en-GB" sz="2400" baseline="30000" dirty="0"/>
              <a:t>st</a:t>
            </a:r>
            <a:r>
              <a:rPr lang="en-GB" sz="2400" dirty="0"/>
              <a:t> January (Current S3)</a:t>
            </a:r>
          </a:p>
          <a:p>
            <a:pPr marL="0" indent="0">
              <a:buNone/>
            </a:pPr>
            <a:r>
              <a:rPr lang="en-GB" sz="2400" dirty="0"/>
              <a:t> Friday 14</a:t>
            </a:r>
            <a:r>
              <a:rPr lang="en-GB" sz="2400" baseline="30000" dirty="0"/>
              <a:t>th</a:t>
            </a:r>
            <a:r>
              <a:rPr lang="en-GB" sz="2400" dirty="0"/>
              <a:t> February (Current S4) </a:t>
            </a:r>
          </a:p>
          <a:p>
            <a:r>
              <a:rPr lang="en-GB" sz="2400" dirty="0"/>
              <a:t>Additional AH / SCQF courses may be added later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 will have an opportunity to review your options through the new TT in May – August</a:t>
            </a:r>
          </a:p>
          <a:p>
            <a:pPr>
              <a:buFont typeface="Wingdings" pitchFamily="2" charset="2"/>
              <a:buChar char="ü"/>
            </a:pPr>
            <a:endParaRPr lang="en-GB" sz="2800" dirty="0"/>
          </a:p>
          <a:p>
            <a:pPr>
              <a:buFont typeface="Wingdings" pitchFamily="2" charset="2"/>
              <a:buChar char="ü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1726834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FABE-4627-43CB-BF2A-8A08089F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777" y="194738"/>
            <a:ext cx="8596668" cy="1320800"/>
          </a:xfrm>
        </p:spPr>
        <p:txBody>
          <a:bodyPr/>
          <a:lstStyle/>
          <a:p>
            <a:r>
              <a:rPr lang="en-GB" dirty="0"/>
              <a:t>Preparation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B812-A636-43CE-8AF6-95AD7BC3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43" y="1988987"/>
            <a:ext cx="12192000" cy="499093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dirty="0"/>
              <a:t>Read your report carefully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Read the </a:t>
            </a:r>
            <a:r>
              <a:rPr lang="en-GB" sz="2400" i="1" dirty="0"/>
              <a:t>Pathways </a:t>
            </a:r>
            <a:r>
              <a:rPr lang="en-GB" sz="2400" dirty="0"/>
              <a:t>booklet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Speak to your teachers to find out more about subjects &amp; </a:t>
            </a:r>
          </a:p>
          <a:p>
            <a:pPr marL="0" indent="0">
              <a:buNone/>
            </a:pPr>
            <a:r>
              <a:rPr lang="en-GB" sz="2400" dirty="0"/>
              <a:t>assessment in S4/S5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Think about your possible career interest(s) &amp; find out about the </a:t>
            </a:r>
          </a:p>
          <a:p>
            <a:pPr marL="0" indent="0">
              <a:buNone/>
            </a:pPr>
            <a:r>
              <a:rPr lang="en-GB" sz="2400" dirty="0"/>
              <a:t>subjects required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Identify your strongest subjects, &amp; also the ones you enjoy &amp; </a:t>
            </a:r>
          </a:p>
          <a:p>
            <a:pPr marL="0" indent="0">
              <a:buNone/>
            </a:pPr>
            <a:r>
              <a:rPr lang="en-GB" sz="2400" dirty="0"/>
              <a:t>are most interested in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/>
              <a:t>Have discussions at home about the subjects you may wish to study</a:t>
            </a:r>
          </a:p>
          <a:p>
            <a:pPr>
              <a:buFont typeface="Wingdings" pitchFamily="2" charset="2"/>
              <a:buChar char="ü"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19255" cy="171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880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05FD-4917-EC43-BB46-6F688979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17" y="244450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Raising Attainment </a:t>
            </a:r>
            <a:br>
              <a:rPr lang="en-GB" dirty="0"/>
            </a:br>
            <a:r>
              <a:rPr lang="en-GB" dirty="0"/>
              <a:t>Mr McAleese </a:t>
            </a:r>
            <a:endParaRPr lang="en-US" dirty="0"/>
          </a:p>
        </p:txBody>
      </p:sp>
      <p:pic>
        <p:nvPicPr>
          <p:cNvPr id="5" name="Picture 18" descr="A logo with green leaves&#10;&#10;Description automatically generated">
            <a:extLst>
              <a:ext uri="{FF2B5EF4-FFF2-40B4-BE49-F238E27FC236}">
                <a16:creationId xmlns:a16="http://schemas.microsoft.com/office/drawing/2014/main" id="{7799AB19-4979-B17C-ED00-449CC47D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57" y="244450"/>
            <a:ext cx="2357474" cy="236932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630-6958-7F04-3EDD-C1306AD7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93" y="2969040"/>
            <a:ext cx="9767505" cy="35591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ptos" panose="020B0004020202020204" pitchFamily="34" charset="0"/>
                <a:ea typeface="Aptos"/>
                <a:cs typeface="Aptos"/>
              </a:rPr>
              <a:t>Aims for presentation: </a:t>
            </a:r>
          </a:p>
          <a:p>
            <a:r>
              <a:rPr lang="en-GB" sz="2800" dirty="0">
                <a:latin typeface="Aptos" panose="020B0004020202020204" pitchFamily="34" charset="0"/>
                <a:ea typeface="Aptos"/>
                <a:cs typeface="Aptos"/>
              </a:rPr>
              <a:t>To share information about the BGE curriculum structure and the levels pupils should be working at in S3</a:t>
            </a:r>
          </a:p>
          <a:p>
            <a:r>
              <a:rPr lang="en-GB" sz="2800" dirty="0">
                <a:latin typeface="Aptos" panose="020B0004020202020204" pitchFamily="34" charset="0"/>
                <a:ea typeface="Aptos"/>
                <a:cs typeface="Aptos"/>
              </a:rPr>
              <a:t>To discuss how these pathways tie into Senior Phase qualifications </a:t>
            </a:r>
            <a:endParaRPr lang="en-GB" sz="2800" dirty="0">
              <a:latin typeface="Aptos" panose="020B0004020202020204" pitchFamily="34" charset="0"/>
            </a:endParaRPr>
          </a:p>
          <a:p>
            <a:r>
              <a:rPr lang="en-GB" sz="2800" dirty="0">
                <a:latin typeface="Aptos" panose="020B0004020202020204" pitchFamily="34" charset="0"/>
              </a:rPr>
              <a:t>To share the S4/5/6 options/ qualifications structure</a:t>
            </a:r>
          </a:p>
        </p:txBody>
      </p:sp>
    </p:spTree>
    <p:extLst>
      <p:ext uri="{BB962C8B-B14F-4D97-AF65-F5344CB8AC3E}">
        <p14:creationId xmlns:p14="http://schemas.microsoft.com/office/powerpoint/2010/main" val="717200228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B5B8-AA47-10C4-CB0C-480E8B26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BGE Curriculum </a:t>
            </a:r>
          </a:p>
        </p:txBody>
      </p:sp>
      <p:pic>
        <p:nvPicPr>
          <p:cNvPr id="4" name="Content Placeholder 3" descr="A chart with text on it&#10;&#10;Description automatically generated">
            <a:extLst>
              <a:ext uri="{FF2B5EF4-FFF2-40B4-BE49-F238E27FC236}">
                <a16:creationId xmlns:a16="http://schemas.microsoft.com/office/drawing/2014/main" id="{4599C974-6D55-D0E9-DC86-E64AC150A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643" y="1704082"/>
            <a:ext cx="10551650" cy="3890298"/>
          </a:xfrm>
        </p:spPr>
      </p:pic>
      <p:pic>
        <p:nvPicPr>
          <p:cNvPr id="6" name="Picture 18" descr="A logo with green leaves&#10;&#10;Description automatically generated">
            <a:extLst>
              <a:ext uri="{FF2B5EF4-FFF2-40B4-BE49-F238E27FC236}">
                <a16:creationId xmlns:a16="http://schemas.microsoft.com/office/drawing/2014/main" id="{741B48D7-8556-A181-471C-6F8BE8B8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66" y="327492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65343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19A1-D62D-257F-E3A9-EDC09AFB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 of BGE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7ABA-E0D3-8532-CF6A-55F4E9ED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28" y="1930400"/>
            <a:ext cx="10010653" cy="39254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Work through experiences and outcomes at each level in eight curricular areas</a:t>
            </a:r>
          </a:p>
          <a:p>
            <a:endParaRPr lang="en-US" sz="2800" dirty="0"/>
          </a:p>
          <a:p>
            <a:r>
              <a:rPr lang="en-US" sz="2800" dirty="0"/>
              <a:t>Pupils work through BGE at most appropriate level within school curriculum</a:t>
            </a:r>
          </a:p>
          <a:p>
            <a:endParaRPr lang="en-US" sz="2800" dirty="0"/>
          </a:p>
          <a:p>
            <a:r>
              <a:rPr lang="en-US" sz="2800" dirty="0"/>
              <a:t>Evidence collected to assess level at any given stage</a:t>
            </a:r>
          </a:p>
          <a:p>
            <a:endParaRPr lang="en-US" sz="2800" dirty="0"/>
          </a:p>
          <a:p>
            <a:r>
              <a:rPr lang="en-US" sz="2800" dirty="0"/>
              <a:t>Designed to prepare pupils for senior phase</a:t>
            </a:r>
          </a:p>
        </p:txBody>
      </p:sp>
      <p:pic>
        <p:nvPicPr>
          <p:cNvPr id="5" name="Picture 18" descr="A logo with green leaves&#10;&#10;Description automatically generated">
            <a:extLst>
              <a:ext uri="{FF2B5EF4-FFF2-40B4-BE49-F238E27FC236}">
                <a16:creationId xmlns:a16="http://schemas.microsoft.com/office/drawing/2014/main" id="{32510B86-671A-85D1-4BDC-346BDF3D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157" y="452884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59650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EC4234B-6FB6-8D36-291A-0114CCD1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36" y="151395"/>
            <a:ext cx="7772400" cy="1143001"/>
          </a:xfrm>
        </p:spPr>
        <p:txBody>
          <a:bodyPr/>
          <a:lstStyle/>
          <a:p>
            <a:r>
              <a:rPr lang="en-GB" altLang="en-US"/>
              <a:t>Pathways From S3</a:t>
            </a:r>
            <a:endParaRPr lang="en-US"/>
          </a:p>
        </p:txBody>
      </p:sp>
      <p:cxnSp>
        <p:nvCxnSpPr>
          <p:cNvPr id="14340" name="Straight Arrow Connector 4">
            <a:extLst>
              <a:ext uri="{FF2B5EF4-FFF2-40B4-BE49-F238E27FC236}">
                <a16:creationId xmlns:a16="http://schemas.microsoft.com/office/drawing/2014/main" id="{2B536AEA-4C59-4E7D-36A3-B14571D14A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5685" y="2591111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Arrow Connector 5">
            <a:extLst>
              <a:ext uri="{FF2B5EF4-FFF2-40B4-BE49-F238E27FC236}">
                <a16:creationId xmlns:a16="http://schemas.microsoft.com/office/drawing/2014/main" id="{1AE94953-F907-CCF1-6D28-7362FF450F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5685" y="3383273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6">
            <a:extLst>
              <a:ext uri="{FF2B5EF4-FFF2-40B4-BE49-F238E27FC236}">
                <a16:creationId xmlns:a16="http://schemas.microsoft.com/office/drawing/2014/main" id="{4C045E16-E0CE-E5BD-B0ED-7DB55DEDB4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5685" y="4175436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7">
            <a:extLst>
              <a:ext uri="{FF2B5EF4-FFF2-40B4-BE49-F238E27FC236}">
                <a16:creationId xmlns:a16="http://schemas.microsoft.com/office/drawing/2014/main" id="{ED765263-77E5-9091-96BE-EC86DE6F73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5685" y="5040623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8">
            <a:extLst>
              <a:ext uri="{FF2B5EF4-FFF2-40B4-BE49-F238E27FC236}">
                <a16:creationId xmlns:a16="http://schemas.microsoft.com/office/drawing/2014/main" id="{0363F731-31E6-1A2C-C122-D7633F6A80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5685" y="5832786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10">
            <a:extLst>
              <a:ext uri="{FF2B5EF4-FFF2-40B4-BE49-F238E27FC236}">
                <a16:creationId xmlns:a16="http://schemas.microsoft.com/office/drawing/2014/main" id="{AE60E86D-0ADE-6355-4048-92961F13F7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829" y="2576170"/>
            <a:ext cx="1152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Arrow Connector 11">
            <a:extLst>
              <a:ext uri="{FF2B5EF4-FFF2-40B4-BE49-F238E27FC236}">
                <a16:creationId xmlns:a16="http://schemas.microsoft.com/office/drawing/2014/main" id="{DA6948FB-AB22-9FEE-413D-50A2E61982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829" y="3368332"/>
            <a:ext cx="1152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12">
            <a:extLst>
              <a:ext uri="{FF2B5EF4-FFF2-40B4-BE49-F238E27FC236}">
                <a16:creationId xmlns:a16="http://schemas.microsoft.com/office/drawing/2014/main" id="{894220B7-F241-A3E5-F2CB-F32D3B2EF4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829" y="4160495"/>
            <a:ext cx="1152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13">
            <a:extLst>
              <a:ext uri="{FF2B5EF4-FFF2-40B4-BE49-F238E27FC236}">
                <a16:creationId xmlns:a16="http://schemas.microsoft.com/office/drawing/2014/main" id="{63B5E404-D1A6-CDEE-F734-9B6962A2D6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829" y="5025682"/>
            <a:ext cx="1152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Arrow Connector 14">
            <a:extLst>
              <a:ext uri="{FF2B5EF4-FFF2-40B4-BE49-F238E27FC236}">
                <a16:creationId xmlns:a16="http://schemas.microsoft.com/office/drawing/2014/main" id="{EB9F57D9-89C7-A670-A34E-743BC1515E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23829" y="5817845"/>
            <a:ext cx="1152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53" name="Picture 18">
            <a:extLst>
              <a:ext uri="{FF2B5EF4-FFF2-40B4-BE49-F238E27FC236}">
                <a16:creationId xmlns:a16="http://schemas.microsoft.com/office/drawing/2014/main" id="{C483C04F-FF5F-0B82-86D6-AAB93724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66" y="327492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FE1B4DBB-0C29-A6BB-5CD2-22FFCEE7AC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6508" y="2598582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7D215DC8-F763-F5C9-EBE1-99B2164C71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6508" y="3390744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62059347-E7F5-0111-55B4-4347C9BB4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6508" y="4182907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EA9B54E4-9AFC-DF0F-F6FF-AD166A64E6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6508" y="5048094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F180CE08-1F51-3237-E84F-B6B8F4CCC2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6508" y="5840257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12A3D2-2F41-55E9-7E0D-66E45FF12D98}"/>
              </a:ext>
            </a:extLst>
          </p:cNvPr>
          <p:cNvSpPr txBox="1"/>
          <p:nvPr/>
        </p:nvSpPr>
        <p:spPr>
          <a:xfrm>
            <a:off x="752836" y="1216236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S3          S4            S5        S6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A4BE3-3AEB-2B06-0366-65C3CE1CD92C}"/>
              </a:ext>
            </a:extLst>
          </p:cNvPr>
          <p:cNvSpPr txBox="1"/>
          <p:nvPr/>
        </p:nvSpPr>
        <p:spPr>
          <a:xfrm>
            <a:off x="752836" y="2405030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Lv4            N5           H          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6DD99D-7B82-04F1-3043-DC50661DDA63}"/>
              </a:ext>
            </a:extLst>
          </p:cNvPr>
          <p:cNvSpPr txBox="1"/>
          <p:nvPr/>
        </p:nvSpPr>
        <p:spPr>
          <a:xfrm>
            <a:off x="752836" y="3142529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Lv4            N5           H           </a:t>
            </a:r>
            <a:r>
              <a:rPr lang="en-US" sz="2000" b="1" dirty="0" err="1">
                <a:solidFill>
                  <a:srgbClr val="7030A0"/>
                </a:solidFill>
              </a:rPr>
              <a:t>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F80E8-65E2-F4CC-F12D-C11339B2CE00}"/>
              </a:ext>
            </a:extLst>
          </p:cNvPr>
          <p:cNvSpPr txBox="1"/>
          <p:nvPr/>
        </p:nvSpPr>
        <p:spPr>
          <a:xfrm>
            <a:off x="752836" y="3949717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7030A0"/>
                </a:solidFill>
              </a:rPr>
              <a:t>Lv3            N4          N5             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10FBF-1AC7-2144-7734-FF11CB8ACC54}"/>
              </a:ext>
            </a:extLst>
          </p:cNvPr>
          <p:cNvSpPr txBox="1"/>
          <p:nvPr/>
        </p:nvSpPr>
        <p:spPr>
          <a:xfrm>
            <a:off x="752836" y="4744423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Lv3            N4          N5            </a:t>
            </a:r>
            <a:r>
              <a:rPr lang="en-US" sz="2000" b="1" dirty="0" err="1">
                <a:solidFill>
                  <a:srgbClr val="7030A0"/>
                </a:solidFill>
              </a:rPr>
              <a:t>N5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728439-A104-30E5-792A-8CA067CCC61A}"/>
              </a:ext>
            </a:extLst>
          </p:cNvPr>
          <p:cNvSpPr txBox="1"/>
          <p:nvPr/>
        </p:nvSpPr>
        <p:spPr>
          <a:xfrm>
            <a:off x="892651" y="5617790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Lv2/3             N3/N4           N4/N5         </a:t>
            </a:r>
            <a:r>
              <a:rPr lang="en-US" sz="2000" b="1" dirty="0" err="1">
                <a:solidFill>
                  <a:srgbClr val="7030A0"/>
                </a:solidFill>
              </a:rPr>
              <a:t>N5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818CFA-0F15-49B6-3B8E-0D6D7C0227A0}"/>
              </a:ext>
            </a:extLst>
          </p:cNvPr>
          <p:cNvSpPr txBox="1"/>
          <p:nvPr/>
        </p:nvSpPr>
        <p:spPr>
          <a:xfrm>
            <a:off x="752836" y="1731688"/>
            <a:ext cx="92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 8             7            5           5</a:t>
            </a:r>
          </a:p>
        </p:txBody>
      </p:sp>
      <p:cxnSp>
        <p:nvCxnSpPr>
          <p:cNvPr id="28" name="Straight Arrow Connector 8">
            <a:extLst>
              <a:ext uri="{FF2B5EF4-FFF2-40B4-BE49-F238E27FC236}">
                <a16:creationId xmlns:a16="http://schemas.microsoft.com/office/drawing/2014/main" id="{68020C21-0A2A-B7CA-010D-5412DE530A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78941" y="1928378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4">
            <a:extLst>
              <a:ext uri="{FF2B5EF4-FFF2-40B4-BE49-F238E27FC236}">
                <a16:creationId xmlns:a16="http://schemas.microsoft.com/office/drawing/2014/main" id="{28F5F98F-DC84-8084-93FE-677C8D86FD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7085" y="1913437"/>
            <a:ext cx="11525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8">
            <a:extLst>
              <a:ext uri="{FF2B5EF4-FFF2-40B4-BE49-F238E27FC236}">
                <a16:creationId xmlns:a16="http://schemas.microsoft.com/office/drawing/2014/main" id="{15010B78-FF6D-EF7B-C2C6-EBF274144F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9764" y="1935849"/>
            <a:ext cx="11509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BB1-AACC-9AC7-579E-19063752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Qualification Structure 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B4D12-6C4F-047D-8BF6-770714B25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092"/>
            <a:ext cx="10515600" cy="48734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b="1" dirty="0">
                <a:latin typeface="Calibri"/>
                <a:ea typeface="Calibri"/>
                <a:cs typeface="Calibri"/>
              </a:rPr>
              <a:t>SQA NATIONAL 3/4 </a:t>
            </a:r>
            <a:r>
              <a:rPr lang="en-US" sz="2800" dirty="0">
                <a:latin typeface="Calibri"/>
                <a:ea typeface="Calibri"/>
                <a:cs typeface="Calibri"/>
              </a:rPr>
              <a:t>(internally assessed – pass/fail)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3 Compulsory Unit Assessments 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Added Value Unit (N4 ONLY)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All internally assessed</a:t>
            </a:r>
            <a:endParaRPr lang="en-US" sz="2000" dirty="0"/>
          </a:p>
          <a:p>
            <a:pPr marL="0" indent="0">
              <a:buNone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800" b="1" dirty="0">
                <a:latin typeface="Calibri"/>
                <a:ea typeface="Calibri"/>
                <a:cs typeface="Calibri"/>
              </a:rPr>
              <a:t>SQA NATIONAL 5 </a:t>
            </a:r>
            <a:r>
              <a:rPr lang="en-US" sz="2400" dirty="0">
                <a:latin typeface="Calibri"/>
                <a:ea typeface="Calibri"/>
                <a:cs typeface="Calibri"/>
              </a:rPr>
              <a:t>(external exam - passes graded at A,B and C)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Units no longer compulsory but may still be used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Can vary from subject to subject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Longer exams</a:t>
            </a:r>
            <a:endParaRPr lang="en-US" sz="20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Calibri"/>
                <a:ea typeface="Calibri"/>
                <a:cs typeface="Calibri"/>
              </a:rPr>
              <a:t>Introduction of exam element to practical courses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8" descr="A logo with green leaves&#10;&#10;Description automatically generated">
            <a:extLst>
              <a:ext uri="{FF2B5EF4-FFF2-40B4-BE49-F238E27FC236}">
                <a16:creationId xmlns:a16="http://schemas.microsoft.com/office/drawing/2014/main" id="{CA20F630-B126-8AFF-6C07-848C7FE4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66" y="327492"/>
            <a:ext cx="113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88371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34" y="1345606"/>
            <a:ext cx="7886700" cy="237392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SCQF -  </a:t>
            </a:r>
            <a:br>
              <a:rPr lang="en-GB" sz="4800" b="1" dirty="0"/>
            </a:br>
            <a:r>
              <a:rPr lang="en-GB" sz="4800" b="1" dirty="0"/>
              <a:t>Ambassadors, </a:t>
            </a:r>
            <a:br>
              <a:rPr lang="en-GB" sz="4800" b="1" dirty="0"/>
            </a:br>
            <a:r>
              <a:rPr lang="en-GB" sz="4800" b="1" dirty="0"/>
              <a:t>Learner Pathways and Progressions</a:t>
            </a:r>
          </a:p>
        </p:txBody>
      </p:sp>
    </p:spTree>
    <p:extLst>
      <p:ext uri="{BB962C8B-B14F-4D97-AF65-F5344CB8AC3E}">
        <p14:creationId xmlns:p14="http://schemas.microsoft.com/office/powerpoint/2010/main" val="273346540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D12A-1D06-4840-B869-04255C77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EVENING…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DC2B-E0A7-4999-98E4-A56CB708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0" y="1883664"/>
            <a:ext cx="10478346" cy="4029456"/>
          </a:xfrm>
        </p:spPr>
        <p:txBody>
          <a:bodyPr/>
          <a:lstStyle/>
          <a:p>
            <a:r>
              <a:rPr lang="en-GB" sz="2400" dirty="0"/>
              <a:t>Options Process- K King (DHT Transitions)</a:t>
            </a:r>
          </a:p>
          <a:p>
            <a:r>
              <a:rPr lang="en-GB" sz="2400" dirty="0"/>
              <a:t>Raising Attainment – A McAleese (PT Raising Attainment)</a:t>
            </a:r>
          </a:p>
          <a:p>
            <a:r>
              <a:rPr lang="en-GB" sz="2400" dirty="0"/>
              <a:t>SCQF Framework – S Cunningham (PT Pathways &amp; Achievement) </a:t>
            </a:r>
          </a:p>
          <a:p>
            <a:r>
              <a:rPr lang="en-GB" sz="2400" dirty="0"/>
              <a:t>Careers/ HE FE Entry Requirements update(PT Family Engagement &amp; Employability)</a:t>
            </a:r>
          </a:p>
          <a:p>
            <a:endParaRPr lang="en-GB" sz="2400" dirty="0"/>
          </a:p>
          <a:p>
            <a:r>
              <a:rPr lang="en-GB" sz="2400" dirty="0"/>
              <a:t>Curriculum and Careers Carousel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E7BE7-C664-4B40-AACE-E8CEC1A743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87" y="4974336"/>
            <a:ext cx="379171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6158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/>
              <a:t>What is it and what does it do?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0261" y="1063871"/>
            <a:ext cx="9057116" cy="52327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GB" altLang="en-US" sz="2000" dirty="0"/>
          </a:p>
          <a:p>
            <a:pPr>
              <a:lnSpc>
                <a:spcPct val="80000"/>
              </a:lnSpc>
              <a:defRPr/>
            </a:pPr>
            <a:r>
              <a:rPr lang="en-GB" altLang="en-US" sz="2400" dirty="0"/>
              <a:t>It’s Scotland’s lifelong learning framework – designed to </a:t>
            </a:r>
            <a:r>
              <a:rPr lang="en-GB" altLang="en-US" sz="2400" dirty="0">
                <a:cs typeface="Arial" panose="020B0604020202020204" pitchFamily="34" charset="0"/>
              </a:rPr>
              <a:t>h</a:t>
            </a:r>
            <a:r>
              <a:rPr lang="en-GB" sz="2400" dirty="0">
                <a:cs typeface="Arial" panose="020B0604020202020204" pitchFamily="34" charset="0"/>
              </a:rPr>
              <a:t>elp people of all ages and circumstances to access appropriate education and training over their lifetime, so as to fulfil their personal, social and economic potential</a:t>
            </a:r>
            <a:endParaRPr lang="en-GB" altLang="en-US" sz="2400" dirty="0"/>
          </a:p>
          <a:p>
            <a:pPr>
              <a:lnSpc>
                <a:spcPct val="80000"/>
              </a:lnSpc>
              <a:defRPr/>
            </a:pPr>
            <a:endParaRPr lang="en-GB" altLang="en-US" sz="2400" dirty="0"/>
          </a:p>
          <a:p>
            <a:pPr>
              <a:lnSpc>
                <a:spcPct val="80000"/>
              </a:lnSpc>
              <a:defRPr/>
            </a:pPr>
            <a:r>
              <a:rPr lang="en-GB" altLang="en-US" sz="2400" dirty="0"/>
              <a:t>It helps people understand qualifications and how they relate/compare to one another</a:t>
            </a:r>
          </a:p>
          <a:p>
            <a:pPr>
              <a:lnSpc>
                <a:spcPct val="80000"/>
              </a:lnSpc>
              <a:defRPr/>
            </a:pPr>
            <a:endParaRPr lang="en-GB" altLang="en-US" sz="2400" dirty="0"/>
          </a:p>
          <a:p>
            <a:pPr>
              <a:lnSpc>
                <a:spcPct val="80000"/>
              </a:lnSpc>
              <a:defRPr/>
            </a:pPr>
            <a:r>
              <a:rPr lang="en-GB" altLang="en-US" sz="2400" dirty="0"/>
              <a:t>It helps people plan their learning and provides a mechanism for making better informed choices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2400" dirty="0"/>
          </a:p>
          <a:p>
            <a:pPr>
              <a:lnSpc>
                <a:spcPct val="80000"/>
              </a:lnSpc>
              <a:defRPr/>
            </a:pPr>
            <a:r>
              <a:rPr lang="en-GB" altLang="en-US" sz="2400" dirty="0"/>
              <a:t>It recognises people’s learning and gives them credit for what they’ve achieved. This means that it can support credit transfer. </a:t>
            </a:r>
          </a:p>
          <a:p>
            <a:pPr>
              <a:lnSpc>
                <a:spcPct val="80000"/>
              </a:lnSpc>
              <a:defRPr/>
            </a:pPr>
            <a:endParaRPr lang="en-GB" alt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alt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38821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8E099-C53F-8192-9EE1-638B4ECB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70" t="26160" r="19969" b="4304"/>
          <a:stretch/>
        </p:blipFill>
        <p:spPr>
          <a:xfrm>
            <a:off x="1018571" y="127322"/>
            <a:ext cx="9304697" cy="63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54959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1437-8E61-96C0-D89A-8E125256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SCQF in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1007-D163-8ECD-AE4A-0425F0D7C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154"/>
            <a:ext cx="3879440" cy="4197692"/>
          </a:xfrm>
        </p:spPr>
        <p:txBody>
          <a:bodyPr>
            <a:no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SQA qualifications up to SCQF level 7 are offered in school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ctr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Nat 4 = SCQF level 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ctr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Nat 5 = SCQF level 5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ctr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Higher = SCQF level 6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ctr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Adv Higher = SCQF level 7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Many other qualifications available include </a:t>
            </a:r>
            <a:r>
              <a:rPr lang="en-US" sz="20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SfW</a:t>
            </a:r>
            <a:r>
              <a:rPr lang="en-US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NPAs, Apprenticeship Awards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FE8BF5-3AB0-B267-C446-4601ED71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40" y="1063871"/>
            <a:ext cx="6718221" cy="50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0582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5B79E7-6CAF-474A-B479-2F0DD950B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819" y="2404531"/>
            <a:ext cx="7766936" cy="1646302"/>
          </a:xfrm>
        </p:spPr>
        <p:txBody>
          <a:bodyPr/>
          <a:lstStyle/>
          <a:p>
            <a:r>
              <a:rPr lang="en-GB" dirty="0"/>
              <a:t>Mr Clelland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E7B6A5-D8EC-48E4-AECF-228EEEC5F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86" y="4053922"/>
            <a:ext cx="7766936" cy="1096899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PT Employability &amp; Family Engagement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2F831-5513-4FB8-91F9-5C6361760646}"/>
              </a:ext>
            </a:extLst>
          </p:cNvPr>
          <p:cNvSpPr/>
          <p:nvPr/>
        </p:nvSpPr>
        <p:spPr>
          <a:xfrm>
            <a:off x="3431704" y="2276872"/>
            <a:ext cx="5256584" cy="31683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784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0688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Rosshall Academy- 2023/24 Destinations a Positive Picture…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4800" b="1" dirty="0"/>
              <a:t>96.9%</a:t>
            </a:r>
            <a:r>
              <a:rPr lang="en-GB" sz="4800" dirty="0"/>
              <a:t> positive destinations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College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Job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Training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917019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C447-0DFF-489B-829E-B2101E9C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84" y="476672"/>
            <a:ext cx="7886700" cy="77901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Applications of Maths and University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002E-4B11-414C-A5AA-3E251394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8" y="1353312"/>
            <a:ext cx="9076182" cy="502801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Courses where Higher Application of Maths </a:t>
            </a:r>
            <a:r>
              <a:rPr lang="en-GB" sz="2000" b="1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generally accepted:</a:t>
            </a:r>
          </a:p>
          <a:p>
            <a:r>
              <a:rPr lang="en-GB" sz="2000" b="1" dirty="0"/>
              <a:t>Strathclyde</a:t>
            </a:r>
          </a:p>
          <a:p>
            <a:pPr lvl="1"/>
            <a:r>
              <a:rPr lang="en-GB" sz="1800" dirty="0"/>
              <a:t>Law</a:t>
            </a:r>
          </a:p>
          <a:p>
            <a:pPr lvl="1"/>
            <a:r>
              <a:rPr lang="en-GB" sz="1800" dirty="0"/>
              <a:t>Teaching/ Primary Teaching</a:t>
            </a:r>
          </a:p>
          <a:p>
            <a:pPr lvl="1"/>
            <a:r>
              <a:rPr lang="en-GB" sz="1800" dirty="0"/>
              <a:t>Social policy</a:t>
            </a:r>
          </a:p>
          <a:p>
            <a:pPr lvl="1"/>
            <a:r>
              <a:rPr lang="en-GB" sz="1800" dirty="0"/>
              <a:t>Psychology</a:t>
            </a:r>
          </a:p>
          <a:p>
            <a:pPr lvl="1"/>
            <a:r>
              <a:rPr lang="en-GB" sz="1800" dirty="0"/>
              <a:t>Politics and International Relations (Social Sciences)</a:t>
            </a:r>
          </a:p>
          <a:p>
            <a:r>
              <a:rPr lang="en-GB" sz="2000" b="1" dirty="0"/>
              <a:t> GCU</a:t>
            </a:r>
          </a:p>
          <a:p>
            <a:pPr lvl="1"/>
            <a:r>
              <a:rPr lang="en-GB" sz="1800" dirty="0"/>
              <a:t>Accountancy </a:t>
            </a:r>
          </a:p>
          <a:p>
            <a:pPr lvl="1"/>
            <a:r>
              <a:rPr lang="en-GB" sz="1800" dirty="0"/>
              <a:t>Games Development </a:t>
            </a:r>
          </a:p>
          <a:p>
            <a:pPr lvl="1"/>
            <a:r>
              <a:rPr lang="en-GB" sz="1800" dirty="0"/>
              <a:t>Computing Software Development</a:t>
            </a:r>
          </a:p>
          <a:p>
            <a:pPr lvl="1"/>
            <a:r>
              <a:rPr lang="en-GB" sz="1800" dirty="0"/>
              <a:t>Nursing - National</a:t>
            </a:r>
          </a:p>
          <a:p>
            <a:pPr lvl="1"/>
            <a:r>
              <a:rPr lang="en-GB" sz="1800" dirty="0"/>
              <a:t>Paramedic Science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641072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9C7F-6138-4066-B195-A2096080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Applications of Maths and University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E218-CAB4-44AB-8030-D765F589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18" y="1478599"/>
            <a:ext cx="7886700" cy="5035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Courses where Higher Application of Maths </a:t>
            </a:r>
            <a:r>
              <a:rPr lang="en-GB" b="1" dirty="0">
                <a:solidFill>
                  <a:srgbClr val="FF0000"/>
                </a:solidFill>
              </a:rPr>
              <a:t>IS NOT </a:t>
            </a:r>
            <a:r>
              <a:rPr lang="en-GB" dirty="0"/>
              <a:t>generally accepted:</a:t>
            </a:r>
          </a:p>
          <a:p>
            <a:r>
              <a:rPr lang="en-GB" sz="2700" dirty="0"/>
              <a:t>Engineering (all types)</a:t>
            </a:r>
          </a:p>
          <a:p>
            <a:r>
              <a:rPr lang="en-GB" sz="2700" dirty="0"/>
              <a:t>Digital Security</a:t>
            </a:r>
          </a:p>
          <a:p>
            <a:r>
              <a:rPr lang="en-GB" sz="2700" dirty="0"/>
              <a:t>Forensics</a:t>
            </a:r>
          </a:p>
          <a:p>
            <a:r>
              <a:rPr lang="en-GB" sz="2700" dirty="0"/>
              <a:t>Audio Technology </a:t>
            </a:r>
          </a:p>
          <a:p>
            <a:r>
              <a:rPr lang="en-GB" sz="2700" dirty="0"/>
              <a:t>Cyber Security and Networks</a:t>
            </a:r>
          </a:p>
          <a:p>
            <a:r>
              <a:rPr lang="en-GB" sz="2700" dirty="0"/>
              <a:t>Maths</a:t>
            </a:r>
          </a:p>
          <a:p>
            <a:r>
              <a:rPr lang="en-GB" sz="2700" dirty="0"/>
              <a:t>Most University of Glasgow courses (see university site)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40090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064" y="332656"/>
            <a:ext cx="443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Download today via the school website</a:t>
            </a: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57A11C5F-7A1A-8AD0-5E10-8B4B8DBA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6034">
            <a:off x="1641337" y="1266131"/>
            <a:ext cx="3664772" cy="4989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6E9464-C781-7B66-B72B-14CD7D55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4345">
            <a:off x="6258870" y="653989"/>
            <a:ext cx="4642764" cy="57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82106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4202411-0099-13BE-7029-C80EC81A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2" y="1180905"/>
            <a:ext cx="6637595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3103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0847-DFAB-48EC-8389-423C4BD6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E1A3-D4B7-417F-B141-31548BE6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35EEB-3743-4579-88D8-4A9CCF74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503"/>
            <a:ext cx="9144000" cy="68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307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D12A-1D06-4840-B869-04255C77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7" y="170124"/>
            <a:ext cx="10268243" cy="1293028"/>
          </a:xfrm>
        </p:spPr>
        <p:txBody>
          <a:bodyPr/>
          <a:lstStyle/>
          <a:p>
            <a:r>
              <a:rPr lang="en-GB" dirty="0"/>
              <a:t>AIMS OF REVISED OPTIONS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DC2B-E0A7-4999-98E4-A56CB708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0" y="1575373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/>
              <a:t>To enhance the transition into the Senior Phase</a:t>
            </a:r>
          </a:p>
          <a:p>
            <a:r>
              <a:rPr lang="en-GB" sz="2800" dirty="0"/>
              <a:t>To reduce restriction in subject choice</a:t>
            </a:r>
          </a:p>
          <a:p>
            <a:r>
              <a:rPr lang="en-GB" sz="2800" dirty="0"/>
              <a:t>To ensure that meaningful decisions are made                          </a:t>
            </a:r>
          </a:p>
          <a:p>
            <a:r>
              <a:rPr lang="en-GB" sz="2800" dirty="0"/>
              <a:t>To ensure young people are reaching their full potential in their best areas </a:t>
            </a:r>
          </a:p>
          <a:p>
            <a:r>
              <a:rPr lang="en-GB" sz="2800" dirty="0"/>
              <a:t>To raise attainment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88D4E-46CC-40BF-8782-5F3F4CDF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45" y="3878894"/>
            <a:ext cx="2979107" cy="29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2006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E2B9-BE1B-4218-BC07-CA0483F4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56E8-BC0C-483E-81DA-1923E213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6B917-15E1-4FC6-B3C5-2F820E6C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96"/>
            <a:ext cx="9144000" cy="68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8902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5E41-5A16-48DE-952F-00F54723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78" y="62069"/>
            <a:ext cx="8596668" cy="1320800"/>
          </a:xfrm>
        </p:spPr>
        <p:txBody>
          <a:bodyPr/>
          <a:lstStyle/>
          <a:p>
            <a:r>
              <a:rPr lang="en-GB" dirty="0"/>
              <a:t>Option Pathways Booklet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FBE34-6C98-44EF-A63F-BF47DCCC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6" y="1382869"/>
            <a:ext cx="8579296" cy="4360487"/>
          </a:xfrm>
        </p:spPr>
        <p:txBody>
          <a:bodyPr>
            <a:normAutofit/>
          </a:bodyPr>
          <a:lstStyle/>
          <a:p>
            <a:r>
              <a:rPr lang="en-GB" sz="3700" dirty="0"/>
              <a:t>Link will be sent to pupils and parents tomorrow via email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E0224-C6BD-1F9F-D68B-8DABCC2F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86" y="2542039"/>
            <a:ext cx="4326781" cy="41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5490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DD22-78E9-219A-E4A6-662E5DA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4" y="1901952"/>
            <a:ext cx="9868746" cy="3816096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ENGLISH DEPARTMENT </a:t>
            </a:r>
          </a:p>
        </p:txBody>
      </p:sp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0EEDDE26-AB34-B858-1F82-6345CCDD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37" y="495577"/>
            <a:ext cx="1607846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301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D585-AAB9-4621-821C-E7721167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6032"/>
            <a:ext cx="8596668" cy="1320800"/>
          </a:xfrm>
        </p:spPr>
        <p:txBody>
          <a:bodyPr/>
          <a:lstStyle/>
          <a:p>
            <a:r>
              <a:rPr lang="en-GB" dirty="0"/>
              <a:t>Reporting/ Parents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6039-4082-4EB7-BA35-DEED348A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584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Current S3</a:t>
            </a:r>
          </a:p>
          <a:p>
            <a:pPr marL="0" indent="0">
              <a:buNone/>
            </a:pPr>
            <a:r>
              <a:rPr lang="en-GB" sz="2800" dirty="0"/>
              <a:t> - Full reports issued December 2024 </a:t>
            </a:r>
          </a:p>
          <a:p>
            <a:pPr marL="0" indent="0">
              <a:buNone/>
            </a:pPr>
            <a:r>
              <a:rPr lang="en-GB" sz="2800" dirty="0"/>
              <a:t> - Parents Evening complete (Nov 24)</a:t>
            </a:r>
          </a:p>
          <a:p>
            <a:endParaRPr lang="en-GB" sz="2800" dirty="0"/>
          </a:p>
          <a:p>
            <a:r>
              <a:rPr lang="en-GB" sz="2800" dirty="0"/>
              <a:t>Current S4 </a:t>
            </a:r>
          </a:p>
          <a:p>
            <a:pPr marL="0" indent="0">
              <a:buNone/>
            </a:pPr>
            <a:r>
              <a:rPr lang="en-GB" sz="2800" dirty="0"/>
              <a:t> - Full reports issued January 2024</a:t>
            </a:r>
          </a:p>
          <a:p>
            <a:pPr marL="0" indent="0">
              <a:buNone/>
            </a:pPr>
            <a:r>
              <a:rPr lang="en-GB" sz="2800" dirty="0"/>
              <a:t>- Prelim Analysis  </a:t>
            </a:r>
          </a:p>
          <a:p>
            <a:pPr marL="0" indent="0">
              <a:buNone/>
            </a:pPr>
            <a:r>
              <a:rPr lang="en-GB" sz="2800" dirty="0"/>
              <a:t> - Parents Evening complete (October 24)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A57F8E-080C-4300-B896-4967FA90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398" y="4206622"/>
            <a:ext cx="4097525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9201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3067-5FA0-4780-8F72-17737D94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94" y="135672"/>
            <a:ext cx="8610600" cy="1293028"/>
          </a:xfrm>
        </p:spPr>
        <p:txBody>
          <a:bodyPr/>
          <a:lstStyle/>
          <a:p>
            <a:pPr algn="ctr"/>
            <a:r>
              <a:rPr lang="en-GB" dirty="0"/>
              <a:t>PASTORAL CATE OPTIONS MEETINGS</a:t>
            </a:r>
            <a:br>
              <a:rPr lang="en-GB" dirty="0"/>
            </a:br>
            <a:r>
              <a:rPr lang="en-GB" i="1" dirty="0"/>
              <a:t>Revised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5FB7-F2A2-4AEB-8BA7-49FC7260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99" y="1428700"/>
            <a:ext cx="11861801" cy="513657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800" dirty="0"/>
              <a:t>From 15</a:t>
            </a:r>
            <a:r>
              <a:rPr lang="en-GB" sz="2800" baseline="30000" dirty="0"/>
              <a:t>th</a:t>
            </a:r>
            <a:r>
              <a:rPr lang="en-GB" sz="2800" dirty="0"/>
              <a:t> January </a:t>
            </a:r>
          </a:p>
          <a:p>
            <a:pPr lvl="1"/>
            <a:r>
              <a:rPr lang="en-GB" sz="2200" dirty="0"/>
              <a:t>Prior access to Pathways booklet for full subject list </a:t>
            </a:r>
          </a:p>
          <a:p>
            <a:pPr lvl="1"/>
            <a:r>
              <a:rPr lang="en-GB" sz="2400" dirty="0"/>
              <a:t>1:1 meeting with Pastoral Care and pupil </a:t>
            </a:r>
          </a:p>
          <a:p>
            <a:pPr lvl="1"/>
            <a:r>
              <a:rPr lang="en-GB" sz="2400" dirty="0"/>
              <a:t>career interests and related subjects</a:t>
            </a:r>
          </a:p>
          <a:p>
            <a:pPr lvl="1"/>
            <a:r>
              <a:rPr lang="en-GB" sz="2400" dirty="0"/>
              <a:t>Access to SDS support </a:t>
            </a:r>
          </a:p>
          <a:p>
            <a:pPr lvl="1"/>
            <a:r>
              <a:rPr lang="en-GB" sz="2400" dirty="0"/>
              <a:t>subjects where the young person shows strengths</a:t>
            </a:r>
          </a:p>
          <a:p>
            <a:pPr lvl="1"/>
            <a:r>
              <a:rPr lang="en-GB" sz="2400" dirty="0"/>
              <a:t>Robust tracking </a:t>
            </a:r>
          </a:p>
          <a:p>
            <a:pPr lvl="1"/>
            <a:r>
              <a:rPr lang="en-GB" sz="2400" dirty="0"/>
              <a:t>subjects the young person enjoys / is most interested in</a:t>
            </a:r>
          </a:p>
          <a:p>
            <a:pPr lvl="1"/>
            <a:r>
              <a:rPr lang="en-GB" sz="2400" dirty="0"/>
              <a:t>information provided by teachers in the S3 report</a:t>
            </a:r>
          </a:p>
          <a:p>
            <a:pPr lvl="1"/>
            <a:r>
              <a:rPr lang="en-GB" sz="2400" dirty="0"/>
              <a:t>Progression in subjects/departments already undertaken from S2 preferences </a:t>
            </a:r>
          </a:p>
          <a:p>
            <a:pPr lvl="1"/>
            <a:r>
              <a:rPr lang="en-GB" sz="2400" dirty="0"/>
              <a:t>Agreement as to subject choice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9DF8C-8544-434C-B333-19533B2D6C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25" y="2721728"/>
            <a:ext cx="2474976" cy="21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462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FABE-4627-43CB-BF2A-8A08089F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993" y="170124"/>
            <a:ext cx="9677400" cy="1293028"/>
          </a:xfrm>
        </p:spPr>
        <p:txBody>
          <a:bodyPr/>
          <a:lstStyle/>
          <a:p>
            <a:r>
              <a:rPr lang="en-GB" dirty="0"/>
              <a:t>SUBJECTS STUDIED BY ALL IN 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B812-A636-43CE-8AF6-95AD7BC3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62" y="1368109"/>
            <a:ext cx="8596668" cy="3880773"/>
          </a:xfrm>
        </p:spPr>
        <p:txBody>
          <a:bodyPr>
            <a:normAutofit/>
          </a:bodyPr>
          <a:lstStyle/>
          <a:p>
            <a:r>
              <a:rPr lang="en-GB" sz="2800" dirty="0"/>
              <a:t>NQ English </a:t>
            </a:r>
            <a:r>
              <a:rPr lang="en-GB" sz="2800" b="1" i="1" dirty="0"/>
              <a:t>or </a:t>
            </a:r>
            <a:r>
              <a:rPr lang="en-GB" sz="2800" dirty="0"/>
              <a:t>ESOL (four periods per week)</a:t>
            </a:r>
          </a:p>
          <a:p>
            <a:r>
              <a:rPr lang="en-GB" sz="2800" dirty="0"/>
              <a:t>NQ Maths </a:t>
            </a:r>
            <a:r>
              <a:rPr lang="en-GB" sz="2800" b="1" i="1" dirty="0"/>
              <a:t>or </a:t>
            </a:r>
            <a:r>
              <a:rPr lang="en-GB" sz="2800" dirty="0"/>
              <a:t>Applications of Maths (four periods)</a:t>
            </a:r>
          </a:p>
          <a:p>
            <a:r>
              <a:rPr lang="en-GB" sz="2800" dirty="0"/>
              <a:t>Core PE (two periods)</a:t>
            </a:r>
          </a:p>
          <a:p>
            <a:r>
              <a:rPr lang="en-GB" sz="2800" dirty="0"/>
              <a:t>Core RMPS (one period) </a:t>
            </a:r>
          </a:p>
          <a:p>
            <a:r>
              <a:rPr lang="en-GB" sz="2800" dirty="0"/>
              <a:t>PSE (one period) </a:t>
            </a:r>
          </a:p>
          <a:p>
            <a:r>
              <a:rPr lang="en-GB" sz="2800" dirty="0"/>
              <a:t>Personal Support (2 x 25-minute periods)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9801" t="16190" r="17269" b="7468"/>
          <a:stretch/>
        </p:blipFill>
        <p:spPr bwMode="auto">
          <a:xfrm>
            <a:off x="7863841" y="4256116"/>
            <a:ext cx="4328159" cy="2601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506249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FABE-4627-43CB-BF2A-8A08089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CHOICES</a:t>
            </a:r>
            <a:br>
              <a:rPr lang="en-GB" dirty="0"/>
            </a:br>
            <a:r>
              <a:rPr lang="en-GB" dirty="0"/>
              <a:t>(Options Booklet)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B812-A636-43CE-8AF6-95AD7BC3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" y="2036064"/>
            <a:ext cx="10820400" cy="4513205"/>
          </a:xfrm>
        </p:spPr>
        <p:txBody>
          <a:bodyPr>
            <a:normAutofit/>
          </a:bodyPr>
          <a:lstStyle/>
          <a:p>
            <a:r>
              <a:rPr lang="en-GB" sz="2800" dirty="0"/>
              <a:t>All pupils will choose a further five subjects </a:t>
            </a:r>
          </a:p>
          <a:p>
            <a:r>
              <a:rPr lang="en-GB" sz="2800" dirty="0"/>
              <a:t>Free choice as to what these five subjects                                        are (i.e. no column structure)</a:t>
            </a:r>
          </a:p>
          <a:p>
            <a:r>
              <a:rPr lang="en-GB" sz="2800" dirty="0"/>
              <a:t>Guidance will be provided at options                                       meeting </a:t>
            </a:r>
          </a:p>
          <a:p>
            <a:r>
              <a:rPr lang="en-GB" sz="2800" dirty="0"/>
              <a:t>Everyone will select an additional two                                              back-up subjects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8D16A-37F7-8BC5-AF3D-329C88F9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400" t="18077" r="23200"/>
          <a:stretch/>
        </p:blipFill>
        <p:spPr>
          <a:xfrm>
            <a:off x="7823104" y="487680"/>
            <a:ext cx="2901795" cy="3602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D1683-B320-48BE-92EF-B0B9802D3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50" t="25433" r="47639" b="11145"/>
          <a:stretch/>
        </p:blipFill>
        <p:spPr>
          <a:xfrm rot="710348">
            <a:off x="8881585" y="2305839"/>
            <a:ext cx="3179255" cy="43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01594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B861-38D4-4376-9B7E-0D97D3E7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 Booklet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8EB902-0D98-30FD-82E1-0E04C6BB32E6}"/>
              </a:ext>
            </a:extLst>
          </p:cNvPr>
          <p:cNvSpPr txBox="1"/>
          <p:nvPr/>
        </p:nvSpPr>
        <p:spPr>
          <a:xfrm>
            <a:off x="1837944" y="5758124"/>
            <a:ext cx="7318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https://blogs.glowscotland.org.uk/glowblogs/rosshall/parent-carer-info/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AEA0F4B6-B575-0308-AADC-9DD689E66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6034">
            <a:off x="1839850" y="1499264"/>
            <a:ext cx="2834834" cy="3859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11F398-ECA7-4F91-8811-5C7213674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4345">
            <a:off x="6293625" y="628889"/>
            <a:ext cx="4134791" cy="51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6847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F9A1-DC4E-48FF-BAEA-2CB95224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8904"/>
            <a:ext cx="8596668" cy="1320800"/>
          </a:xfrm>
        </p:spPr>
        <p:txBody>
          <a:bodyPr/>
          <a:lstStyle/>
          <a:p>
            <a:r>
              <a:rPr lang="en-GB" dirty="0"/>
              <a:t>PROGRESSION INTO S5/6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E38D-A958-4393-9722-DE899022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1137706"/>
            <a:ext cx="11678653" cy="5165558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/>
              <a:t>Current S4 students</a:t>
            </a:r>
            <a:r>
              <a:rPr lang="en-GB" dirty="0"/>
              <a:t> </a:t>
            </a:r>
          </a:p>
          <a:p>
            <a:pPr lvl="1"/>
            <a:r>
              <a:rPr lang="en-GB" sz="2400" dirty="0"/>
              <a:t>Will study five NQ subjects – six periods each</a:t>
            </a:r>
          </a:p>
          <a:p>
            <a:pPr lvl="1"/>
            <a:r>
              <a:rPr lang="en-GB" sz="2400" dirty="0"/>
              <a:t>Where possible, select five of your seven S4 subjects for progression into S5 </a:t>
            </a:r>
          </a:p>
          <a:p>
            <a:pPr lvl="1"/>
            <a:r>
              <a:rPr lang="en-GB" sz="2400" dirty="0"/>
              <a:t>Consider S5 and S6 holistically</a:t>
            </a:r>
          </a:p>
          <a:p>
            <a:pPr lvl="1"/>
            <a:r>
              <a:rPr lang="en-GB" sz="2400" i="1" dirty="0"/>
              <a:t>All S5 students </a:t>
            </a:r>
            <a:r>
              <a:rPr lang="en-GB" sz="2400" dirty="0"/>
              <a:t>should select English as one of your options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u="sng" dirty="0"/>
              <a:t>Current S5 students</a:t>
            </a:r>
            <a:r>
              <a:rPr lang="en-GB" dirty="0"/>
              <a:t> </a:t>
            </a:r>
          </a:p>
          <a:p>
            <a:pPr lvl="1"/>
            <a:r>
              <a:rPr lang="en-GB" sz="2400" dirty="0"/>
              <a:t>Will study a minimum of four subjects</a:t>
            </a:r>
          </a:p>
          <a:p>
            <a:pPr lvl="1"/>
            <a:r>
              <a:rPr lang="en-GB" sz="2400" dirty="0"/>
              <a:t>Where possible, aim for progression from subjects studied in S4/5 </a:t>
            </a:r>
          </a:p>
          <a:p>
            <a:pPr lvl="1"/>
            <a:r>
              <a:rPr lang="en-GB" sz="2400" dirty="0"/>
              <a:t>A subject studied in S4 but not in S5 could be picked up again for S6 </a:t>
            </a:r>
          </a:p>
          <a:p>
            <a:pPr lvl="1"/>
            <a:r>
              <a:rPr lang="en-GB" sz="2400" dirty="0"/>
              <a:t>S6 students may also opt to select a subject or subjects which you have not previously studied – you should speak to Pastoral Care and individual departments about the appropriate level of study for 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5164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966FF"/>
      </a:accent1>
      <a:accent2>
        <a:srgbClr val="7030A0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6398</TotalTime>
  <Words>1196</Words>
  <Application>Microsoft Office PowerPoint</Application>
  <PresentationFormat>Widescreen</PresentationFormat>
  <Paragraphs>192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Trebuchet MS</vt:lpstr>
      <vt:lpstr>Wingdings</vt:lpstr>
      <vt:lpstr>Wingdings 3</vt:lpstr>
      <vt:lpstr>Facet</vt:lpstr>
      <vt:lpstr>Senior Pathways Evening </vt:lpstr>
      <vt:lpstr>THIS EVENING…</vt:lpstr>
      <vt:lpstr>AIMS OF REVISED OPTIONS PROCESS</vt:lpstr>
      <vt:lpstr>Reporting/ Parents evening</vt:lpstr>
      <vt:lpstr>PASTORAL CATE OPTIONS MEETINGS Revised </vt:lpstr>
      <vt:lpstr>SUBJECTS STUDIED BY ALL IN S4</vt:lpstr>
      <vt:lpstr>MAKING CHOICES (Options Booklet) </vt:lpstr>
      <vt:lpstr>Pathways Booklet </vt:lpstr>
      <vt:lpstr>PROGRESSION INTO S5/6</vt:lpstr>
      <vt:lpstr>PROGRESSION INTO s5/6</vt:lpstr>
      <vt:lpstr>PowerPoint Presentation</vt:lpstr>
      <vt:lpstr>IMPORTANT INFORMATION</vt:lpstr>
      <vt:lpstr>Preparation Checklist</vt:lpstr>
      <vt:lpstr>Raising Attainment  Mr McAleese </vt:lpstr>
      <vt:lpstr>BGE Curriculum </vt:lpstr>
      <vt:lpstr>Key Points of BGE</vt:lpstr>
      <vt:lpstr>Pathways From S3</vt:lpstr>
      <vt:lpstr>Qualification Structure S4</vt:lpstr>
      <vt:lpstr>SCQF -   Ambassadors,  Learner Pathways and Progressions</vt:lpstr>
      <vt:lpstr>What is it and what does it do?</vt:lpstr>
      <vt:lpstr>PowerPoint Presentation</vt:lpstr>
      <vt:lpstr>SCQF in Schools</vt:lpstr>
      <vt:lpstr>Mr Clelland</vt:lpstr>
      <vt:lpstr>Rosshall Academy- 2023/24 Destinations a Positive Picture… </vt:lpstr>
      <vt:lpstr>Applications of Maths and University </vt:lpstr>
      <vt:lpstr>Applications of Maths and University </vt:lpstr>
      <vt:lpstr>PowerPoint Presentation</vt:lpstr>
      <vt:lpstr>PowerPoint Presentation</vt:lpstr>
      <vt:lpstr>PowerPoint Presentation</vt:lpstr>
      <vt:lpstr>PowerPoint Presentation</vt:lpstr>
      <vt:lpstr>Option Pathways Booklet</vt:lpstr>
      <vt:lpstr>ENGLISH DEPARTMENT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Options Process</dc:title>
  <dc:creator>WStillie</dc:creator>
  <cp:lastModifiedBy>RClelland</cp:lastModifiedBy>
  <cp:revision>102</cp:revision>
  <cp:lastPrinted>2025-01-14T16:59:13Z</cp:lastPrinted>
  <dcterms:created xsi:type="dcterms:W3CDTF">2021-11-04T11:37:16Z</dcterms:created>
  <dcterms:modified xsi:type="dcterms:W3CDTF">2026-01-12T13:06:03Z</dcterms:modified>
</cp:coreProperties>
</file>