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67" r:id="rId2"/>
    <p:sldId id="292" r:id="rId3"/>
    <p:sldId id="365" r:id="rId4"/>
    <p:sldId id="281" r:id="rId5"/>
    <p:sldId id="284" r:id="rId6"/>
    <p:sldId id="285" r:id="rId7"/>
    <p:sldId id="287" r:id="rId8"/>
    <p:sldId id="286" r:id="rId9"/>
    <p:sldId id="288" r:id="rId10"/>
    <p:sldId id="282" r:id="rId11"/>
    <p:sldId id="283" r:id="rId12"/>
    <p:sldId id="366" r:id="rId13"/>
    <p:sldId id="290" r:id="rId14"/>
    <p:sldId id="362" r:id="rId15"/>
    <p:sldId id="363" r:id="rId16"/>
    <p:sldId id="364" r:id="rId17"/>
    <p:sldId id="291" r:id="rId18"/>
    <p:sldId id="256" r:id="rId19"/>
    <p:sldId id="270" r:id="rId20"/>
    <p:sldId id="276" r:id="rId21"/>
    <p:sldId id="271" r:id="rId22"/>
    <p:sldId id="260" r:id="rId23"/>
    <p:sldId id="277" r:id="rId24"/>
    <p:sldId id="259" r:id="rId25"/>
    <p:sldId id="279" r:id="rId26"/>
    <p:sldId id="272" r:id="rId27"/>
    <p:sldId id="275" r:id="rId28"/>
    <p:sldId id="261" r:id="rId29"/>
    <p:sldId id="278" r:id="rId30"/>
    <p:sldId id="26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Rosshall Academy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92-4A25-A1B3-C72FF1610D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92-4A25-A1B3-C72FF1610D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692-4A25-A1B3-C72FF1610D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692-4A25-A1B3-C72FF1610DC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692-4A25-A1B3-C72FF1610DC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692-4A25-A1B3-C72FF1610DC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692-4A25-A1B3-C72FF1610DC6}"/>
              </c:ext>
            </c:extLst>
          </c:dPt>
          <c:dLbls>
            <c:dLbl>
              <c:idx val="1"/>
              <c:layout>
                <c:manualLayout>
                  <c:x val="8.7736789631106676E-2"/>
                  <c:y val="-0.21053402701940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92-4A25-A1B3-C72FF1610DC6}"/>
                </c:ext>
              </c:extLst>
            </c:dLbl>
            <c:dLbl>
              <c:idx val="3"/>
              <c:layout>
                <c:manualLayout>
                  <c:x val="-5.9820538384845461E-2"/>
                  <c:y val="1.91387527762075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92-4A25-A1B3-C72FF1610DC6}"/>
                </c:ext>
              </c:extLst>
            </c:dLbl>
            <c:dLbl>
              <c:idx val="4"/>
              <c:layout>
                <c:manualLayout>
                  <c:x val="-4.7856430707876374E-2"/>
                  <c:y val="-2.40610316593602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92-4A25-A1B3-C72FF1610DC6}"/>
                </c:ext>
              </c:extLst>
            </c:dLbl>
            <c:dLbl>
              <c:idx val="6"/>
              <c:layout>
                <c:manualLayout>
                  <c:x val="5.9820538384845461E-2"/>
                  <c:y val="1.20305158296801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92-4A25-A1B3-C72FF1610DC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Sheet1!$B$1:$H$1</c:f>
              <c:strCache>
                <c:ptCount val="7"/>
                <c:pt idx="0">
                  <c:v>Employed</c:v>
                </c:pt>
                <c:pt idx="1">
                  <c:v>Further Education</c:v>
                </c:pt>
                <c:pt idx="2">
                  <c:v>University</c:v>
                </c:pt>
                <c:pt idx="3">
                  <c:v>PSD</c:v>
                </c:pt>
                <c:pt idx="4">
                  <c:v>Training</c:v>
                </c:pt>
                <c:pt idx="5">
                  <c:v>Unemployed</c:v>
                </c:pt>
                <c:pt idx="6">
                  <c:v>Voluntary Work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46</c:v>
                </c:pt>
                <c:pt idx="1">
                  <c:v>99</c:v>
                </c:pt>
                <c:pt idx="2">
                  <c:v>68</c:v>
                </c:pt>
                <c:pt idx="3">
                  <c:v>2</c:v>
                </c:pt>
                <c:pt idx="4">
                  <c:v>11</c:v>
                </c:pt>
                <c:pt idx="5">
                  <c:v>13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692-4A25-A1B3-C72FF1610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5239A-03C7-4DA8-8DF5-F119E2154DC4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D3CBA-5DB5-4A2F-A914-5F5EF3830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0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Last year some courses offered</a:t>
            </a:r>
            <a:r>
              <a:rPr lang="en-GB" baseline="0" dirty="0"/>
              <a:t> taster session in June to selected applicants.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2F2E8-1364-4475-9395-CF5CB8011AD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8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9100-37DB-41CA-8022-58C9459D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13B-EC38-4827-AFD8-E749E3E4E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AF71A-349D-49F1-AD58-ABAE8BF9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E485-ABE5-460C-8425-BE7ED815E5D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EF881-A280-4213-A015-7C12FCC47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E788B-1329-425F-8EC9-0BBE2BC12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7517-BBC1-4453-A10F-2B6ECAD9B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4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F28B-CC82-4AEB-8C9D-10C83273C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46727-3389-48D0-9C9F-A7D7C7E5D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77766-00D4-4BB1-87E3-0B427DF7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E485-ABE5-460C-8425-BE7ED815E5D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2C932-7203-4D28-B746-44F5BB4C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52BFD-1D91-458D-A0A3-8713CB23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7517-BBC1-4453-A10F-2B6ECAD9B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64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943DBA-7A78-4571-87D1-44D12CF1F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CA802-59A8-4C9D-8F7F-2BBF33889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7EB33-C976-44C5-A0C8-127DC7DD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E485-ABE5-460C-8425-BE7ED815E5D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0665A-87B1-45C1-B8C0-7CBD1D045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9FB14-9C88-480E-8BDB-BAED3FCFC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7517-BBC1-4453-A10F-2B6ECAD9B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697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12C136-3613-449C-82A5-BC4149581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C89021-8A7E-422F-9B10-F4CA578A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F65449-FBA1-4B52-B1BC-3A8E6B84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04600-2856-400B-9B0B-4CE66A53AD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3655292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C89F7-7B44-4CEA-9966-553E150DAB8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/>
          <a:lstStyle>
            <a:lvl1pPr algn="ctr">
              <a:defRPr b="1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480D1-B97A-4678-8AC1-0409D059A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778FB-C206-4F6D-AFCF-CAB152B0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E485-ABE5-460C-8425-BE7ED815E5D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9A276-CE25-4138-89B7-638A2DC2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7FDD9-179E-44B9-A08C-5DD640F3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7517-BBC1-4453-A10F-2B6ECAD9B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3F7F7-B7A1-43C7-B79E-E374F5D89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EE6B1-30B5-441F-A5A2-7C4E137F1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6FCCC-D14A-49A6-BA03-23798079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E485-ABE5-460C-8425-BE7ED815E5D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344BA-C515-4793-9704-1E39D7CA1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53A38-88AE-466D-8248-279E471F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7517-BBC1-4453-A10F-2B6ECAD9B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9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9E49C-A17C-450A-9211-337541E3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C569B-D612-4BBD-B493-BEF8724B2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B3F81-D4F9-45E1-8959-84ACCD643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70156-A6B7-4CB3-AEFC-D58E4367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E485-ABE5-460C-8425-BE7ED815E5D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C7B0F-0D72-44DA-B835-D3F32E6B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02652-5160-4ACA-AE35-35C94CD92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7517-BBC1-4453-A10F-2B6ECAD9B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0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B7E9B-8597-4335-8445-8E08750CE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7D356-4EBA-4C2C-B73E-D7ABA36D4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086FC-5D01-4F01-8049-0D7F532F2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AAED0-72CD-4568-AC93-0CFE29BF7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16BEBC-92E2-48BC-BDC6-5063C05BD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A207C-85C2-4288-9F60-3FFC8F19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E485-ABE5-460C-8425-BE7ED815E5D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67FC88-16D6-40B8-8346-4047D116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75F1-714B-4584-8B2D-E1D95FC7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7517-BBC1-4453-A10F-2B6ECAD9B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32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D4005-7356-4465-8BFA-0DB06AF2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E67F1-5577-4E1E-A2FE-14D89A8E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E485-ABE5-460C-8425-BE7ED815E5D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45962-EC74-4631-9FC4-120170A0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6F037-92DF-4ACC-96F7-1CE8EA1F5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7517-BBC1-4453-A10F-2B6ECAD9B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7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79743-9606-47AC-9684-2BD298A0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E485-ABE5-460C-8425-BE7ED815E5D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256AD-D236-4DF7-8691-510DD4C2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249F0-28D3-47C9-B234-9159A393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7517-BBC1-4453-A10F-2B6ECAD9B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58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CD03-39C0-4A5D-BEF7-B0A5ADFE4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29AF1-43F9-4992-97E7-19808B41D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7C7BA-B38A-47FF-A397-73C1811A5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01417-9CBA-404C-AB79-8DA0EB88A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E485-ABE5-460C-8425-BE7ED815E5D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18354-B798-42F9-9C2F-695FAD22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36736-124B-4D05-9766-90D6C1DC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7517-BBC1-4453-A10F-2B6ECAD9B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04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2C35-304A-4655-BD61-DBCF6EE7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31C502-B317-420D-AB6E-812A6F6C1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06881-A5A9-4C71-80FC-7CB254DD5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566C4-B2ED-4B00-A320-9D9DFD01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E485-ABE5-460C-8425-BE7ED815E5D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A0B54-ADA7-4173-8A98-3567BA851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3878B6-40AE-409A-AD6B-453F4DDF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7517-BBC1-4453-A10F-2B6ECAD9B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66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E8AF52-6536-45AA-908B-2FE50FD4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96588-711B-47B9-A131-616C41B31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B3D8A-BA73-4472-B412-60603EDC3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1E485-ABE5-460C-8425-BE7ED815E5DB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21059-E63C-4099-8DFF-C6A84089C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FC703-E935-41D0-B5A6-D2922D249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77517-BBC1-4453-A10F-2B6ECAD9BE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98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sgowguarantee.org/" TargetMode="External"/><Relationship Id="rId2" Type="http://schemas.openxmlformats.org/officeDocument/2006/relationships/hyperlink" Target="https://www.planitplus.ne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.uk/url?sa=i&amp;rct=j&amp;q=glasgow+clyde+college+logo&amp;source=images&amp;cd=&amp;cad=rja&amp;uact=8&amp;ved=0CAcQjRw&amp;url=http://www.glasgowclyde.ac.uk/&amp;ei=XCtoVeCrEdSp7Aan6ILICg&amp;bvm=bv.93990622,d.ZGU&amp;psig=AFQjCNEoPEHeK0gURlSgkpMr-wYVwJXdbQ&amp;ust=143297660170453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jZv3fOeyas&amp;feature=youtu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getyournec.scot/nec/?opt=NEC-Card/30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.uk/url?sa=i&amp;rct=j&amp;q=glasgow+clyde+college+logo&amp;source=images&amp;cd=&amp;cad=rja&amp;uact=8&amp;ved=0CAcQjRw&amp;url=http://www.glasgowclyde.ac.uk/&amp;ei=XCtoVeCrEdSp7Aan6ILICg&amp;bvm=bv.93990622,d.ZGU&amp;psig=AFQjCNEoPEHeK0gURlSgkpMr-wYVwJXdbQ&amp;ust=143297660170453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arouseltraining.co.uk/apprenticeships/faq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ucat.ac.u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RAfamilies_Jobs" TargetMode="External"/><Relationship Id="rId2" Type="http://schemas.openxmlformats.org/officeDocument/2006/relationships/hyperlink" Target="https://blogs.glowscotland.org.uk/glowblogs/rosshall/current-opportunit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s.glowscotland.org.uk/glowblogs/rosshall/weekly-bulleti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Rosshall Academy- 2021/22 Destinations a Positive Picture…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00809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4800" b="1" dirty="0"/>
              <a:t>96%</a:t>
            </a:r>
            <a:r>
              <a:rPr lang="en-GB" sz="4800" dirty="0"/>
              <a:t> positive destinations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College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University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Job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Training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91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4600"/>
              <a:t>Widening Participation Opportunities at Rosshall Academy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sz="2200"/>
              <a:t>Access to a Career (S4-S6)</a:t>
            </a:r>
          </a:p>
          <a:p>
            <a:r>
              <a:rPr lang="en-GB" sz="2200"/>
              <a:t>Reach Programme (S4-S6)</a:t>
            </a:r>
          </a:p>
          <a:p>
            <a:endParaRPr lang="en-GB" sz="2200"/>
          </a:p>
          <a:p>
            <a:r>
              <a:rPr lang="en-GB" sz="2200"/>
              <a:t>Note- participation can depend on postcode/ FSM entitlement- pupils should speak to Mr Clelland individually</a:t>
            </a:r>
          </a:p>
          <a:p>
            <a:endParaRPr lang="en-GB" sz="2200"/>
          </a:p>
          <a:p>
            <a:endParaRPr lang="en-GB" sz="22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9126422-C765-C9F1-2E67-A179E1B49E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1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GB" sz="3700"/>
              <a:t>Access to a Career Programme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GB" sz="2000"/>
              <a:t>The Access to a Career Programme works with S4-S6 pupils interested in pursuing a career in:</a:t>
            </a:r>
          </a:p>
          <a:p>
            <a:pPr lvl="1"/>
            <a:r>
              <a:rPr lang="en-GB" sz="2000"/>
              <a:t>Engineering</a:t>
            </a:r>
          </a:p>
          <a:p>
            <a:pPr lvl="1"/>
            <a:r>
              <a:rPr lang="en-GB" sz="2000"/>
              <a:t>Accountancy and Finance</a:t>
            </a:r>
          </a:p>
          <a:p>
            <a:pPr lvl="1"/>
            <a:r>
              <a:rPr lang="en-GB" sz="2000"/>
              <a:t>Teaching (Primary, Technological and RE)</a:t>
            </a:r>
          </a:p>
          <a:p>
            <a:r>
              <a:rPr lang="en-GB" sz="2000"/>
              <a:t>Completing programme means pupils benefit from adjusted entry requirements into these degrees at university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527" y="581892"/>
            <a:ext cx="4373224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41EC3F8-B3D3-3172-CF13-997B574DF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29" y="3707894"/>
            <a:ext cx="2518756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4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r>
              <a:rPr lang="en-GB" sz="4000"/>
              <a:t>Reach Programme</a:t>
            </a:r>
          </a:p>
        </p:txBody>
      </p: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r>
              <a:rPr lang="en-GB" sz="2000"/>
              <a:t>Reach is a programme that works with S4-S6 pupils with an interest in and ability to study a degree in </a:t>
            </a:r>
          </a:p>
          <a:p>
            <a:pPr lvl="1"/>
            <a:r>
              <a:rPr lang="en-GB" sz="2000"/>
              <a:t>Dentistry</a:t>
            </a:r>
          </a:p>
          <a:p>
            <a:pPr lvl="1"/>
            <a:r>
              <a:rPr lang="en-GB" sz="2000"/>
              <a:t>Law</a:t>
            </a:r>
          </a:p>
          <a:p>
            <a:pPr lvl="1"/>
            <a:r>
              <a:rPr lang="en-GB" sz="2000"/>
              <a:t>Medicine</a:t>
            </a:r>
          </a:p>
          <a:p>
            <a:pPr lvl="1"/>
            <a:r>
              <a:rPr lang="en-GB" sz="2000"/>
              <a:t>Veterinary Medicine and Surgery </a:t>
            </a:r>
          </a:p>
          <a:p>
            <a:r>
              <a:rPr lang="en-GB" sz="2000"/>
              <a:t>Successful completion means gain adjusted entry requirements to the Schools of Dentistry, Law, Medicine and Veterinary Medicine at Glasgow. </a:t>
            </a:r>
          </a:p>
          <a:p>
            <a:endParaRPr lang="en-GB" sz="2000"/>
          </a:p>
          <a:p>
            <a:endParaRPr lang="en-GB" sz="2000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5527" y="581892"/>
            <a:ext cx="4373224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303677F-FE5C-258D-12BD-1E75E427D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829" y="3707894"/>
            <a:ext cx="2518756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372">
            <a:off x="1552414" y="1866554"/>
            <a:ext cx="6134651" cy="4451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638">
            <a:off x="5600489" y="50193"/>
            <a:ext cx="4911213" cy="3575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58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56" y="0"/>
            <a:ext cx="91428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875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56" y="0"/>
            <a:ext cx="91428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055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73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21302-33EF-4329-863A-FF21FC30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Suggested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5F3CF-C38D-47D8-B2CB-1EF37E73D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hlinkClick r:id="rId2"/>
              </a:rPr>
              <a:t>https://www.planitplus.net/</a:t>
            </a:r>
            <a:r>
              <a:rPr lang="en-GB" sz="3600" dirty="0"/>
              <a:t> </a:t>
            </a:r>
          </a:p>
          <a:p>
            <a:pPr lvl="1"/>
            <a:r>
              <a:rPr lang="en-GB" sz="3200" dirty="0"/>
              <a:t>Search engine for all courses across Scotland, includes jobs, requirements and course content info </a:t>
            </a:r>
          </a:p>
          <a:p>
            <a:r>
              <a:rPr lang="en-GB" sz="3600" dirty="0">
                <a:hlinkClick r:id="rId3"/>
              </a:rPr>
              <a:t>https://www.glasgowguarantee.org/</a:t>
            </a:r>
            <a:r>
              <a:rPr lang="en-GB" sz="3600" dirty="0"/>
              <a:t> </a:t>
            </a:r>
          </a:p>
          <a:p>
            <a:pPr lvl="1"/>
            <a:r>
              <a:rPr lang="en-GB" sz="3200" dirty="0"/>
              <a:t>Site that collates all available Apprenticeships/ Modern Apprenticeship available to Glasgow residents </a:t>
            </a:r>
          </a:p>
        </p:txBody>
      </p:sp>
    </p:spTree>
    <p:extLst>
      <p:ext uri="{BB962C8B-B14F-4D97-AF65-F5344CB8AC3E}">
        <p14:creationId xmlns:p14="http://schemas.microsoft.com/office/powerpoint/2010/main" val="3276572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Mrs Karen McConnell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PT Destinations, Partnerships and Developing Young Workforce</a:t>
            </a:r>
          </a:p>
        </p:txBody>
      </p:sp>
    </p:spTree>
    <p:extLst>
      <p:ext uri="{BB962C8B-B14F-4D97-AF65-F5344CB8AC3E}">
        <p14:creationId xmlns:p14="http://schemas.microsoft.com/office/powerpoint/2010/main" val="729646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college as part of Senior Phase?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Pupils are enrolled with partner college.</a:t>
            </a:r>
          </a:p>
          <a:p>
            <a:endParaRPr lang="en-GB" dirty="0"/>
          </a:p>
          <a:p>
            <a:r>
              <a:rPr lang="en-GB" dirty="0"/>
              <a:t>Glasgow Clyde, City of Glasgow, Glasgow Kelvin</a:t>
            </a:r>
          </a:p>
          <a:p>
            <a:r>
              <a:rPr lang="en-GB" dirty="0"/>
              <a:t>Completing the courses as part of Senior Phase timetable.</a:t>
            </a:r>
          </a:p>
          <a:p>
            <a:r>
              <a:rPr lang="en-GB" dirty="0"/>
              <a:t>Mainly take place Tuesday and Thursday afternoons</a:t>
            </a:r>
          </a:p>
          <a:p>
            <a:r>
              <a:rPr lang="en-GB" dirty="0"/>
              <a:t>Foundation Apprenticeships in S5/6</a:t>
            </a:r>
          </a:p>
          <a:p>
            <a:r>
              <a:rPr lang="en-GB" dirty="0"/>
              <a:t>S6 Up to 3 days commitment </a:t>
            </a:r>
          </a:p>
        </p:txBody>
      </p:sp>
      <p:pic>
        <p:nvPicPr>
          <p:cNvPr id="4" name="Picture 2" descr="http://www.glasgowclyde.ac.uk/_designs/glasgow-clyde-collage/glasgow_clyde_college_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916832"/>
            <a:ext cx="1572184" cy="82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5445225"/>
            <a:ext cx="2590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5031981"/>
            <a:ext cx="32067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893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C811A9-82E0-47CF-A645-6C67EAB24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427009"/>
              </p:ext>
            </p:extLst>
          </p:nvPr>
        </p:nvGraphicFramePr>
        <p:xfrm>
          <a:off x="6842627" y="5111905"/>
          <a:ext cx="1549246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9246">
                  <a:extLst>
                    <a:ext uri="{9D8B030D-6E8A-4147-A177-3AD203B41FA5}">
                      <a16:colId xmlns:a16="http://schemas.microsoft.com/office/drawing/2014/main" val="77823685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Grand Total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014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effectLst/>
                        </a:rPr>
                        <a:t>237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94092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5EAD1D6-F450-4CE9-BCE1-3BCB8355EF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5258172"/>
              </p:ext>
            </p:extLst>
          </p:nvPr>
        </p:nvGraphicFramePr>
        <p:xfrm>
          <a:off x="-208505" y="262053"/>
          <a:ext cx="9553575" cy="6333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D8BEB3-7A70-42D4-A8F8-30B525622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26916"/>
              </p:ext>
            </p:extLst>
          </p:nvPr>
        </p:nvGraphicFramePr>
        <p:xfrm>
          <a:off x="7464153" y="404664"/>
          <a:ext cx="2847975" cy="2415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0275">
                  <a:extLst>
                    <a:ext uri="{9D8B030D-6E8A-4147-A177-3AD203B41FA5}">
                      <a16:colId xmlns:a16="http://schemas.microsoft.com/office/drawing/2014/main" val="221467964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763091876"/>
                    </a:ext>
                  </a:extLst>
                </a:gridCol>
              </a:tblGrid>
              <a:tr h="4026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2100" dirty="0"/>
                        <a:t>University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GB" sz="2100" dirty="0"/>
                        <a:t>68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40310"/>
                  </a:ext>
                </a:extLst>
              </a:tr>
              <a:tr h="4026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2100" dirty="0"/>
                        <a:t>College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GB" sz="2100" dirty="0"/>
                        <a:t>99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384989"/>
                  </a:ext>
                </a:extLst>
              </a:tr>
              <a:tr h="4026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2100"/>
                        <a:t>Training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GB" sz="2100" dirty="0"/>
                        <a:t>11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524499"/>
                  </a:ext>
                </a:extLst>
              </a:tr>
              <a:tr h="4026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2100" dirty="0"/>
                        <a:t>Employment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GB" sz="2100" dirty="0"/>
                        <a:t>46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301711"/>
                  </a:ext>
                </a:extLst>
              </a:tr>
              <a:tr h="4026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2100" dirty="0"/>
                        <a:t>Unemployed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GB" sz="2100" dirty="0"/>
                        <a:t>13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8188809"/>
                  </a:ext>
                </a:extLst>
              </a:tr>
              <a:tr h="402622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GB" sz="2100" b="1" dirty="0"/>
                        <a:t>Total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150000"/>
                        </a:lnSpc>
                      </a:pPr>
                      <a:r>
                        <a:rPr lang="en-GB" sz="2100" b="1" dirty="0"/>
                        <a:t>237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4978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093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this for?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Glasgow’s strategy is for 100% positive destinations for 2023.</a:t>
            </a:r>
          </a:p>
          <a:p>
            <a:r>
              <a:rPr lang="en-GB" dirty="0"/>
              <a:t>Therefore:-</a:t>
            </a:r>
          </a:p>
          <a:p>
            <a:r>
              <a:rPr lang="en-GB" dirty="0"/>
              <a:t>If you are offered and accept a place you </a:t>
            </a:r>
            <a:r>
              <a:rPr lang="en-GB" b="1" u="sng" dirty="0"/>
              <a:t>need to be </a:t>
            </a:r>
            <a:r>
              <a:rPr lang="en-GB" dirty="0"/>
              <a:t>committed to following it through to April 2024. May 2025 or S5/S6 Foundation Apprenticeships</a:t>
            </a:r>
          </a:p>
          <a:p>
            <a:r>
              <a:rPr lang="en-GB" dirty="0"/>
              <a:t>Target group of pupils are those </a:t>
            </a:r>
            <a:r>
              <a:rPr lang="en-GB" u="sng" dirty="0">
                <a:solidFill>
                  <a:srgbClr val="00B050"/>
                </a:solidFill>
              </a:rPr>
              <a:t>who are intending to leave at the end of session 2024.</a:t>
            </a:r>
          </a:p>
          <a:p>
            <a:r>
              <a:rPr lang="en-GB" dirty="0"/>
              <a:t>The course chosen should be directly linked to career aspirations and other subjects being chosen.</a:t>
            </a:r>
          </a:p>
          <a:p>
            <a:r>
              <a:rPr lang="en-GB" dirty="0"/>
              <a:t>Pupils must have excellent attendance (80%), attitude and behaviour.</a:t>
            </a:r>
          </a:p>
          <a:p>
            <a:r>
              <a:rPr lang="en-GB" dirty="0"/>
              <a:t>Other options for those who need more support.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47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Levels of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  <a:p>
            <a:r>
              <a:rPr lang="en-GB" dirty="0"/>
              <a:t>Level 4-6 Courses S4- S6 (National 4/5/6/7)</a:t>
            </a:r>
          </a:p>
          <a:p>
            <a:r>
              <a:rPr lang="en-GB" dirty="0"/>
              <a:t>Some courses have </a:t>
            </a:r>
            <a:r>
              <a:rPr lang="en-GB" b="1" u="sng" dirty="0"/>
              <a:t>minimum entry requirements </a:t>
            </a:r>
            <a:r>
              <a:rPr lang="en-GB" dirty="0"/>
              <a:t>e.g. must have N5 English pass therefore only open to pupils S5 and above or may require that certain subjects are being studied e.g. a science. </a:t>
            </a:r>
          </a:p>
          <a:p>
            <a:r>
              <a:rPr lang="en-GB" dirty="0"/>
              <a:t>Important to read the entry requirements in the prospectus – available via school webpage.</a:t>
            </a:r>
          </a:p>
          <a:p>
            <a:endParaRPr lang="en-GB" dirty="0"/>
          </a:p>
          <a:p>
            <a:r>
              <a:rPr lang="en-GB" dirty="0"/>
              <a:t>Level 1-3 Courses S4 – S6 (N2/3)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3143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types of college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700809"/>
            <a:ext cx="4402832" cy="430648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b="1" dirty="0"/>
              <a:t>Glasgow Schools College Provision</a:t>
            </a:r>
          </a:p>
          <a:p>
            <a:r>
              <a:rPr lang="en-GB" dirty="0"/>
              <a:t>Offered to local authority partners</a:t>
            </a:r>
          </a:p>
          <a:p>
            <a:r>
              <a:rPr lang="en-GB" dirty="0"/>
              <a:t>Majority of courses run on Tuesday/Thursday afternoons</a:t>
            </a:r>
          </a:p>
          <a:p>
            <a:r>
              <a:rPr lang="en-GB" dirty="0"/>
              <a:t>Some are offered on different days</a:t>
            </a:r>
          </a:p>
          <a:p>
            <a:r>
              <a:rPr lang="en-GB" dirty="0">
                <a:hlinkClick r:id="rId3"/>
              </a:rPr>
              <a:t>https://www.youtube.com/watch?v=yjZv3fOeyas&amp;feature=youtu.be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024" y="1719072"/>
            <a:ext cx="3898776" cy="430221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/>
              <a:t>Open Doors Courses</a:t>
            </a:r>
          </a:p>
          <a:p>
            <a:endParaRPr lang="en-GB" dirty="0"/>
          </a:p>
          <a:p>
            <a:r>
              <a:rPr lang="en-GB" dirty="0"/>
              <a:t>S5/6 ONLY</a:t>
            </a:r>
          </a:p>
          <a:p>
            <a:endParaRPr lang="en-GB" dirty="0"/>
          </a:p>
          <a:p>
            <a:r>
              <a:rPr lang="en-GB" dirty="0"/>
              <a:t>Glasgow Clyde – often </a:t>
            </a:r>
            <a:r>
              <a:rPr lang="en-GB" dirty="0" err="1"/>
              <a:t>Cardonald</a:t>
            </a:r>
            <a:r>
              <a:rPr lang="en-GB" dirty="0"/>
              <a:t> Campus which is within walking distance from school</a:t>
            </a:r>
          </a:p>
        </p:txBody>
      </p:sp>
    </p:spTree>
    <p:extLst>
      <p:ext uri="{BB962C8B-B14F-4D97-AF65-F5344CB8AC3E}">
        <p14:creationId xmlns:p14="http://schemas.microsoft.com/office/powerpoint/2010/main" val="174828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to College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GB" dirty="0"/>
              <a:t>Free Bus travel for young people.</a:t>
            </a:r>
          </a:p>
          <a:p>
            <a:r>
              <a:rPr lang="en-GB" u="sng" dirty="0">
                <a:hlinkClick r:id="rId2"/>
              </a:rPr>
              <a:t>https://getyournec.scot/nec/?opt=NEC-Card/301</a:t>
            </a:r>
            <a:endParaRPr lang="en-GB" dirty="0"/>
          </a:p>
          <a:p>
            <a:r>
              <a:rPr lang="en-GB" dirty="0"/>
              <a:t>Take documents to be checked and scanned at a local library – Glasgow Life support.</a:t>
            </a:r>
          </a:p>
          <a:p>
            <a:pPr marL="114300" indent="0">
              <a:buNone/>
            </a:pPr>
            <a:endParaRPr lang="en-GB" dirty="0"/>
          </a:p>
          <a:p>
            <a:r>
              <a:rPr lang="en-GB" dirty="0"/>
              <a:t>All young people will be expected to apply for a card and use this to get to and from college.</a:t>
            </a:r>
          </a:p>
          <a:p>
            <a:endParaRPr lang="en-GB" dirty="0"/>
          </a:p>
          <a:p>
            <a:r>
              <a:rPr lang="en-GB" b="1" dirty="0"/>
              <a:t>Select from the  local college in the first instance</a:t>
            </a:r>
          </a:p>
          <a:p>
            <a:r>
              <a:rPr lang="en-GB" b="1" dirty="0"/>
              <a:t>Glasgow Clyde </a:t>
            </a:r>
            <a:r>
              <a:rPr lang="en-GB" b="1" dirty="0" err="1"/>
              <a:t>Cardonald</a:t>
            </a:r>
            <a:r>
              <a:rPr lang="en-GB" b="1" dirty="0"/>
              <a:t> and City of Glasgow.</a:t>
            </a:r>
          </a:p>
          <a:p>
            <a:endParaRPr lang="en-GB" dirty="0"/>
          </a:p>
          <a:p>
            <a:r>
              <a:rPr lang="en-GB" dirty="0"/>
              <a:t>Consider the time to get to college, avoid missing lessons in school. Pupils may need to travel during lunch-break.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055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kinds of courses are available include:-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7030A0"/>
                </a:solidFill>
              </a:rPr>
              <a:t>We will provide a fact sheet with links to you-tube clips for some of these courses</a:t>
            </a:r>
          </a:p>
          <a:p>
            <a:endParaRPr lang="en-GB" dirty="0"/>
          </a:p>
          <a:p>
            <a:r>
              <a:rPr lang="en-GB" dirty="0"/>
              <a:t>Construction</a:t>
            </a:r>
          </a:p>
          <a:p>
            <a:r>
              <a:rPr lang="en-GB" dirty="0"/>
              <a:t>Hairdressing</a:t>
            </a:r>
          </a:p>
          <a:p>
            <a:r>
              <a:rPr lang="en-GB" dirty="0"/>
              <a:t>Cosmetology</a:t>
            </a:r>
          </a:p>
          <a:p>
            <a:r>
              <a:rPr lang="en-GB" dirty="0"/>
              <a:t>Child Care</a:t>
            </a:r>
          </a:p>
          <a:p>
            <a:r>
              <a:rPr lang="en-GB" dirty="0"/>
              <a:t>Social Work</a:t>
            </a:r>
          </a:p>
          <a:p>
            <a:r>
              <a:rPr lang="en-GB" dirty="0"/>
              <a:t>Uniformed Services</a:t>
            </a:r>
          </a:p>
          <a:p>
            <a:r>
              <a:rPr lang="en-GB" dirty="0"/>
              <a:t>Food, Drink Industries</a:t>
            </a:r>
          </a:p>
          <a:p>
            <a:r>
              <a:rPr lang="en-GB" dirty="0"/>
              <a:t>Forensics</a:t>
            </a:r>
          </a:p>
          <a:p>
            <a:r>
              <a:rPr lang="en-GB" dirty="0"/>
              <a:t>Up in the Air and Down on the Ground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GB" dirty="0"/>
              <a:t>Sport Industries</a:t>
            </a:r>
          </a:p>
          <a:p>
            <a:r>
              <a:rPr lang="en-GB" dirty="0"/>
              <a:t>Intro to Scots Law</a:t>
            </a:r>
          </a:p>
          <a:p>
            <a:r>
              <a:rPr lang="en-GB" dirty="0"/>
              <a:t>Automotive Engineering</a:t>
            </a:r>
          </a:p>
          <a:p>
            <a:r>
              <a:rPr lang="en-GB" dirty="0"/>
              <a:t>NPA Professional Theatre Preparation </a:t>
            </a:r>
          </a:p>
          <a:p>
            <a:r>
              <a:rPr lang="en-GB" dirty="0"/>
              <a:t>First Aid</a:t>
            </a:r>
          </a:p>
          <a:p>
            <a:r>
              <a:rPr lang="en-GB" dirty="0"/>
              <a:t>Cyber Security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4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27F1-B5ED-4F41-BCD6-AE17F4F1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Competition for 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92D4-8865-47A9-8DE5-4AD7B2F4C51D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  <a:p>
            <a:r>
              <a:rPr lang="en-GB" dirty="0"/>
              <a:t>High demand for places, limited number on each course.</a:t>
            </a:r>
          </a:p>
          <a:p>
            <a:endParaRPr lang="en-GB" dirty="0"/>
          </a:p>
          <a:p>
            <a:r>
              <a:rPr lang="en-GB" dirty="0"/>
              <a:t>On average Rosshall Academy is given between 1 and 3 places on each course.</a:t>
            </a:r>
          </a:p>
          <a:p>
            <a:endParaRPr lang="en-GB" dirty="0"/>
          </a:p>
          <a:p>
            <a:r>
              <a:rPr lang="en-GB" dirty="0"/>
              <a:t>If accepted for a course it is essential that the pupil follow through and be committed to the course for the full length of the course.</a:t>
            </a:r>
          </a:p>
        </p:txBody>
      </p:sp>
    </p:spTree>
    <p:extLst>
      <p:ext uri="{BB962C8B-B14F-4D97-AF65-F5344CB8AC3E}">
        <p14:creationId xmlns:p14="http://schemas.microsoft.com/office/powerpoint/2010/main" val="872146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Foundation apprenticeship</a:t>
            </a:r>
            <a:br>
              <a:rPr lang="en-GB" dirty="0"/>
            </a:br>
            <a:r>
              <a:rPr lang="en-GB" dirty="0"/>
              <a:t>who are they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S5 &amp; S6 pupils only. Applicants need to be working towards at least 1 Higher by the end of S6 </a:t>
            </a:r>
          </a:p>
          <a:p>
            <a:r>
              <a:rPr lang="en-GB" dirty="0"/>
              <a:t>Different courses are referred to as </a:t>
            </a:r>
            <a:r>
              <a:rPr lang="en-GB" b="1" i="1" dirty="0"/>
              <a:t>“Frameworks”</a:t>
            </a:r>
          </a:p>
          <a:p>
            <a:r>
              <a:rPr lang="en-GB" sz="2000" b="1" dirty="0"/>
              <a:t>We would suggest that this is in a subject that is required subject for the course example FA Mechanical Engineering is challenging if you are not already working at Higher Physics level in S5.</a:t>
            </a:r>
          </a:p>
          <a:p>
            <a:r>
              <a:rPr lang="en-GB" sz="2000" b="1" dirty="0"/>
              <a:t>Suggestion, not exclusively pupils  who are choosing:-</a:t>
            </a:r>
          </a:p>
          <a:p>
            <a:endParaRPr lang="en-GB" sz="2000" b="1" dirty="0"/>
          </a:p>
          <a:p>
            <a:pPr marL="685800" lvl="2" indent="0">
              <a:buNone/>
            </a:pPr>
            <a:r>
              <a:rPr lang="en-GB" b="1" dirty="0"/>
              <a:t>    Sitting 5 Highers – University pathway</a:t>
            </a:r>
          </a:p>
          <a:p>
            <a:pPr marL="685800" lvl="2" indent="0">
              <a:buNone/>
            </a:pPr>
            <a:endParaRPr lang="en-GB" b="1" dirty="0"/>
          </a:p>
          <a:p>
            <a:pPr marL="685800" lvl="2" indent="0">
              <a:buNone/>
            </a:pPr>
            <a:r>
              <a:rPr lang="en-GB" b="1" dirty="0"/>
              <a:t>	One - three Highers – Modern Apprenticeship, college pathway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Multiply 4"/>
          <p:cNvSpPr/>
          <p:nvPr/>
        </p:nvSpPr>
        <p:spPr>
          <a:xfrm>
            <a:off x="5915980" y="4931932"/>
            <a:ext cx="360040" cy="36004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1026" name="Picture 2" descr="C:\Users\km3794d\AppData\Local\Microsoft\Windows\Temporary Internet Files\Content.IE5\RNI79P5R\ticks-39830_128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63" y="5507839"/>
            <a:ext cx="454041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51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Foundation apprenticeship frameworks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>
              <a:shade val="50000"/>
            </a:schemeClr>
          </a:lnRef>
          <a:fillRef idx="1002">
            <a:schemeClr val="lt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Civil Engineering</a:t>
            </a:r>
          </a:p>
          <a:p>
            <a:r>
              <a:rPr lang="en-GB" dirty="0">
                <a:solidFill>
                  <a:srgbClr val="00B0F0"/>
                </a:solidFill>
              </a:rPr>
              <a:t>Engineering Systems</a:t>
            </a:r>
          </a:p>
          <a:p>
            <a:r>
              <a:rPr lang="en-GB" dirty="0">
                <a:solidFill>
                  <a:srgbClr val="00B0F0"/>
                </a:solidFill>
              </a:rPr>
              <a:t>Mechanical Engineering</a:t>
            </a:r>
          </a:p>
          <a:p>
            <a:r>
              <a:rPr lang="en-GB" dirty="0">
                <a:solidFill>
                  <a:srgbClr val="FFC000"/>
                </a:solidFill>
              </a:rPr>
              <a:t>Social services: Children and Young People</a:t>
            </a:r>
          </a:p>
          <a:p>
            <a:r>
              <a:rPr lang="en-GB" dirty="0">
                <a:solidFill>
                  <a:srgbClr val="FFC000"/>
                </a:solidFill>
              </a:rPr>
              <a:t>Social Services: Health Care</a:t>
            </a:r>
          </a:p>
          <a:p>
            <a:r>
              <a:rPr lang="en-GB" dirty="0">
                <a:solidFill>
                  <a:srgbClr val="771B52"/>
                </a:solidFill>
              </a:rPr>
              <a:t>Financial Services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27542-DB99-4CB9-99DB-3649368BC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en-GB" dirty="0">
                <a:solidFill>
                  <a:srgbClr val="771B52"/>
                </a:solidFill>
              </a:rPr>
              <a:t>Business Skills</a:t>
            </a:r>
          </a:p>
          <a:p>
            <a:r>
              <a:rPr lang="en-GB" dirty="0">
                <a:solidFill>
                  <a:srgbClr val="771B52"/>
                </a:solidFill>
              </a:rPr>
              <a:t>Accountancy</a:t>
            </a:r>
          </a:p>
          <a:p>
            <a:r>
              <a:rPr lang="en-GB" dirty="0">
                <a:solidFill>
                  <a:srgbClr val="002060"/>
                </a:solidFill>
              </a:rPr>
              <a:t>Software Development</a:t>
            </a:r>
          </a:p>
          <a:p>
            <a:r>
              <a:rPr lang="en-GB" dirty="0">
                <a:solidFill>
                  <a:srgbClr val="002060"/>
                </a:solidFill>
              </a:rPr>
              <a:t>Hardware System Support</a:t>
            </a:r>
          </a:p>
          <a:p>
            <a:r>
              <a:rPr lang="en-GB" dirty="0">
                <a:solidFill>
                  <a:srgbClr val="002060"/>
                </a:solidFill>
              </a:rPr>
              <a:t>Creative and Digital Media</a:t>
            </a:r>
          </a:p>
          <a:p>
            <a:r>
              <a:rPr lang="en-GB" dirty="0">
                <a:solidFill>
                  <a:srgbClr val="00B050"/>
                </a:solidFill>
              </a:rPr>
              <a:t>Health and Food Science</a:t>
            </a:r>
          </a:p>
          <a:p>
            <a:r>
              <a:rPr lang="en-GB" dirty="0">
                <a:solidFill>
                  <a:srgbClr val="7030A0"/>
                </a:solidFill>
              </a:rPr>
              <a:t>Scientific Technologies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768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these take place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041236"/>
            <a:ext cx="10515600" cy="40844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Glasgow Clyde – Cardonald, </a:t>
            </a:r>
            <a:r>
              <a:rPr lang="en-GB" dirty="0"/>
              <a:t>Langside, Anniesland Campus </a:t>
            </a:r>
          </a:p>
          <a:p>
            <a:r>
              <a:rPr lang="en-GB" dirty="0"/>
              <a:t>Glasgow Kelvin – Riverside and Springburn</a:t>
            </a:r>
          </a:p>
          <a:p>
            <a:r>
              <a:rPr lang="en-GB" dirty="0">
                <a:solidFill>
                  <a:srgbClr val="00B050"/>
                </a:solidFill>
              </a:rPr>
              <a:t>City of Glasgow – City Campus</a:t>
            </a:r>
          </a:p>
          <a:p>
            <a:r>
              <a:rPr lang="en-GB" dirty="0"/>
              <a:t>Transport – travelling time</a:t>
            </a:r>
          </a:p>
          <a:p>
            <a:r>
              <a:rPr lang="en-GB" i="1" dirty="0"/>
              <a:t>Consider travelling home from Kelvin from 4pm in December. </a:t>
            </a:r>
          </a:p>
        </p:txBody>
      </p:sp>
      <p:pic>
        <p:nvPicPr>
          <p:cNvPr id="7" name="Picture 2" descr="http://www.glasgowclyde.ac.uk/_designs/glasgow-clyde-collage/glasgow_clyde_college_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66802"/>
            <a:ext cx="26955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227" y="5364434"/>
            <a:ext cx="2590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04" y="5364434"/>
            <a:ext cx="32067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501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allocation of places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14300" indent="0">
              <a:buNone/>
            </a:pPr>
            <a:r>
              <a:rPr lang="en-GB" dirty="0"/>
              <a:t>Rosshall Academy will be given an allocation of places for all Senior Phase pupils.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Average number of places for each course is between 0 and 3. 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Really important that if you commit to a place that it is used. ALWAYS more applications than places. </a:t>
            </a:r>
          </a:p>
        </p:txBody>
      </p:sp>
    </p:spTree>
    <p:extLst>
      <p:ext uri="{BB962C8B-B14F-4D97-AF65-F5344CB8AC3E}">
        <p14:creationId xmlns:p14="http://schemas.microsoft.com/office/powerpoint/2010/main" val="129256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D974C-40E0-4ACB-A1AE-8CA21939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0236"/>
          </a:xfrm>
        </p:spPr>
        <p:txBody>
          <a:bodyPr>
            <a:normAutofit/>
          </a:bodyPr>
          <a:lstStyle/>
          <a:p>
            <a:r>
              <a:rPr lang="en-GB" dirty="0"/>
              <a:t>Thinking of leaving school?</a:t>
            </a:r>
            <a:br>
              <a:rPr lang="en-GB" dirty="0"/>
            </a:br>
            <a:r>
              <a:rPr lang="en-GB" dirty="0"/>
              <a:t>College applications are now open for August 2022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F3EB5A-D5F2-4D17-85DD-0154C5B2AE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55" y="2722112"/>
            <a:ext cx="7147289" cy="3620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179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Great stepping stone to further college courses</a:t>
            </a:r>
          </a:p>
          <a:p>
            <a:r>
              <a:rPr lang="en-GB" dirty="0"/>
              <a:t>Variety of courses available, new skills, new people, college environment – consider the days the course is available</a:t>
            </a:r>
          </a:p>
          <a:p>
            <a:r>
              <a:rPr lang="en-GB" b="1" dirty="0"/>
              <a:t>Will be making a commitment to attend for the full course programme – level of maturity required</a:t>
            </a:r>
          </a:p>
          <a:p>
            <a:r>
              <a:rPr lang="en-GB" b="1" dirty="0"/>
              <a:t>Pupils will be expected to keep up with any classes missed, we will work to keep time out of class to a minimum</a:t>
            </a:r>
          </a:p>
          <a:p>
            <a:r>
              <a:rPr lang="en-GB" b="1" dirty="0"/>
              <a:t>Excellent attendance</a:t>
            </a:r>
          </a:p>
        </p:txBody>
      </p:sp>
    </p:spTree>
    <p:extLst>
      <p:ext uri="{BB962C8B-B14F-4D97-AF65-F5344CB8AC3E}">
        <p14:creationId xmlns:p14="http://schemas.microsoft.com/office/powerpoint/2010/main" val="71349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1E422-3674-4DC4-A24B-FA96E529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Popular progressions include…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9C6BB-E792-49D5-9498-95025103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Childcare</a:t>
            </a:r>
          </a:p>
          <a:p>
            <a:pPr lvl="0"/>
            <a:r>
              <a:rPr lang="en-GB" dirty="0"/>
              <a:t>Engineering</a:t>
            </a:r>
          </a:p>
          <a:p>
            <a:pPr lvl="0"/>
            <a:r>
              <a:rPr lang="en-GB" dirty="0"/>
              <a:t>Trades</a:t>
            </a:r>
          </a:p>
          <a:p>
            <a:pPr lvl="0"/>
            <a:r>
              <a:rPr lang="en-GB" dirty="0"/>
              <a:t>Social sciences-based courses at college/ university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5 Reasons You Should Map Your Customer Journey | CustomerThink">
            <a:extLst>
              <a:ext uri="{FF2B5EF4-FFF2-40B4-BE49-F238E27FC236}">
                <a16:creationId xmlns:a16="http://schemas.microsoft.com/office/drawing/2014/main" id="{E03260ED-F8F8-4AE9-8655-000529BE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81761" y="4137102"/>
            <a:ext cx="4828477" cy="217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3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10166-BF06-4058-9B67-34C5F363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93356-888B-430D-9405-BB3EB9331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sz="3200" dirty="0"/>
              <a:t>Pupils tend to stay on until S6</a:t>
            </a:r>
          </a:p>
          <a:p>
            <a:endParaRPr lang="en-GB" sz="3200" dirty="0"/>
          </a:p>
          <a:p>
            <a:r>
              <a:rPr lang="en-GB" sz="3200" b="1" dirty="0"/>
              <a:t>Essential Subjects:</a:t>
            </a:r>
            <a:endParaRPr lang="en-GB" sz="3200" dirty="0"/>
          </a:p>
          <a:p>
            <a:pPr lvl="1"/>
            <a:r>
              <a:rPr lang="en-GB" sz="2800" dirty="0"/>
              <a:t>Physics (any science for Civil Engineering)- Higher A</a:t>
            </a:r>
          </a:p>
          <a:p>
            <a:pPr lvl="1"/>
            <a:r>
              <a:rPr lang="en-GB" sz="2800" dirty="0"/>
              <a:t>Maths- Higher B or above by end of S6</a:t>
            </a:r>
          </a:p>
          <a:p>
            <a:pPr lvl="1"/>
            <a:r>
              <a:rPr lang="en-GB" sz="2800" dirty="0"/>
              <a:t>English- Nat 5 B or above (Higher English preferred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1026" name="Picture 2" descr="5 Reasons You Should Map Your Customer Journey | CustomerThink">
            <a:extLst>
              <a:ext uri="{FF2B5EF4-FFF2-40B4-BE49-F238E27FC236}">
                <a16:creationId xmlns:a16="http://schemas.microsoft.com/office/drawing/2014/main" id="{3CEAF709-74C9-40BE-BBBB-BF037A0E0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65738" y="2769658"/>
            <a:ext cx="4346343" cy="273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63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C379-D108-4E64-BD65-3704DA16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Trades/ Construction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EF045-29C9-429C-8689-B6DCC7A9E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Pupils tend to look to leave at the age of 16 (end of S4/ S5)</a:t>
            </a:r>
          </a:p>
          <a:p>
            <a:endParaRPr lang="en-GB" dirty="0"/>
          </a:p>
          <a:p>
            <a:r>
              <a:rPr lang="en-GB" b="1" dirty="0"/>
              <a:t>Essential Subjects:</a:t>
            </a:r>
          </a:p>
          <a:p>
            <a:pPr lvl="1"/>
            <a:r>
              <a:rPr lang="en-GB" dirty="0"/>
              <a:t>Entry level college course- no qualifications needed, interview + reference</a:t>
            </a:r>
          </a:p>
          <a:p>
            <a:pPr lvl="1"/>
            <a:r>
              <a:rPr lang="en-GB" dirty="0"/>
              <a:t>Maths- National 4</a:t>
            </a:r>
          </a:p>
          <a:p>
            <a:pPr lvl="1"/>
            <a:r>
              <a:rPr lang="en-GB" dirty="0"/>
              <a:t>English- National 4</a:t>
            </a:r>
          </a:p>
          <a:p>
            <a:pPr lvl="1"/>
            <a:endParaRPr lang="en-GB" dirty="0"/>
          </a:p>
          <a:p>
            <a:r>
              <a:rPr lang="en-GB" b="1" dirty="0"/>
              <a:t>Apprenticeships:</a:t>
            </a:r>
          </a:p>
          <a:p>
            <a:pPr lvl="1"/>
            <a:r>
              <a:rPr lang="en-GB" dirty="0"/>
              <a:t>National 4/5 in Maths, English and a Technical Subject or a Science.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2" descr="TAPPS (The Automotive Path to Purchase Study) | Kantar Belgium">
            <a:extLst>
              <a:ext uri="{FF2B5EF4-FFF2-40B4-BE49-F238E27FC236}">
                <a16:creationId xmlns:a16="http://schemas.microsoft.com/office/drawing/2014/main" id="{7E224F87-EB43-4DA2-8578-43C7046B8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63" y="3842327"/>
            <a:ext cx="4892385" cy="136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3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C379-D108-4E64-BD65-3704DA162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Childcare (Nursery Teacher)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EF045-29C9-429C-8689-B6DCC7A9E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Pupils tend to look to leave at the age of 16 (end of S4/ S5)</a:t>
            </a:r>
          </a:p>
          <a:p>
            <a:endParaRPr lang="en-GB" dirty="0"/>
          </a:p>
          <a:p>
            <a:r>
              <a:rPr lang="en-GB" b="1" dirty="0"/>
              <a:t>Essential Subjects:</a:t>
            </a:r>
          </a:p>
          <a:p>
            <a:pPr lvl="1"/>
            <a:r>
              <a:rPr lang="en-GB" dirty="0"/>
              <a:t>3 subjects at National 4 including English. </a:t>
            </a:r>
          </a:p>
          <a:p>
            <a:pPr lvl="1"/>
            <a:r>
              <a:rPr lang="en-GB" dirty="0"/>
              <a:t>Interview</a:t>
            </a:r>
          </a:p>
          <a:p>
            <a:pPr lvl="1"/>
            <a:r>
              <a:rPr lang="en-GB" dirty="0"/>
              <a:t>Work experience desired</a:t>
            </a:r>
          </a:p>
          <a:p>
            <a:pPr lvl="1"/>
            <a:endParaRPr lang="en-GB" dirty="0"/>
          </a:p>
          <a:p>
            <a:r>
              <a:rPr lang="en-GB" b="1" dirty="0"/>
              <a:t>Modern Apprenticeships:</a:t>
            </a:r>
          </a:p>
          <a:p>
            <a:pPr lvl="1"/>
            <a:r>
              <a:rPr lang="en-GB" dirty="0"/>
              <a:t>No formal qualifications needed</a:t>
            </a:r>
          </a:p>
          <a:p>
            <a:pPr lvl="1"/>
            <a:r>
              <a:rPr lang="en-GB" dirty="0"/>
              <a:t>Genuine desire to learn</a:t>
            </a:r>
          </a:p>
          <a:p>
            <a:pPr lvl="1"/>
            <a:r>
              <a:rPr lang="en-GB" dirty="0"/>
              <a:t>Interview</a:t>
            </a:r>
          </a:p>
          <a:p>
            <a:pPr lvl="1"/>
            <a:r>
              <a:rPr lang="en-GB" dirty="0"/>
              <a:t>Pupils gain SVQ Social Services (Children and Young People) at SCQF Level 7 whilst earning £9500.40 / £5.22ph p/h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See </a:t>
            </a:r>
            <a:r>
              <a:rPr lang="en-GB" dirty="0">
                <a:hlinkClick r:id="rId2"/>
              </a:rPr>
              <a:t>https://www.carouseltraining.co.uk/apprenticeships/faqs/</a:t>
            </a:r>
            <a:r>
              <a:rPr lang="en-GB" dirty="0"/>
              <a:t> for more details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2" descr="5 Reasons You Should Map Your Customer Journey | CustomerThink">
            <a:extLst>
              <a:ext uri="{FF2B5EF4-FFF2-40B4-BE49-F238E27FC236}">
                <a16:creationId xmlns:a16="http://schemas.microsoft.com/office/drawing/2014/main" id="{587AB151-8456-4FAD-8D1B-A56CC330B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02400" y="2309091"/>
            <a:ext cx="4503922" cy="246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6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706C-8E4C-405F-BB01-D6F02F4B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Medicine/ Dentistry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610B2-5AEB-4936-A851-61E24E2A4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SQA Higher Entry Requirements (by end of S6)</a:t>
            </a:r>
            <a:endParaRPr lang="en-GB" dirty="0"/>
          </a:p>
          <a:p>
            <a:pPr lvl="1"/>
            <a:r>
              <a:rPr lang="en-GB" dirty="0"/>
              <a:t>AAAAA Higher at end of S5 + BBB Advanced Higher or AB Advanced Higher + B Higher in S6</a:t>
            </a:r>
          </a:p>
          <a:p>
            <a:pPr lvl="1"/>
            <a:r>
              <a:rPr lang="en-GB" dirty="0"/>
              <a:t>Additional requirements: Highers Chemistry, Biology and </a:t>
            </a:r>
            <a:r>
              <a:rPr lang="en-GB" b="1" dirty="0">
                <a:solidFill>
                  <a:srgbClr val="FF0000"/>
                </a:solidFill>
              </a:rPr>
              <a:t>Physics or Mathematics</a:t>
            </a:r>
            <a:r>
              <a:rPr lang="en-GB" dirty="0"/>
              <a:t>. National 5 English at Grade B. </a:t>
            </a:r>
          </a:p>
          <a:p>
            <a:pPr lvl="1"/>
            <a:r>
              <a:rPr lang="en-GB" dirty="0"/>
              <a:t>UCAT (</a:t>
            </a:r>
            <a:r>
              <a:rPr lang="en-GB" dirty="0">
                <a:hlinkClick r:id="rId2"/>
              </a:rPr>
              <a:t>www.ucat.ac.uk</a:t>
            </a:r>
            <a:r>
              <a:rPr lang="en-GB" dirty="0"/>
              <a:t> for more information). </a:t>
            </a:r>
          </a:p>
          <a:p>
            <a:pPr lvl="1"/>
            <a:r>
              <a:rPr lang="en-GB" dirty="0"/>
              <a:t>Interview</a:t>
            </a:r>
          </a:p>
          <a:p>
            <a:pPr marL="0" indent="0">
              <a:buNone/>
            </a:pPr>
            <a:r>
              <a:rPr lang="en-GB" dirty="0"/>
              <a:t>[above is similar for Vet Medicine and Dentistry, see university websites for more info] </a:t>
            </a:r>
          </a:p>
        </p:txBody>
      </p:sp>
      <p:pic>
        <p:nvPicPr>
          <p:cNvPr id="2050" name="Picture 2" descr="TAPPS (The Automotive Path to Purchase Study) | Kantar Belgium">
            <a:extLst>
              <a:ext uri="{FF2B5EF4-FFF2-40B4-BE49-F238E27FC236}">
                <a16:creationId xmlns:a16="http://schemas.microsoft.com/office/drawing/2014/main" id="{216043E8-63E2-42B6-9A37-EB95A2EBD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18" y="5144655"/>
            <a:ext cx="5197186" cy="14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99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E172-96B2-47AA-A0D2-FEFF24C6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Opportunities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92541-3D19-4860-9734-71E429216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have access to lots of opportunities at Rosshall Academy</a:t>
            </a:r>
          </a:p>
          <a:p>
            <a:r>
              <a:rPr lang="en-GB" dirty="0"/>
              <a:t>See here for more details:</a:t>
            </a:r>
          </a:p>
          <a:p>
            <a:pPr lvl="1"/>
            <a:r>
              <a:rPr lang="en-GB" dirty="0">
                <a:hlinkClick r:id="rId2"/>
              </a:rPr>
              <a:t>https://blogs.glowscotland.org.uk/glowblogs/rosshall/current-opportunities/</a:t>
            </a:r>
            <a:r>
              <a:rPr lang="en-GB" dirty="0"/>
              <a:t> </a:t>
            </a:r>
          </a:p>
          <a:p>
            <a:pPr lvl="1"/>
            <a:r>
              <a:rPr lang="en-GB" dirty="0">
                <a:hlinkClick r:id="rId3"/>
              </a:rPr>
              <a:t>https://twitter.com/RAfamilies_Jobs</a:t>
            </a:r>
            <a:r>
              <a:rPr lang="en-GB" dirty="0"/>
              <a:t> </a:t>
            </a:r>
          </a:p>
          <a:p>
            <a:pPr lvl="1"/>
            <a:r>
              <a:rPr lang="en-GB" dirty="0">
                <a:hlinkClick r:id="rId4"/>
              </a:rPr>
              <a:t>https://blogs.glowscotland.org.uk/glowblogs/rosshall/weekly-bulletin/</a:t>
            </a:r>
            <a:r>
              <a:rPr lang="en-GB" dirty="0"/>
              <a:t> </a:t>
            </a:r>
          </a:p>
          <a:p>
            <a:r>
              <a:rPr lang="en-GB" dirty="0"/>
              <a:t>Important pupils let us know their plans as early as possible </a:t>
            </a:r>
          </a:p>
          <a:p>
            <a:pPr lvl="1"/>
            <a:r>
              <a:rPr lang="en-GB" dirty="0"/>
              <a:t>Surveys</a:t>
            </a:r>
          </a:p>
          <a:p>
            <a:pPr lvl="1"/>
            <a:r>
              <a:rPr lang="en-GB" dirty="0"/>
              <a:t>Pastoral Care</a:t>
            </a:r>
          </a:p>
          <a:p>
            <a:pPr lvl="1"/>
            <a:r>
              <a:rPr lang="en-GB" dirty="0"/>
              <a:t>Mr Clelland</a:t>
            </a:r>
          </a:p>
          <a:p>
            <a:pPr lvl="1"/>
            <a:r>
              <a:rPr lang="en-GB" dirty="0"/>
              <a:t>Options Process 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12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5092</TotalTime>
  <Words>1990</Words>
  <Application>Microsoft Office PowerPoint</Application>
  <PresentationFormat>Widescreen</PresentationFormat>
  <Paragraphs>280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Rosshall Academy- 2021/22 Destinations a Positive Picture… </vt:lpstr>
      <vt:lpstr>PowerPoint Presentation</vt:lpstr>
      <vt:lpstr>Thinking of leaving school? College applications are now open for August 2022</vt:lpstr>
      <vt:lpstr>Popular progressions include…</vt:lpstr>
      <vt:lpstr>Engineering</vt:lpstr>
      <vt:lpstr>Trades/ Construction </vt:lpstr>
      <vt:lpstr>Childcare (Nursery Teacher)</vt:lpstr>
      <vt:lpstr>Medicine/ Dentistry </vt:lpstr>
      <vt:lpstr>Opportunities </vt:lpstr>
      <vt:lpstr>Widening Participation Opportunities at Rosshall Academy </vt:lpstr>
      <vt:lpstr>Access to a Career Programme </vt:lpstr>
      <vt:lpstr>Reach Programme</vt:lpstr>
      <vt:lpstr>PowerPoint Presentation</vt:lpstr>
      <vt:lpstr>PowerPoint Presentation</vt:lpstr>
      <vt:lpstr>PowerPoint Presentation</vt:lpstr>
      <vt:lpstr>PowerPoint Presentation</vt:lpstr>
      <vt:lpstr>Suggested sites</vt:lpstr>
      <vt:lpstr>Mrs Karen McConnell </vt:lpstr>
      <vt:lpstr>What is college as part of Senior Phase?</vt:lpstr>
      <vt:lpstr>Who is this for? </vt:lpstr>
      <vt:lpstr>Levels of Courses</vt:lpstr>
      <vt:lpstr>Two types of college courses</vt:lpstr>
      <vt:lpstr>Getting to College</vt:lpstr>
      <vt:lpstr>What kinds of courses are available include:-</vt:lpstr>
      <vt:lpstr>Competition for places</vt:lpstr>
      <vt:lpstr>Foundation apprenticeship who are they for?</vt:lpstr>
      <vt:lpstr>Foundation apprenticeship frameworks</vt:lpstr>
      <vt:lpstr>Where do these take place</vt:lpstr>
      <vt:lpstr>How allocation of places works</vt:lpstr>
      <vt:lpstr>Things to consider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RClelland</dc:creator>
  <cp:lastModifiedBy>Mr Clelland</cp:lastModifiedBy>
  <cp:revision>27</cp:revision>
  <dcterms:created xsi:type="dcterms:W3CDTF">2021-10-27T14:13:33Z</dcterms:created>
  <dcterms:modified xsi:type="dcterms:W3CDTF">2023-01-18T17:56:37Z</dcterms:modified>
</cp:coreProperties>
</file>