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9" r:id="rId4"/>
    <p:sldId id="260" r:id="rId5"/>
    <p:sldId id="261" r:id="rId6"/>
    <p:sldId id="262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D2D9B-257B-44B9-AC13-AC846901C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5350A-D457-4CF7-ADB1-385EF5D36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4EBBA-12EA-4C16-AC40-6C67389C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3798E-BB87-4C5C-B656-B2D3E6C3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A8903-8019-4AE8-8EAD-776DAACA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9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11FF-F6BD-46CB-974A-7A78FEB3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3294F-8BF9-4B33-988C-C100304D3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13802-BBC1-4841-BF7C-018A1E59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EA55-9817-4D4A-820D-D6C5E097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AE280-0AEC-46DA-A955-5B522751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6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522957-90A4-44F9-9EBF-59237992E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D3C84-AF9A-48A9-8152-702EFA3DB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C970E-BB52-4037-AC3C-06740272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A88CA-2D70-4945-AF67-D496FB64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99ABA-AC1A-4EDB-8603-20103A84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BEF1-FE49-4534-BCDC-CE3E1DC6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33676-59D1-4CEC-AE11-3052DFAB8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53D57-F2C0-48AD-8965-02AF7DF4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4014C-AFD2-4364-8E64-00C8287C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17E58-6DA4-47A8-94D2-276A059E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  <p:pic>
        <p:nvPicPr>
          <p:cNvPr id="3074" name="Picture 2" descr="Everything you need to know about UCAS | Student Hut">
            <a:extLst>
              <a:ext uri="{FF2B5EF4-FFF2-40B4-BE49-F238E27FC236}">
                <a16:creationId xmlns:a16="http://schemas.microsoft.com/office/drawing/2014/main" id="{1CC5F4B1-8908-449B-86B7-56D18008D7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30188"/>
            <a:ext cx="1979641" cy="140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49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1484-9578-4465-9A3F-0017A9A99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F31C6-4E4E-40C7-95AB-59F4CBA8A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8170F-312A-4092-935A-DDD120CB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8C403-872A-4602-B27C-7CBA05E0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E9E1D-5963-4105-A4DF-907FD87D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3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7FD1F-9EAC-47AA-B6A9-6DEFCE669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8639A-8A78-4870-A553-8FFB64C81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A4F94-37D1-4E50-B198-C245A9372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CFF1C-7758-499C-AD30-56ABC23CD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6CE7D-7D5E-4035-A384-732B018A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A5EC2-11F8-4FAA-A71B-53689346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61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20E25-21BD-4009-96E0-50B5A187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AFFE6-EEC7-40F7-B589-9572E6DEF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7AD20-9459-40A7-BDF5-EB46CA658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6713BD-05CF-4589-A409-C354F40B6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EBD52-7D66-42C1-9B61-7E602BFB4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8E48D5-B141-4BBA-9330-28B37734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0F9AF-EC1A-480B-AD63-C799F317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7C08F-CFE3-412F-8199-9E4E5A16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0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F275-EDEC-4077-89C4-9AB29F325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E862C-0CA5-452B-A2D5-14843F92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B5E1B-8F8C-44A6-A794-61BEF8B6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E42B9-1080-4906-964F-95E5155B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2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C4CB6E-EF37-4512-9F44-0978008B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E0F75A-84AF-4119-BAFD-D40EC80C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94BE4-AD61-4A63-AD67-FC15C510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5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2C93-356D-4303-ABEF-0EA413A7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54002-391C-4ABE-8BB4-69E6ACA3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A96E8-F093-4C02-A99C-D64A8C75B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7DE8-2378-4A1A-AF89-DCBB0AD0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B84E4-4F8B-48A0-AD58-772234EA6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509C2-DF14-4BAD-A95F-00CD3BE4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4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60FA-AB48-4CCC-BC08-7EE6A8AF8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56AFC-9038-4F1E-BB73-FA031CB7C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AA330-CB73-46B8-B2D3-B41FAB8C3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01F79-ABEF-4365-BC14-8F07A706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EB405-D7B7-42BC-B4CB-7E846608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5986C-D695-4794-B9BB-BEB384AA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6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39394-DEA0-4F84-A71D-23731D66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612EB-7C0B-4D48-9458-9852AF81C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B503C-A64C-4780-95C6-10BC35595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DF8F-9716-4FDE-80CC-702D4E0D5D25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DC6DC-77E5-4E7D-97DB-F18A61B1A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A39B-472B-4DB4-AA0D-945B42B60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1DD6-B303-42A8-B8D9-82D989DC2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4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itplu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a.ac.uk/study/wp/postco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itplus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E094A-B705-42EA-9B70-B9C464F4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5691-D487-4890-AB23-2092FEB1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Created a UCAS account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Linked your account to the school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Linked your account to your pastoral care teacher</a:t>
            </a:r>
          </a:p>
          <a:p>
            <a:endParaRPr lang="en-GB" dirty="0"/>
          </a:p>
          <a:p>
            <a:r>
              <a:rPr lang="en-GB" dirty="0"/>
              <a:t>(if not, do this today!)</a:t>
            </a:r>
          </a:p>
        </p:txBody>
      </p:sp>
    </p:spTree>
    <p:extLst>
      <p:ext uri="{BB962C8B-B14F-4D97-AF65-F5344CB8AC3E}">
        <p14:creationId xmlns:p14="http://schemas.microsoft.com/office/powerpoint/2010/main" val="177062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643" y="222196"/>
            <a:ext cx="8229600" cy="922114"/>
          </a:xfrm>
        </p:spPr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09" y="1340768"/>
            <a:ext cx="9455791" cy="5040560"/>
          </a:xfrm>
          <a:solidFill>
            <a:schemeClr val="bg1">
              <a:alpha val="8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b="1" i="1" dirty="0"/>
              <a:t>When is the deadline?</a:t>
            </a:r>
          </a:p>
          <a:p>
            <a:pPr lvl="1"/>
            <a:r>
              <a:rPr lang="en-GB" dirty="0"/>
              <a:t>We expect all UCAS forms to be completed and sent before the prelims (first week in December) </a:t>
            </a:r>
            <a:r>
              <a:rPr lang="en-GB" b="1" dirty="0">
                <a:solidFill>
                  <a:srgbClr val="FF0000"/>
                </a:solidFill>
              </a:rPr>
              <a:t>Note- earlier for certain courses (</a:t>
            </a:r>
            <a:r>
              <a:rPr lang="en-GB" b="1" i="1" dirty="0">
                <a:solidFill>
                  <a:srgbClr val="FF0000"/>
                </a:solidFill>
              </a:rPr>
              <a:t>15</a:t>
            </a:r>
            <a:r>
              <a:rPr lang="en-GB" b="1" i="1" baseline="30000" dirty="0">
                <a:solidFill>
                  <a:srgbClr val="FF0000"/>
                </a:solidFill>
              </a:rPr>
              <a:t>th</a:t>
            </a:r>
            <a:r>
              <a:rPr lang="en-GB" b="1" i="1" dirty="0">
                <a:solidFill>
                  <a:srgbClr val="FF0000"/>
                </a:solidFill>
              </a:rPr>
              <a:t> Oct Dentistry, Medicine Vet Med, Oxford, Cambridge</a:t>
            </a:r>
            <a:r>
              <a:rPr lang="en-GB" b="1" dirty="0">
                <a:solidFill>
                  <a:srgbClr val="FF0000"/>
                </a:solidFill>
              </a:rPr>
              <a:t>)</a:t>
            </a:r>
          </a:p>
          <a:p>
            <a:r>
              <a:rPr lang="en-GB" b="1" i="1" dirty="0"/>
              <a:t>Can I send my application now/ once I have chosen my courses?</a:t>
            </a:r>
          </a:p>
          <a:p>
            <a:pPr lvl="1"/>
            <a:r>
              <a:rPr lang="en-GB" dirty="0"/>
              <a:t>No. You will need to complete your </a:t>
            </a:r>
            <a:r>
              <a:rPr lang="en-GB" b="1" dirty="0"/>
              <a:t>personal statement</a:t>
            </a:r>
            <a:r>
              <a:rPr lang="en-GB" dirty="0"/>
              <a:t>. You will also need a </a:t>
            </a:r>
            <a:r>
              <a:rPr lang="en-GB" b="1" dirty="0"/>
              <a:t>Reference</a:t>
            </a:r>
            <a:r>
              <a:rPr lang="en-GB" dirty="0"/>
              <a:t> completed by your Pastoral Care teacher. This takes time for them to complete.  </a:t>
            </a:r>
          </a:p>
          <a:p>
            <a:r>
              <a:rPr lang="en-GB" b="1" i="1" dirty="0"/>
              <a:t>Can I start my personal statement now?</a:t>
            </a:r>
          </a:p>
          <a:p>
            <a:pPr lvl="1"/>
            <a:r>
              <a:rPr lang="en-GB" dirty="0"/>
              <a:t>Yes- but best to work out what you are applying for first! You will be helped with your statement with info in the coming weeks.</a:t>
            </a:r>
          </a:p>
          <a:p>
            <a:r>
              <a:rPr lang="en-GB" b="1" i="1" dirty="0"/>
              <a:t>What if I don’t get in to any universities?</a:t>
            </a:r>
          </a:p>
          <a:p>
            <a:pPr lvl="1"/>
            <a:r>
              <a:rPr lang="en-GB" dirty="0"/>
              <a:t>All pupils will apply for college in Jan 2021 as a backup to their UCAS application (except pupils with an unconditional offer)</a:t>
            </a:r>
          </a:p>
          <a:p>
            <a:r>
              <a:rPr lang="en-GB" b="1" i="1" dirty="0"/>
              <a:t>I don’t know what courses to choose.</a:t>
            </a:r>
          </a:p>
          <a:p>
            <a:pPr lvl="1"/>
            <a:r>
              <a:rPr lang="en-GB" dirty="0"/>
              <a:t>Speak with Mr Clelland/ people at home/ careers advisors/ pastoral care</a:t>
            </a:r>
          </a:p>
        </p:txBody>
      </p:sp>
    </p:spTree>
    <p:extLst>
      <p:ext uri="{BB962C8B-B14F-4D97-AF65-F5344CB8AC3E}">
        <p14:creationId xmlns:p14="http://schemas.microsoft.com/office/powerpoint/2010/main" val="241164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UCAS 2: Choosing a course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At this stage you should be giving real thought to the courses you are thinking of applying for.</a:t>
            </a:r>
          </a:p>
          <a:p>
            <a:r>
              <a:rPr lang="en-GB" sz="3600" dirty="0"/>
              <a:t>UCAS allows you to choose </a:t>
            </a:r>
            <a:r>
              <a:rPr lang="en-GB" sz="3600" b="1" dirty="0"/>
              <a:t>5 courses</a:t>
            </a:r>
            <a:r>
              <a:rPr lang="en-GB" sz="3600" dirty="0"/>
              <a:t>.</a:t>
            </a:r>
          </a:p>
          <a:p>
            <a:r>
              <a:rPr lang="en-GB" sz="3600" dirty="0"/>
              <a:t>Plan It Plus is a good place to look:</a:t>
            </a:r>
          </a:p>
          <a:p>
            <a:pPr lvl="1"/>
            <a:r>
              <a:rPr lang="en-GB" sz="3600" dirty="0">
                <a:hlinkClick r:id="rId2"/>
              </a:rPr>
              <a:t>https://www.planitplus.net/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1802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Widening Access/ Contextualised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734" y="1600199"/>
            <a:ext cx="9246066" cy="5027103"/>
          </a:xfrm>
        </p:spPr>
        <p:txBody>
          <a:bodyPr>
            <a:normAutofit/>
          </a:bodyPr>
          <a:lstStyle/>
          <a:p>
            <a:r>
              <a:rPr lang="en-GB" dirty="0"/>
              <a:t>Most local </a:t>
            </a:r>
            <a:r>
              <a:rPr lang="en-GB" dirty="0" err="1"/>
              <a:t>unis</a:t>
            </a:r>
            <a:r>
              <a:rPr lang="en-GB" dirty="0"/>
              <a:t> will offer you slightly reduced requirements:</a:t>
            </a:r>
          </a:p>
          <a:p>
            <a:pPr lvl="1"/>
            <a:r>
              <a:rPr lang="en-GB" sz="2800" b="1" dirty="0"/>
              <a:t>Strathclyde </a:t>
            </a:r>
            <a:r>
              <a:rPr lang="en-GB" sz="2800" b="1" dirty="0" err="1"/>
              <a:t>Uni</a:t>
            </a:r>
            <a:r>
              <a:rPr lang="en-GB" sz="2800" b="1" dirty="0"/>
              <a:t> </a:t>
            </a:r>
            <a:r>
              <a:rPr lang="en-GB" sz="2800" dirty="0"/>
              <a:t>will make adjusted offers for </a:t>
            </a:r>
            <a:r>
              <a:rPr lang="en-GB" sz="2800" b="1" i="1" dirty="0"/>
              <a:t>all</a:t>
            </a:r>
            <a:r>
              <a:rPr lang="en-GB" sz="2800" dirty="0"/>
              <a:t> Rosshall pupils. </a:t>
            </a:r>
          </a:p>
          <a:p>
            <a:pPr lvl="1"/>
            <a:r>
              <a:rPr lang="en-GB" sz="2800" b="1" dirty="0"/>
              <a:t>GCU and UWS </a:t>
            </a:r>
            <a:r>
              <a:rPr lang="en-GB" sz="2800" dirty="0"/>
              <a:t>do this also, but do not always share their info as openly unfortunately. ‌ </a:t>
            </a:r>
          </a:p>
          <a:p>
            <a:pPr lvl="1"/>
            <a:r>
              <a:rPr lang="en-GB" sz="2800" b="1" dirty="0"/>
              <a:t>Glasgow</a:t>
            </a:r>
            <a:r>
              <a:rPr lang="en-GB" sz="2800" dirty="0"/>
              <a:t> is based on your postcode. You can check your postcode (you should have already checked this and completed this questionnaire </a:t>
            </a:r>
            <a:r>
              <a:rPr lang="en-GB" sz="2800" dirty="0">
                <a:hlinkClick r:id="rId2"/>
              </a:rPr>
              <a:t>HERE</a:t>
            </a:r>
            <a:r>
              <a:rPr lang="en-GB" sz="2800" dirty="0"/>
              <a:t> )</a:t>
            </a:r>
          </a:p>
          <a:p>
            <a:pPr lvl="1"/>
            <a:r>
              <a:rPr lang="en-GB" sz="2800" dirty="0"/>
              <a:t>Other </a:t>
            </a:r>
            <a:r>
              <a:rPr lang="en-GB" sz="2800" dirty="0" err="1"/>
              <a:t>unis</a:t>
            </a:r>
            <a:r>
              <a:rPr lang="en-GB" sz="2800" dirty="0"/>
              <a:t> further away have their own policies (</a:t>
            </a:r>
            <a:r>
              <a:rPr lang="en-GB" sz="2800" dirty="0" err="1"/>
              <a:t>eg</a:t>
            </a:r>
            <a:r>
              <a:rPr lang="en-GB" sz="2800" dirty="0"/>
              <a:t> Stirling)</a:t>
            </a:r>
          </a:p>
          <a:p>
            <a:pPr lvl="1"/>
            <a:r>
              <a:rPr lang="en-GB" sz="2800" dirty="0"/>
              <a:t>If unsure, ask Mr Clelland </a:t>
            </a:r>
          </a:p>
        </p:txBody>
      </p:sp>
    </p:spTree>
    <p:extLst>
      <p:ext uri="{BB962C8B-B14F-4D97-AF65-F5344CB8AC3E}">
        <p14:creationId xmlns:p14="http://schemas.microsoft.com/office/powerpoint/2010/main" val="351181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b="1" dirty="0">
                <a:ea typeface="Geneva" charset="-128"/>
                <a:cs typeface="Arial" panose="020B0604020202020204" pitchFamily="34" charset="0"/>
              </a:rPr>
              <a:t>Choosing a 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507" y="1124744"/>
            <a:ext cx="10268125" cy="5472608"/>
          </a:xfrm>
        </p:spPr>
        <p:txBody>
          <a:bodyPr>
            <a:normAutofit/>
          </a:bodyPr>
          <a:lstStyle/>
          <a:p>
            <a:pPr marL="0" indent="0"/>
            <a:endParaRPr lang="en-GB" sz="800" b="1" dirty="0">
              <a:ea typeface="Geneva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ea typeface="Geneva" charset="-128"/>
                <a:cs typeface="Arial" panose="020B0604020202020204" pitchFamily="34" charset="0"/>
              </a:rPr>
              <a:t>Some considerations - </a:t>
            </a:r>
          </a:p>
          <a:p>
            <a:pPr marL="285738" indent="-285738"/>
            <a:r>
              <a:rPr lang="en-GB" dirty="0">
                <a:ea typeface="Geneva" charset="-128"/>
                <a:cs typeface="Arial" panose="020B0604020202020204" pitchFamily="34" charset="0"/>
              </a:rPr>
              <a:t>Does it offer the course/s you are interested in?</a:t>
            </a:r>
          </a:p>
          <a:p>
            <a:pPr marL="285738" indent="-285738"/>
            <a:r>
              <a:rPr lang="en-GB" dirty="0">
                <a:ea typeface="Geneva" charset="-128"/>
                <a:cs typeface="Arial" panose="020B0604020202020204" pitchFamily="34" charset="0"/>
              </a:rPr>
              <a:t>Reputation of the University</a:t>
            </a:r>
          </a:p>
          <a:p>
            <a:pPr marL="285738" indent="-285738"/>
            <a:r>
              <a:rPr lang="en-GB" dirty="0">
                <a:ea typeface="Geneva" charset="-128"/>
                <a:cs typeface="Arial" panose="020B0604020202020204" pitchFamily="34" charset="0"/>
              </a:rPr>
              <a:t>Location – close to home or do you want to move away?</a:t>
            </a:r>
          </a:p>
          <a:p>
            <a:pPr marL="285738" indent="-285738"/>
            <a:r>
              <a:rPr lang="en-GB" dirty="0">
                <a:ea typeface="Geneva" charset="-128"/>
                <a:cs typeface="Arial" panose="020B0604020202020204" pitchFamily="34" charset="0"/>
              </a:rPr>
              <a:t>Style/type of teaching for the course you are interested in?</a:t>
            </a:r>
          </a:p>
          <a:p>
            <a:pPr marL="285738" indent="-285738"/>
            <a:r>
              <a:rPr lang="en-GB" dirty="0">
                <a:ea typeface="Geneva" charset="-128"/>
                <a:cs typeface="Arial" panose="020B0604020202020204" pitchFamily="34" charset="0"/>
              </a:rPr>
              <a:t>Additional services e.g. Learning support provision</a:t>
            </a:r>
          </a:p>
          <a:p>
            <a:pPr marL="285738" indent="-285738"/>
            <a:r>
              <a:rPr lang="en-GB" b="1" dirty="0">
                <a:ea typeface="Geneva" charset="-128"/>
                <a:cs typeface="Arial" panose="020B0604020202020204" pitchFamily="34" charset="0"/>
              </a:rPr>
              <a:t>Chances of getting in</a:t>
            </a:r>
          </a:p>
          <a:p>
            <a:pPr marL="685788" lvl="1" indent="-285738"/>
            <a:r>
              <a:rPr lang="en-GB" b="1" dirty="0">
                <a:ea typeface="Geneva" charset="-128"/>
                <a:cs typeface="Arial" panose="020B0604020202020204" pitchFamily="34" charset="0"/>
              </a:rPr>
              <a:t>Consider requirements and where necessary have ‘insurance’ courses that there is a high change of a successful application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University of Stirling - Health Archives and Records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35" y="3478478"/>
            <a:ext cx="1335243" cy="134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889233" y="160339"/>
            <a:ext cx="9566229" cy="5918076"/>
            <a:chOff x="870215" y="123197"/>
            <a:chExt cx="8921137" cy="5918076"/>
          </a:xfrm>
        </p:grpSpPr>
        <p:pic>
          <p:nvPicPr>
            <p:cNvPr id="1028" name="Picture 4" descr="University of St Andrews | Scotland.or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7536" y="123197"/>
              <a:ext cx="3132128" cy="1244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University of Glasgow - MyGlasgow - MyGlasgow Staff - Brand Toolkit - Brand  elements - Logo - Prin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3599" y="2548863"/>
              <a:ext cx="1957753" cy="10590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niversity of Strathclyde - UK University of the Yea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7418" y="1180711"/>
              <a:ext cx="1368152" cy="136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Glasgow Caledonian University in Universities In The United Kingdom Reviews  &amp; Rankings | EDUopinion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9996" y="4183946"/>
              <a:ext cx="1857327" cy="1857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University Marketing &amp; Communications Jobs | THEunijob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215" y="3402255"/>
              <a:ext cx="2009924" cy="1004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Down Arrow 8"/>
            <p:cNvSpPr/>
            <p:nvPr/>
          </p:nvSpPr>
          <p:spPr>
            <a:xfrm rot="14543947">
              <a:off x="4784111" y="-793157"/>
              <a:ext cx="1188669" cy="8336228"/>
            </a:xfrm>
            <a:prstGeom prst="downArrow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GB" dirty="0"/>
                <a:t>(Lower)		Academic Demand/ Requirements 		(Higher)</a:t>
              </a:r>
            </a:p>
          </p:txBody>
        </p:sp>
      </p:grpSp>
      <p:sp>
        <p:nvSpPr>
          <p:cNvPr id="4" name="AutoShape 8" descr="Glasgow Caledonian University - Race with STEM - Boys only | ED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0" descr="Glasgow Caledonian University - Race with STEM - Boys only | EDT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2" descr="Glasgow Caledonian University - Race with STEM - Boys only | EDT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4" descr="Glasgow Caledonian University - Race with STEM - Boys only | EDT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331433" y="512177"/>
            <a:ext cx="2447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general rule of thumb (though not always!) :</a:t>
            </a:r>
          </a:p>
        </p:txBody>
      </p:sp>
    </p:spTree>
    <p:extLst>
      <p:ext uri="{BB962C8B-B14F-4D97-AF65-F5344CB8AC3E}">
        <p14:creationId xmlns:p14="http://schemas.microsoft.com/office/powerpoint/2010/main" val="122670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a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have </a:t>
            </a:r>
            <a:r>
              <a:rPr lang="en-GB" b="1" dirty="0"/>
              <a:t>5 application slots </a:t>
            </a:r>
            <a:r>
              <a:rPr lang="en-GB" dirty="0"/>
              <a:t>on your UCAS form</a:t>
            </a:r>
          </a:p>
          <a:p>
            <a:r>
              <a:rPr lang="en-GB" dirty="0"/>
              <a:t>You do not have to fill them but strongly recommend you do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US" dirty="0">
                <a:solidFill>
                  <a:srgbClr val="003865"/>
                </a:solidFill>
                <a:latin typeface="+mj-lt"/>
                <a:ea typeface="ヒラギノ角ゴ Pro W3"/>
              </a:rPr>
              <a:t>Fee of </a:t>
            </a:r>
            <a:r>
              <a:rPr lang="en-US" b="1" dirty="0">
                <a:solidFill>
                  <a:srgbClr val="003865"/>
                </a:solidFill>
                <a:latin typeface="+mj-lt"/>
                <a:ea typeface="ヒラギノ角ゴ Pro W3"/>
              </a:rPr>
              <a:t>£26 </a:t>
            </a:r>
            <a:r>
              <a:rPr lang="en-US" dirty="0">
                <a:solidFill>
                  <a:srgbClr val="003865"/>
                </a:solidFill>
                <a:latin typeface="+mj-lt"/>
                <a:ea typeface="ヒラギノ角ゴ Pro W3"/>
              </a:rPr>
              <a:t>(£20 if applying to just one course) for 2021 Entry</a:t>
            </a:r>
          </a:p>
          <a:p>
            <a:r>
              <a:rPr lang="en-US" b="1" dirty="0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Note:</a:t>
            </a:r>
          </a:p>
          <a:p>
            <a:pPr lvl="1"/>
            <a:r>
              <a:rPr lang="en-US" b="1" dirty="0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Uni’s do not ‘talk to each other’: (</a:t>
            </a:r>
            <a:r>
              <a:rPr lang="en-US" b="1" dirty="0" err="1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eg</a:t>
            </a:r>
            <a:r>
              <a:rPr lang="en-US" b="1" dirty="0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 Glasgow will not know you applied to Strathclyde </a:t>
            </a:r>
            <a:r>
              <a:rPr lang="en-US" b="1" dirty="0" err="1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etc</a:t>
            </a:r>
            <a:r>
              <a:rPr lang="en-US" b="1" dirty="0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) </a:t>
            </a:r>
          </a:p>
          <a:p>
            <a:pPr lvl="1"/>
            <a:r>
              <a:rPr lang="en-US" b="1" dirty="0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You can choose 5 different subject areas (in theory)</a:t>
            </a:r>
          </a:p>
          <a:p>
            <a:pPr lvl="1"/>
            <a:r>
              <a:rPr lang="en-US" b="1" dirty="0">
                <a:solidFill>
                  <a:srgbClr val="003865"/>
                </a:solidFill>
                <a:latin typeface="+mj-lt"/>
                <a:ea typeface="ヒラギノ角ゴ Pro W3"/>
                <a:cs typeface="Arial" pitchFamily="34" charset="0"/>
              </a:rPr>
              <a:t>You will only have ONE personal statement which will be specific to your choices</a:t>
            </a:r>
            <a:endParaRPr lang="en-GB" b="1" dirty="0">
              <a:solidFill>
                <a:srgbClr val="003865"/>
              </a:solidFill>
              <a:latin typeface="+mj-lt"/>
              <a:ea typeface="ヒラギノ角ゴ Pro W3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9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6D04-7192-47AB-8AD3-D6C73AD3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B6BF4-5249-4875-AA6F-D693F4EFC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Try to settle on at </a:t>
            </a:r>
            <a:r>
              <a:rPr lang="en-GB" b="1" u="sng" dirty="0"/>
              <a:t>least one </a:t>
            </a:r>
            <a:r>
              <a:rPr lang="en-GB" dirty="0"/>
              <a:t>course that you will apply for</a:t>
            </a:r>
          </a:p>
          <a:p>
            <a:r>
              <a:rPr lang="en-GB" dirty="0"/>
              <a:t>Make sure to research requirements/ the </a:t>
            </a:r>
            <a:r>
              <a:rPr lang="en-GB" dirty="0" err="1"/>
              <a:t>uni</a:t>
            </a:r>
            <a:r>
              <a:rPr lang="en-GB" dirty="0"/>
              <a:t> etc</a:t>
            </a:r>
          </a:p>
          <a:p>
            <a:r>
              <a:rPr lang="en-GB" dirty="0"/>
              <a:t>Once you have settled on a subject area, we will begin our work on our </a:t>
            </a:r>
            <a:r>
              <a:rPr lang="en-GB" b="1" dirty="0"/>
              <a:t>personal statements </a:t>
            </a:r>
          </a:p>
          <a:p>
            <a:endParaRPr lang="en-GB" b="1" dirty="0"/>
          </a:p>
          <a:p>
            <a:r>
              <a:rPr lang="en-GB" dirty="0">
                <a:hlinkClick r:id="rId2"/>
              </a:rPr>
              <a:t>https://www.planitplus.net/</a:t>
            </a: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6272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595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Geneva</vt:lpstr>
      <vt:lpstr>Wingdings</vt:lpstr>
      <vt:lpstr>ヒラギノ角ゴ Pro W3</vt:lpstr>
      <vt:lpstr>Office Theme</vt:lpstr>
      <vt:lpstr>So Far…</vt:lpstr>
      <vt:lpstr>Q&amp;A</vt:lpstr>
      <vt:lpstr>UCAS 2: Choosing a course</vt:lpstr>
      <vt:lpstr>Widening Access/ Contextualised offers</vt:lpstr>
      <vt:lpstr>Choosing a University</vt:lpstr>
      <vt:lpstr>PowerPoint Presentation</vt:lpstr>
      <vt:lpstr>Choosing a Course</vt:lpstr>
      <vt:lpstr>Today…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RClelland</dc:creator>
  <cp:lastModifiedBy>RClelland</cp:lastModifiedBy>
  <cp:revision>4</cp:revision>
  <dcterms:created xsi:type="dcterms:W3CDTF">2021-09-02T07:53:43Z</dcterms:created>
  <dcterms:modified xsi:type="dcterms:W3CDTF">2021-09-02T08:32:17Z</dcterms:modified>
</cp:coreProperties>
</file>