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media/image15.jpg" ContentType="image/gif"/>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70" r:id="rId4"/>
    <p:sldId id="259" r:id="rId5"/>
    <p:sldId id="261" r:id="rId6"/>
    <p:sldId id="260" r:id="rId7"/>
    <p:sldId id="269" r:id="rId8"/>
    <p:sldId id="262" r:id="rId9"/>
    <p:sldId id="263" r:id="rId10"/>
    <p:sldId id="264" r:id="rId11"/>
    <p:sldId id="265" r:id="rId12"/>
    <p:sldId id="258" r:id="rId13"/>
    <p:sldId id="257" r:id="rId14"/>
    <p:sldId id="271" r:id="rId15"/>
    <p:sldId id="266" r:id="rId16"/>
    <p:sldId id="267" r:id="rId17"/>
    <p:sldId id="268"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1380" y="6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82B7818-1137-4733-BF42-4AAABCB438C3}" type="datetimeFigureOut">
              <a:rPr lang="en-GB" smtClean="0"/>
              <a:t>27/04/2021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8EB08C-246D-4B1B-8DA0-76E7BC2B9E53}" type="slidenum">
              <a:rPr lang="en-GB" smtClean="0"/>
              <a:t>‹#›</a:t>
            </a:fld>
            <a:endParaRPr lang="en-GB"/>
          </a:p>
        </p:txBody>
      </p:sp>
    </p:spTree>
    <p:extLst>
      <p:ext uri="{BB962C8B-B14F-4D97-AF65-F5344CB8AC3E}">
        <p14:creationId xmlns:p14="http://schemas.microsoft.com/office/powerpoint/2010/main" val="21449168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82B7818-1137-4733-BF42-4AAABCB438C3}" type="datetimeFigureOut">
              <a:rPr lang="en-GB" smtClean="0"/>
              <a:t>27/04/2021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8EB08C-246D-4B1B-8DA0-76E7BC2B9E53}" type="slidenum">
              <a:rPr lang="en-GB" smtClean="0"/>
              <a:t>‹#›</a:t>
            </a:fld>
            <a:endParaRPr lang="en-GB"/>
          </a:p>
        </p:txBody>
      </p:sp>
    </p:spTree>
    <p:extLst>
      <p:ext uri="{BB962C8B-B14F-4D97-AF65-F5344CB8AC3E}">
        <p14:creationId xmlns:p14="http://schemas.microsoft.com/office/powerpoint/2010/main" val="2396233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82B7818-1137-4733-BF42-4AAABCB438C3}" type="datetimeFigureOut">
              <a:rPr lang="en-GB" smtClean="0"/>
              <a:t>27/04/2021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8EB08C-246D-4B1B-8DA0-76E7BC2B9E53}" type="slidenum">
              <a:rPr lang="en-GB" smtClean="0"/>
              <a:t>‹#›</a:t>
            </a:fld>
            <a:endParaRPr lang="en-GB"/>
          </a:p>
        </p:txBody>
      </p:sp>
    </p:spTree>
    <p:extLst>
      <p:ext uri="{BB962C8B-B14F-4D97-AF65-F5344CB8AC3E}">
        <p14:creationId xmlns:p14="http://schemas.microsoft.com/office/powerpoint/2010/main" val="40329240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1"/>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4"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9" y="4402667"/>
            <a:ext cx="5762563" cy="1364531"/>
          </a:xfrm>
        </p:spPr>
        <p:txBody>
          <a:bodyPr anchor="t">
            <a:normAutofit/>
          </a:bodyPr>
          <a:lstStyle>
            <a:lvl1pPr marL="0" indent="0" algn="r">
              <a:buNone/>
              <a:defRPr sz="1800">
                <a:solidFill>
                  <a:schemeClr val="tx1"/>
                </a:solidFill>
              </a:defRPr>
            </a:lvl1pPr>
            <a:lvl2pPr marL="457209" indent="0" algn="ctr">
              <a:buNone/>
              <a:defRPr>
                <a:solidFill>
                  <a:schemeClr val="tx1">
                    <a:tint val="75000"/>
                  </a:schemeClr>
                </a:solidFill>
              </a:defRPr>
            </a:lvl2pPr>
            <a:lvl3pPr marL="914418" indent="0" algn="ctr">
              <a:buNone/>
              <a:defRPr>
                <a:solidFill>
                  <a:schemeClr val="tx1">
                    <a:tint val="75000"/>
                  </a:schemeClr>
                </a:solidFill>
              </a:defRPr>
            </a:lvl3pPr>
            <a:lvl4pPr marL="1371627" indent="0" algn="ctr">
              <a:buNone/>
              <a:defRPr>
                <a:solidFill>
                  <a:schemeClr val="tx1">
                    <a:tint val="75000"/>
                  </a:schemeClr>
                </a:solidFill>
              </a:defRPr>
            </a:lvl4pPr>
            <a:lvl5pPr marL="1828837" indent="0" algn="ctr">
              <a:buNone/>
              <a:defRPr>
                <a:solidFill>
                  <a:schemeClr val="tx1">
                    <a:tint val="75000"/>
                  </a:schemeClr>
                </a:solidFill>
              </a:defRPr>
            </a:lvl5pPr>
            <a:lvl6pPr marL="2286046" indent="0" algn="ctr">
              <a:buNone/>
              <a:defRPr>
                <a:solidFill>
                  <a:schemeClr val="tx1">
                    <a:tint val="75000"/>
                  </a:schemeClr>
                </a:solidFill>
              </a:defRPr>
            </a:lvl6pPr>
            <a:lvl7pPr marL="2743255" indent="0" algn="ctr">
              <a:buNone/>
              <a:defRPr>
                <a:solidFill>
                  <a:schemeClr val="tx1">
                    <a:tint val="75000"/>
                  </a:schemeClr>
                </a:solidFill>
              </a:defRPr>
            </a:lvl7pPr>
            <a:lvl8pPr marL="3200464" indent="0" algn="ctr">
              <a:buNone/>
              <a:defRPr>
                <a:solidFill>
                  <a:schemeClr val="tx1">
                    <a:tint val="75000"/>
                  </a:schemeClr>
                </a:solidFill>
              </a:defRPr>
            </a:lvl8pPr>
            <a:lvl9pPr marL="3657673"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325774" y="6117337"/>
            <a:ext cx="857473" cy="365125"/>
          </a:xfrm>
        </p:spPr>
        <p:txBody>
          <a:bodyPr/>
          <a:lstStyle/>
          <a:p>
            <a:fld id="{0C6C1601-3174-484E-98A4-8D100810C9A4}" type="datetimeFigureOut">
              <a:rPr lang="en-GB" smtClean="0"/>
              <a:t>27/04/2021</a:t>
            </a:fld>
            <a:endParaRPr lang="en-GB"/>
          </a:p>
        </p:txBody>
      </p:sp>
      <p:sp>
        <p:nvSpPr>
          <p:cNvPr id="5" name="Footer Placeholder 4"/>
          <p:cNvSpPr>
            <a:spLocks noGrp="1"/>
          </p:cNvSpPr>
          <p:nvPr>
            <p:ph type="ftr" sz="quarter" idx="11"/>
          </p:nvPr>
        </p:nvSpPr>
        <p:spPr>
          <a:xfrm>
            <a:off x="3623733" y="6117337"/>
            <a:ext cx="3609438" cy="365125"/>
          </a:xfrm>
        </p:spPr>
        <p:txBody>
          <a:bodyPr/>
          <a:lstStyle/>
          <a:p>
            <a:endParaRPr lang="en-GB"/>
          </a:p>
        </p:txBody>
      </p:sp>
      <p:sp>
        <p:nvSpPr>
          <p:cNvPr id="6" name="Slide Number Placeholder 5"/>
          <p:cNvSpPr>
            <a:spLocks noGrp="1"/>
          </p:cNvSpPr>
          <p:nvPr>
            <p:ph type="sldNum" sz="quarter" idx="12"/>
          </p:nvPr>
        </p:nvSpPr>
        <p:spPr>
          <a:xfrm>
            <a:off x="8275320" y="6117337"/>
            <a:ext cx="411480" cy="365125"/>
          </a:xfrm>
        </p:spPr>
        <p:txBody>
          <a:bodyPr/>
          <a:lstStyle/>
          <a:p>
            <a:fld id="{3910E55E-504D-4AF7-BF8E-DF7E37A82EB8}" type="slidenum">
              <a:rPr lang="en-GB" smtClean="0"/>
              <a:t>‹#›</a:t>
            </a:fld>
            <a:endParaRPr lang="en-GB"/>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3"/>
          <p:cNvSpPr/>
          <p:nvPr/>
        </p:nvSpPr>
        <p:spPr bwMode="auto">
          <a:xfrm>
            <a:off x="560389" y="3867151"/>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Tree>
    <p:extLst>
      <p:ext uri="{BB962C8B-B14F-4D97-AF65-F5344CB8AC3E}">
        <p14:creationId xmlns:p14="http://schemas.microsoft.com/office/powerpoint/2010/main" val="3858138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4"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4" y="2667000"/>
            <a:ext cx="7704667" cy="333281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44329" y="6108174"/>
            <a:ext cx="857473" cy="365125"/>
          </a:xfrm>
        </p:spPr>
        <p:txBody>
          <a:bodyPr/>
          <a:lstStyle/>
          <a:p>
            <a:fld id="{0C6C1601-3174-484E-98A4-8D100810C9A4}" type="datetimeFigureOut">
              <a:rPr lang="en-GB" smtClean="0"/>
              <a:t>27/04/2021</a:t>
            </a:fld>
            <a:endParaRPr lang="en-GB"/>
          </a:p>
        </p:txBody>
      </p:sp>
      <p:sp>
        <p:nvSpPr>
          <p:cNvPr id="5" name="Footer Placeholder 4"/>
          <p:cNvSpPr>
            <a:spLocks noGrp="1"/>
          </p:cNvSpPr>
          <p:nvPr>
            <p:ph type="ftr" sz="quarter" idx="11"/>
          </p:nvPr>
        </p:nvSpPr>
        <p:spPr>
          <a:xfrm>
            <a:off x="1972647" y="6108174"/>
            <a:ext cx="5314517" cy="365125"/>
          </a:xfrm>
        </p:spPr>
        <p:txBody>
          <a:bodyPr/>
          <a:lstStyle/>
          <a:p>
            <a:endParaRPr lang="en-GB"/>
          </a:p>
        </p:txBody>
      </p:sp>
      <p:sp>
        <p:nvSpPr>
          <p:cNvPr id="6" name="Slide Number Placeholder 5"/>
          <p:cNvSpPr>
            <a:spLocks noGrp="1"/>
          </p:cNvSpPr>
          <p:nvPr>
            <p:ph type="sldNum" sz="quarter" idx="12"/>
          </p:nvPr>
        </p:nvSpPr>
        <p:spPr>
          <a:xfrm>
            <a:off x="8258968" y="6108174"/>
            <a:ext cx="427833" cy="365125"/>
          </a:xfrm>
        </p:spPr>
        <p:txBody>
          <a:bodyPr/>
          <a:lstStyle/>
          <a:p>
            <a:fld id="{3910E55E-504D-4AF7-BF8E-DF7E37A82EB8}" type="slidenum">
              <a:rPr lang="en-GB" smtClean="0"/>
              <a:t>‹#›</a:t>
            </a:fld>
            <a:endParaRPr lang="en-GB"/>
          </a:p>
        </p:txBody>
      </p:sp>
    </p:spTree>
    <p:extLst>
      <p:ext uri="{BB962C8B-B14F-4D97-AF65-F5344CB8AC3E}">
        <p14:creationId xmlns:p14="http://schemas.microsoft.com/office/powerpoint/2010/main" val="8282958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6" y="2666999"/>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9" indent="0">
              <a:buNone/>
              <a:defRPr sz="1800">
                <a:solidFill>
                  <a:schemeClr val="tx1">
                    <a:tint val="75000"/>
                  </a:schemeClr>
                </a:solidFill>
              </a:defRPr>
            </a:lvl2pPr>
            <a:lvl3pPr marL="914418" indent="0">
              <a:buNone/>
              <a:defRPr sz="1600">
                <a:solidFill>
                  <a:schemeClr val="tx1">
                    <a:tint val="75000"/>
                  </a:schemeClr>
                </a:solidFill>
              </a:defRPr>
            </a:lvl3pPr>
            <a:lvl4pPr marL="1371627" indent="0">
              <a:buNone/>
              <a:defRPr sz="1400">
                <a:solidFill>
                  <a:schemeClr val="tx1">
                    <a:tint val="75000"/>
                  </a:schemeClr>
                </a:solidFill>
              </a:defRPr>
            </a:lvl4pPr>
            <a:lvl5pPr marL="1828837" indent="0">
              <a:buNone/>
              <a:defRPr sz="1400">
                <a:solidFill>
                  <a:schemeClr val="tx1">
                    <a:tint val="75000"/>
                  </a:schemeClr>
                </a:solidFill>
              </a:defRPr>
            </a:lvl5pPr>
            <a:lvl6pPr marL="2286046" indent="0">
              <a:buNone/>
              <a:defRPr sz="1400">
                <a:solidFill>
                  <a:schemeClr val="tx1">
                    <a:tint val="75000"/>
                  </a:schemeClr>
                </a:solidFill>
              </a:defRPr>
            </a:lvl6pPr>
            <a:lvl7pPr marL="2743255" indent="0">
              <a:buNone/>
              <a:defRPr sz="1400">
                <a:solidFill>
                  <a:schemeClr val="tx1">
                    <a:tint val="75000"/>
                  </a:schemeClr>
                </a:solidFill>
              </a:defRPr>
            </a:lvl7pPr>
            <a:lvl8pPr marL="3200464" indent="0">
              <a:buNone/>
              <a:defRPr sz="1400">
                <a:solidFill>
                  <a:schemeClr val="tx1">
                    <a:tint val="75000"/>
                  </a:schemeClr>
                </a:solidFill>
              </a:defRPr>
            </a:lvl8pPr>
            <a:lvl9pPr marL="3657673"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C6C1601-3174-484E-98A4-8D100810C9A4}" type="datetimeFigureOut">
              <a:rPr lang="en-GB" smtClean="0"/>
              <a:t>27/04/2021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8273318" y="6116071"/>
            <a:ext cx="413483" cy="365125"/>
          </a:xfrm>
        </p:spPr>
        <p:txBody>
          <a:bodyPr/>
          <a:lstStyle/>
          <a:p>
            <a:fld id="{3910E55E-504D-4AF7-BF8E-DF7E37A82EB8}" type="slidenum">
              <a:rPr lang="en-GB" smtClean="0"/>
              <a:t>‹#›</a:t>
            </a:fld>
            <a:endParaRPr lang="en-GB"/>
          </a:p>
        </p:txBody>
      </p:sp>
    </p:spTree>
    <p:extLst>
      <p:ext uri="{BB962C8B-B14F-4D97-AF65-F5344CB8AC3E}">
        <p14:creationId xmlns:p14="http://schemas.microsoft.com/office/powerpoint/2010/main" val="23808027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4" y="685802"/>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C6C1601-3174-484E-98A4-8D100810C9A4}" type="datetimeFigureOut">
              <a:rPr lang="en-GB" smtClean="0"/>
              <a:t>27/04/2021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10E55E-504D-4AF7-BF8E-DF7E37A82EB8}" type="slidenum">
              <a:rPr lang="en-GB" smtClean="0"/>
              <a:t>‹#›</a:t>
            </a:fld>
            <a:endParaRPr lang="en-GB"/>
          </a:p>
        </p:txBody>
      </p:sp>
    </p:spTree>
    <p:extLst>
      <p:ext uri="{BB962C8B-B14F-4D97-AF65-F5344CB8AC3E}">
        <p14:creationId xmlns:p14="http://schemas.microsoft.com/office/powerpoint/2010/main" val="38688712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2" y="2658533"/>
            <a:ext cx="3456291" cy="576262"/>
          </a:xfrm>
        </p:spPr>
        <p:txBody>
          <a:bodyPr anchor="b">
            <a:noAutofit/>
          </a:bodyPr>
          <a:lstStyle>
            <a:lvl1pPr marL="0" indent="0">
              <a:buNone/>
              <a:defRPr sz="2800" b="0">
                <a:solidFill>
                  <a:schemeClr val="accent1">
                    <a:lumMod val="75000"/>
                  </a:schemeClr>
                </a:solidFill>
              </a:defRPr>
            </a:lvl1pPr>
            <a:lvl2pPr marL="457209" indent="0">
              <a:buNone/>
              <a:defRPr sz="2000" b="1"/>
            </a:lvl2pPr>
            <a:lvl3pPr marL="914418" indent="0">
              <a:buNone/>
              <a:defRPr sz="1800" b="1"/>
            </a:lvl3pPr>
            <a:lvl4pPr marL="1371627" indent="0">
              <a:buNone/>
              <a:defRPr sz="1600" b="1"/>
            </a:lvl4pPr>
            <a:lvl5pPr marL="1828837" indent="0">
              <a:buNone/>
              <a:defRPr sz="1600" b="1"/>
            </a:lvl5pPr>
            <a:lvl6pPr marL="2286046" indent="0">
              <a:buNone/>
              <a:defRPr sz="1600" b="1"/>
            </a:lvl6pPr>
            <a:lvl7pPr marL="2743255" indent="0">
              <a:buNone/>
              <a:defRPr sz="1600" b="1"/>
            </a:lvl7pPr>
            <a:lvl8pPr marL="3200464" indent="0">
              <a:buNone/>
              <a:defRPr sz="1600" b="1"/>
            </a:lvl8pPr>
            <a:lvl9pPr marL="3657673" indent="0">
              <a:buNone/>
              <a:defRPr sz="1600" b="1"/>
            </a:lvl9pPr>
          </a:lstStyle>
          <a:p>
            <a:pPr lvl="0"/>
            <a:r>
              <a:rPr lang="en-US"/>
              <a:t>Edit Master text styles</a:t>
            </a:r>
          </a:p>
        </p:txBody>
      </p:sp>
      <p:sp>
        <p:nvSpPr>
          <p:cNvPr id="4" name="Content Placeholder 3"/>
          <p:cNvSpPr>
            <a:spLocks noGrp="1"/>
          </p:cNvSpPr>
          <p:nvPr>
            <p:ph sz="half" idx="2"/>
          </p:nvPr>
        </p:nvSpPr>
        <p:spPr>
          <a:xfrm>
            <a:off x="1113523" y="3335337"/>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9" indent="0">
              <a:buNone/>
              <a:defRPr sz="2000" b="1"/>
            </a:lvl2pPr>
            <a:lvl3pPr marL="914418" indent="0">
              <a:buNone/>
              <a:defRPr sz="1800" b="1"/>
            </a:lvl3pPr>
            <a:lvl4pPr marL="1371627" indent="0">
              <a:buNone/>
              <a:defRPr sz="1600" b="1"/>
            </a:lvl4pPr>
            <a:lvl5pPr marL="1828837" indent="0">
              <a:buNone/>
              <a:defRPr sz="1600" b="1"/>
            </a:lvl5pPr>
            <a:lvl6pPr marL="2286046" indent="0">
              <a:buNone/>
              <a:defRPr sz="1600" b="1"/>
            </a:lvl6pPr>
            <a:lvl7pPr marL="2743255" indent="0">
              <a:buNone/>
              <a:defRPr sz="1600" b="1"/>
            </a:lvl7pPr>
            <a:lvl8pPr marL="3200464" indent="0">
              <a:buNone/>
              <a:defRPr sz="1600" b="1"/>
            </a:lvl8pPr>
            <a:lvl9pPr marL="3657673" indent="0">
              <a:buNone/>
              <a:defRPr sz="1600" b="1"/>
            </a:lvl9pPr>
          </a:lstStyle>
          <a:p>
            <a:pPr lvl="0"/>
            <a:r>
              <a:rPr lang="en-US"/>
              <a:t>Edit Master text styles</a:t>
            </a:r>
          </a:p>
        </p:txBody>
      </p:sp>
      <p:sp>
        <p:nvSpPr>
          <p:cNvPr id="6" name="Content Placeholder 5"/>
          <p:cNvSpPr>
            <a:spLocks noGrp="1"/>
          </p:cNvSpPr>
          <p:nvPr>
            <p:ph sz="quarter" idx="4"/>
          </p:nvPr>
        </p:nvSpPr>
        <p:spPr>
          <a:xfrm>
            <a:off x="4957267" y="3335337"/>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C6C1601-3174-484E-98A4-8D100810C9A4}" type="datetimeFigureOut">
              <a:rPr lang="en-GB" smtClean="0"/>
              <a:t>27/04/2021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910E55E-504D-4AF7-BF8E-DF7E37A82EB8}" type="slidenum">
              <a:rPr lang="en-GB" smtClean="0"/>
              <a:t>‹#›</a:t>
            </a:fld>
            <a:endParaRPr lang="en-GB"/>
          </a:p>
        </p:txBody>
      </p:sp>
    </p:spTree>
    <p:extLst>
      <p:ext uri="{BB962C8B-B14F-4D97-AF65-F5344CB8AC3E}">
        <p14:creationId xmlns:p14="http://schemas.microsoft.com/office/powerpoint/2010/main" val="20681684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C6C1601-3174-484E-98A4-8D100810C9A4}" type="datetimeFigureOut">
              <a:rPr lang="en-GB" smtClean="0"/>
              <a:t>27/04/2021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910E55E-504D-4AF7-BF8E-DF7E37A82EB8}" type="slidenum">
              <a:rPr lang="en-GB" smtClean="0"/>
              <a:t>‹#›</a:t>
            </a:fld>
            <a:endParaRPr lang="en-GB"/>
          </a:p>
        </p:txBody>
      </p:sp>
    </p:spTree>
    <p:extLst>
      <p:ext uri="{BB962C8B-B14F-4D97-AF65-F5344CB8AC3E}">
        <p14:creationId xmlns:p14="http://schemas.microsoft.com/office/powerpoint/2010/main" val="23151770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6C1601-3174-484E-98A4-8D100810C9A4}" type="datetimeFigureOut">
              <a:rPr lang="en-GB" smtClean="0"/>
              <a:t>27/04/2021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910E55E-504D-4AF7-BF8E-DF7E37A82EB8}" type="slidenum">
              <a:rPr lang="en-GB" smtClean="0"/>
              <a:t>‹#›</a:t>
            </a:fld>
            <a:endParaRPr lang="en-GB"/>
          </a:p>
        </p:txBody>
      </p:sp>
    </p:spTree>
    <p:extLst>
      <p:ext uri="{BB962C8B-B14F-4D97-AF65-F5344CB8AC3E}">
        <p14:creationId xmlns:p14="http://schemas.microsoft.com/office/powerpoint/2010/main" val="26132526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1"/>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9" indent="0">
              <a:buNone/>
              <a:defRPr sz="1200"/>
            </a:lvl2pPr>
            <a:lvl3pPr marL="914418" indent="0">
              <a:buNone/>
              <a:defRPr sz="1000"/>
            </a:lvl3pPr>
            <a:lvl4pPr marL="1371627" indent="0">
              <a:buNone/>
              <a:defRPr sz="900"/>
            </a:lvl4pPr>
            <a:lvl5pPr marL="1828837" indent="0">
              <a:buNone/>
              <a:defRPr sz="900"/>
            </a:lvl5pPr>
            <a:lvl6pPr marL="2286046" indent="0">
              <a:buNone/>
              <a:defRPr sz="900"/>
            </a:lvl6pPr>
            <a:lvl7pPr marL="2743255" indent="0">
              <a:buNone/>
              <a:defRPr sz="900"/>
            </a:lvl7pPr>
            <a:lvl8pPr marL="3200464" indent="0">
              <a:buNone/>
              <a:defRPr sz="900"/>
            </a:lvl8pPr>
            <a:lvl9pPr marL="3657673"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C6C1601-3174-484E-98A4-8D100810C9A4}" type="datetimeFigureOut">
              <a:rPr lang="en-GB" smtClean="0"/>
              <a:t>27/04/2021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10E55E-504D-4AF7-BF8E-DF7E37A82EB8}" type="slidenum">
              <a:rPr lang="en-GB" smtClean="0"/>
              <a:t>‹#›</a:t>
            </a:fld>
            <a:endParaRPr lang="en-GB"/>
          </a:p>
        </p:txBody>
      </p:sp>
    </p:spTree>
    <p:extLst>
      <p:ext uri="{BB962C8B-B14F-4D97-AF65-F5344CB8AC3E}">
        <p14:creationId xmlns:p14="http://schemas.microsoft.com/office/powerpoint/2010/main" val="4144614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82B7818-1137-4733-BF42-4AAABCB438C3}" type="datetimeFigureOut">
              <a:rPr lang="en-GB" smtClean="0"/>
              <a:t>27/04/2021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8EB08C-246D-4B1B-8DA0-76E7BC2B9E53}" type="slidenum">
              <a:rPr lang="en-GB" smtClean="0"/>
              <a:t>‹#›</a:t>
            </a:fld>
            <a:endParaRPr lang="en-GB"/>
          </a:p>
        </p:txBody>
      </p:sp>
    </p:spTree>
    <p:extLst>
      <p:ext uri="{BB962C8B-B14F-4D97-AF65-F5344CB8AC3E}">
        <p14:creationId xmlns:p14="http://schemas.microsoft.com/office/powerpoint/2010/main" val="340601953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3"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6"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9" indent="0">
              <a:buNone/>
              <a:defRPr sz="1600"/>
            </a:lvl2pPr>
            <a:lvl3pPr marL="914418" indent="0">
              <a:buNone/>
              <a:defRPr sz="1600"/>
            </a:lvl3pPr>
            <a:lvl4pPr marL="1371627" indent="0">
              <a:buNone/>
              <a:defRPr sz="1600"/>
            </a:lvl4pPr>
            <a:lvl5pPr marL="1828837" indent="0">
              <a:buNone/>
              <a:defRPr sz="1600"/>
            </a:lvl5pPr>
            <a:lvl6pPr marL="2286046" indent="0">
              <a:buNone/>
              <a:defRPr sz="1600"/>
            </a:lvl6pPr>
            <a:lvl7pPr marL="2743255" indent="0">
              <a:buNone/>
              <a:defRPr sz="1600"/>
            </a:lvl7pPr>
            <a:lvl8pPr marL="3200464" indent="0">
              <a:buNone/>
              <a:defRPr sz="1600"/>
            </a:lvl8pPr>
            <a:lvl9pPr marL="3657673"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2333" y="3124199"/>
            <a:ext cx="4070679" cy="1828800"/>
          </a:xfrm>
        </p:spPr>
        <p:txBody>
          <a:bodyPr>
            <a:normAutofit/>
          </a:bodyPr>
          <a:lstStyle>
            <a:lvl1pPr marL="0" indent="0" algn="ctr">
              <a:buNone/>
              <a:defRPr sz="1800"/>
            </a:lvl1pPr>
            <a:lvl2pPr marL="457209" indent="0">
              <a:buNone/>
              <a:defRPr sz="1200"/>
            </a:lvl2pPr>
            <a:lvl3pPr marL="914418" indent="0">
              <a:buNone/>
              <a:defRPr sz="1000"/>
            </a:lvl3pPr>
            <a:lvl4pPr marL="1371627" indent="0">
              <a:buNone/>
              <a:defRPr sz="900"/>
            </a:lvl4pPr>
            <a:lvl5pPr marL="1828837" indent="0">
              <a:buNone/>
              <a:defRPr sz="900"/>
            </a:lvl5pPr>
            <a:lvl6pPr marL="2286046" indent="0">
              <a:buNone/>
              <a:defRPr sz="900"/>
            </a:lvl6pPr>
            <a:lvl7pPr marL="2743255" indent="0">
              <a:buNone/>
              <a:defRPr sz="900"/>
            </a:lvl7pPr>
            <a:lvl8pPr marL="3200464" indent="0">
              <a:buNone/>
              <a:defRPr sz="900"/>
            </a:lvl8pPr>
            <a:lvl9pPr marL="3657673"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C6C1601-3174-484E-98A4-8D100810C9A4}" type="datetimeFigureOut">
              <a:rPr lang="en-GB" smtClean="0"/>
              <a:t>27/04/2021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10E55E-504D-4AF7-BF8E-DF7E37A82EB8}" type="slidenum">
              <a:rPr lang="en-GB" smtClean="0"/>
              <a:t>‹#›</a:t>
            </a:fld>
            <a:endParaRPr lang="en-GB"/>
          </a:p>
        </p:txBody>
      </p:sp>
    </p:spTree>
    <p:extLst>
      <p:ext uri="{BB962C8B-B14F-4D97-AF65-F5344CB8AC3E}">
        <p14:creationId xmlns:p14="http://schemas.microsoft.com/office/powerpoint/2010/main" val="16664449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6"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9" indent="0">
              <a:buNone/>
              <a:defRPr sz="1600"/>
            </a:lvl2pPr>
            <a:lvl3pPr marL="914418" indent="0">
              <a:buNone/>
              <a:defRPr sz="1600"/>
            </a:lvl3pPr>
            <a:lvl4pPr marL="1371627" indent="0">
              <a:buNone/>
              <a:defRPr sz="1600"/>
            </a:lvl4pPr>
            <a:lvl5pPr marL="1828837" indent="0">
              <a:buNone/>
              <a:defRPr sz="1600"/>
            </a:lvl5pPr>
            <a:lvl6pPr marL="2286046" indent="0">
              <a:buNone/>
              <a:defRPr sz="1600"/>
            </a:lvl6pPr>
            <a:lvl7pPr marL="2743255" indent="0">
              <a:buNone/>
              <a:defRPr sz="1600"/>
            </a:lvl7pPr>
            <a:lvl8pPr marL="3200464" indent="0">
              <a:buNone/>
              <a:defRPr sz="1600"/>
            </a:lvl8pPr>
            <a:lvl9pPr marL="3657673"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3524" y="5299603"/>
            <a:ext cx="7515991" cy="493712"/>
          </a:xfrm>
        </p:spPr>
        <p:txBody>
          <a:bodyPr>
            <a:normAutofit/>
          </a:bodyPr>
          <a:lstStyle>
            <a:lvl1pPr marL="0" indent="0" algn="ctr">
              <a:buNone/>
              <a:defRPr sz="1400"/>
            </a:lvl1pPr>
            <a:lvl2pPr marL="457209" indent="0">
              <a:buNone/>
              <a:defRPr sz="1200"/>
            </a:lvl2pPr>
            <a:lvl3pPr marL="914418" indent="0">
              <a:buNone/>
              <a:defRPr sz="1000"/>
            </a:lvl3pPr>
            <a:lvl4pPr marL="1371627" indent="0">
              <a:buNone/>
              <a:defRPr sz="900"/>
            </a:lvl4pPr>
            <a:lvl5pPr marL="1828837" indent="0">
              <a:buNone/>
              <a:defRPr sz="900"/>
            </a:lvl5pPr>
            <a:lvl6pPr marL="2286046" indent="0">
              <a:buNone/>
              <a:defRPr sz="900"/>
            </a:lvl6pPr>
            <a:lvl7pPr marL="2743255" indent="0">
              <a:buNone/>
              <a:defRPr sz="900"/>
            </a:lvl7pPr>
            <a:lvl8pPr marL="3200464" indent="0">
              <a:buNone/>
              <a:defRPr sz="900"/>
            </a:lvl8pPr>
            <a:lvl9pPr marL="3657673"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C6C1601-3174-484E-98A4-8D100810C9A4}" type="datetimeFigureOut">
              <a:rPr lang="en-GB" smtClean="0"/>
              <a:t>27/04/2021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10E55E-504D-4AF7-BF8E-DF7E37A82EB8}" type="slidenum">
              <a:rPr lang="en-GB" smtClean="0"/>
              <a:t>‹#›</a:t>
            </a:fld>
            <a:endParaRPr lang="en-GB"/>
          </a:p>
        </p:txBody>
      </p:sp>
    </p:spTree>
    <p:extLst>
      <p:ext uri="{BB962C8B-B14F-4D97-AF65-F5344CB8AC3E}">
        <p14:creationId xmlns:p14="http://schemas.microsoft.com/office/powerpoint/2010/main" val="384609374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0"/>
            <a:ext cx="751599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5" y="4343400"/>
            <a:ext cx="7515992" cy="1447800"/>
          </a:xfrm>
        </p:spPr>
        <p:txBody>
          <a:bodyPr anchor="ctr">
            <a:normAutofit/>
          </a:bodyPr>
          <a:lstStyle>
            <a:lvl1pPr marL="0" indent="0" algn="ctr">
              <a:buNone/>
              <a:defRPr sz="2000">
                <a:solidFill>
                  <a:schemeClr val="tx1"/>
                </a:solidFill>
              </a:defRPr>
            </a:lvl1pPr>
            <a:lvl2pPr marL="457209" indent="0">
              <a:buNone/>
              <a:defRPr sz="1800">
                <a:solidFill>
                  <a:schemeClr val="tx1">
                    <a:tint val="75000"/>
                  </a:schemeClr>
                </a:solidFill>
              </a:defRPr>
            </a:lvl2pPr>
            <a:lvl3pPr marL="914418" indent="0">
              <a:buNone/>
              <a:defRPr sz="1600">
                <a:solidFill>
                  <a:schemeClr val="tx1">
                    <a:tint val="75000"/>
                  </a:schemeClr>
                </a:solidFill>
              </a:defRPr>
            </a:lvl3pPr>
            <a:lvl4pPr marL="1371627" indent="0">
              <a:buNone/>
              <a:defRPr sz="1400">
                <a:solidFill>
                  <a:schemeClr val="tx1">
                    <a:tint val="75000"/>
                  </a:schemeClr>
                </a:solidFill>
              </a:defRPr>
            </a:lvl4pPr>
            <a:lvl5pPr marL="1828837" indent="0">
              <a:buNone/>
              <a:defRPr sz="1400">
                <a:solidFill>
                  <a:schemeClr val="tx1">
                    <a:tint val="75000"/>
                  </a:schemeClr>
                </a:solidFill>
              </a:defRPr>
            </a:lvl5pPr>
            <a:lvl6pPr marL="2286046" indent="0">
              <a:buNone/>
              <a:defRPr sz="1400">
                <a:solidFill>
                  <a:schemeClr val="tx1">
                    <a:tint val="75000"/>
                  </a:schemeClr>
                </a:solidFill>
              </a:defRPr>
            </a:lvl6pPr>
            <a:lvl7pPr marL="2743255" indent="0">
              <a:buNone/>
              <a:defRPr sz="1400">
                <a:solidFill>
                  <a:schemeClr val="tx1">
                    <a:tint val="75000"/>
                  </a:schemeClr>
                </a:solidFill>
              </a:defRPr>
            </a:lvl7pPr>
            <a:lvl8pPr marL="3200464" indent="0">
              <a:buNone/>
              <a:defRPr sz="1400">
                <a:solidFill>
                  <a:schemeClr val="tx1">
                    <a:tint val="75000"/>
                  </a:schemeClr>
                </a:solidFill>
              </a:defRPr>
            </a:lvl8pPr>
            <a:lvl9pPr marL="3657673"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C6C1601-3174-484E-98A4-8D100810C9A4}" type="datetimeFigureOut">
              <a:rPr lang="en-GB" smtClean="0"/>
              <a:t>27/04/2021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10E55E-504D-4AF7-BF8E-DF7E37A82EB8}" type="slidenum">
              <a:rPr lang="en-GB" smtClean="0"/>
              <a:t>‹#›</a:t>
            </a:fld>
            <a:endParaRPr lang="en-GB"/>
          </a:p>
        </p:txBody>
      </p:sp>
    </p:spTree>
    <p:extLst>
      <p:ext uri="{BB962C8B-B14F-4D97-AF65-F5344CB8AC3E}">
        <p14:creationId xmlns:p14="http://schemas.microsoft.com/office/powerpoint/2010/main" val="405081064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2"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8"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2" y="685802"/>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9" indent="0">
              <a:buFontTx/>
              <a:buNone/>
              <a:defRPr/>
            </a:lvl2pPr>
            <a:lvl3pPr marL="914418" indent="0">
              <a:buFontTx/>
              <a:buNone/>
              <a:defRPr/>
            </a:lvl3pPr>
            <a:lvl4pPr marL="1371627" indent="0">
              <a:buFontTx/>
              <a:buNone/>
              <a:defRPr/>
            </a:lvl4pPr>
            <a:lvl5pPr marL="1828837" indent="0">
              <a:buFontTx/>
              <a:buNone/>
              <a:defRPr/>
            </a:lvl5pPr>
          </a:lstStyle>
          <a:p>
            <a:pPr lvl="0"/>
            <a:r>
              <a:rPr lang="en-US"/>
              <a:t>Edit Master text styles</a:t>
            </a:r>
          </a:p>
        </p:txBody>
      </p:sp>
      <p:sp>
        <p:nvSpPr>
          <p:cNvPr id="3" name="Text Placeholder 2"/>
          <p:cNvSpPr>
            <a:spLocks noGrp="1"/>
          </p:cNvSpPr>
          <p:nvPr>
            <p:ph type="body" idx="1"/>
          </p:nvPr>
        </p:nvSpPr>
        <p:spPr>
          <a:xfrm>
            <a:off x="1113524" y="4343400"/>
            <a:ext cx="7515991" cy="1447800"/>
          </a:xfrm>
        </p:spPr>
        <p:txBody>
          <a:bodyPr anchor="ctr">
            <a:normAutofit/>
          </a:bodyPr>
          <a:lstStyle>
            <a:lvl1pPr marL="0" indent="0" algn="ctr">
              <a:buNone/>
              <a:defRPr sz="2000">
                <a:solidFill>
                  <a:schemeClr val="tx1"/>
                </a:solidFill>
              </a:defRPr>
            </a:lvl1pPr>
            <a:lvl2pPr marL="457209" indent="0">
              <a:buNone/>
              <a:defRPr sz="1800">
                <a:solidFill>
                  <a:schemeClr val="tx1">
                    <a:tint val="75000"/>
                  </a:schemeClr>
                </a:solidFill>
              </a:defRPr>
            </a:lvl2pPr>
            <a:lvl3pPr marL="914418" indent="0">
              <a:buNone/>
              <a:defRPr sz="1600">
                <a:solidFill>
                  <a:schemeClr val="tx1">
                    <a:tint val="75000"/>
                  </a:schemeClr>
                </a:solidFill>
              </a:defRPr>
            </a:lvl3pPr>
            <a:lvl4pPr marL="1371627" indent="0">
              <a:buNone/>
              <a:defRPr sz="1400">
                <a:solidFill>
                  <a:schemeClr val="tx1">
                    <a:tint val="75000"/>
                  </a:schemeClr>
                </a:solidFill>
              </a:defRPr>
            </a:lvl4pPr>
            <a:lvl5pPr marL="1828837" indent="0">
              <a:buNone/>
              <a:defRPr sz="1400">
                <a:solidFill>
                  <a:schemeClr val="tx1">
                    <a:tint val="75000"/>
                  </a:schemeClr>
                </a:solidFill>
              </a:defRPr>
            </a:lvl5pPr>
            <a:lvl6pPr marL="2286046" indent="0">
              <a:buNone/>
              <a:defRPr sz="1400">
                <a:solidFill>
                  <a:schemeClr val="tx1">
                    <a:tint val="75000"/>
                  </a:schemeClr>
                </a:solidFill>
              </a:defRPr>
            </a:lvl6pPr>
            <a:lvl7pPr marL="2743255" indent="0">
              <a:buNone/>
              <a:defRPr sz="1400">
                <a:solidFill>
                  <a:schemeClr val="tx1">
                    <a:tint val="75000"/>
                  </a:schemeClr>
                </a:solidFill>
              </a:defRPr>
            </a:lvl7pPr>
            <a:lvl8pPr marL="3200464" indent="0">
              <a:buNone/>
              <a:defRPr sz="1400">
                <a:solidFill>
                  <a:schemeClr val="tx1">
                    <a:tint val="75000"/>
                  </a:schemeClr>
                </a:solidFill>
              </a:defRPr>
            </a:lvl8pPr>
            <a:lvl9pPr marL="3657673"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C6C1601-3174-484E-98A4-8D100810C9A4}" type="datetimeFigureOut">
              <a:rPr lang="en-GB" smtClean="0"/>
              <a:t>27/04/2021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10E55E-504D-4AF7-BF8E-DF7E37A82EB8}" type="slidenum">
              <a:rPr lang="en-GB" smtClean="0"/>
              <a:t>‹#›</a:t>
            </a:fld>
            <a:endParaRPr lang="en-GB"/>
          </a:p>
        </p:txBody>
      </p:sp>
    </p:spTree>
    <p:extLst>
      <p:ext uri="{BB962C8B-B14F-4D97-AF65-F5344CB8AC3E}">
        <p14:creationId xmlns:p14="http://schemas.microsoft.com/office/powerpoint/2010/main" val="20494609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6"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9" indent="0">
              <a:buNone/>
              <a:defRPr sz="1800">
                <a:solidFill>
                  <a:schemeClr val="tx1">
                    <a:tint val="75000"/>
                  </a:schemeClr>
                </a:solidFill>
              </a:defRPr>
            </a:lvl2pPr>
            <a:lvl3pPr marL="914418" indent="0">
              <a:buNone/>
              <a:defRPr sz="1600">
                <a:solidFill>
                  <a:schemeClr val="tx1">
                    <a:tint val="75000"/>
                  </a:schemeClr>
                </a:solidFill>
              </a:defRPr>
            </a:lvl3pPr>
            <a:lvl4pPr marL="1371627" indent="0">
              <a:buNone/>
              <a:defRPr sz="1400">
                <a:solidFill>
                  <a:schemeClr val="tx1">
                    <a:tint val="75000"/>
                  </a:schemeClr>
                </a:solidFill>
              </a:defRPr>
            </a:lvl4pPr>
            <a:lvl5pPr marL="1828837" indent="0">
              <a:buNone/>
              <a:defRPr sz="1400">
                <a:solidFill>
                  <a:schemeClr val="tx1">
                    <a:tint val="75000"/>
                  </a:schemeClr>
                </a:solidFill>
              </a:defRPr>
            </a:lvl5pPr>
            <a:lvl6pPr marL="2286046" indent="0">
              <a:buNone/>
              <a:defRPr sz="1400">
                <a:solidFill>
                  <a:schemeClr val="tx1">
                    <a:tint val="75000"/>
                  </a:schemeClr>
                </a:solidFill>
              </a:defRPr>
            </a:lvl6pPr>
            <a:lvl7pPr marL="2743255" indent="0">
              <a:buNone/>
              <a:defRPr sz="1400">
                <a:solidFill>
                  <a:schemeClr val="tx1">
                    <a:tint val="75000"/>
                  </a:schemeClr>
                </a:solidFill>
              </a:defRPr>
            </a:lvl7pPr>
            <a:lvl8pPr marL="3200464" indent="0">
              <a:buNone/>
              <a:defRPr sz="1400">
                <a:solidFill>
                  <a:schemeClr val="tx1">
                    <a:tint val="75000"/>
                  </a:schemeClr>
                </a:solidFill>
              </a:defRPr>
            </a:lvl8pPr>
            <a:lvl9pPr marL="3657673"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C6C1601-3174-484E-98A4-8D100810C9A4}" type="datetimeFigureOut">
              <a:rPr lang="en-GB" smtClean="0"/>
              <a:t>27/04/2021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10E55E-504D-4AF7-BF8E-DF7E37A82EB8}" type="slidenum">
              <a:rPr lang="en-GB" smtClean="0"/>
              <a:t>‹#›</a:t>
            </a:fld>
            <a:endParaRPr lang="en-GB"/>
          </a:p>
        </p:txBody>
      </p:sp>
    </p:spTree>
    <p:extLst>
      <p:ext uri="{BB962C8B-B14F-4D97-AF65-F5344CB8AC3E}">
        <p14:creationId xmlns:p14="http://schemas.microsoft.com/office/powerpoint/2010/main" val="335139378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2"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8"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2" y="685802"/>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9" indent="0">
              <a:buNone/>
              <a:defRPr sz="1800">
                <a:solidFill>
                  <a:schemeClr val="tx1">
                    <a:tint val="75000"/>
                  </a:schemeClr>
                </a:solidFill>
              </a:defRPr>
            </a:lvl2pPr>
            <a:lvl3pPr marL="914418" indent="0">
              <a:buNone/>
              <a:defRPr sz="1600">
                <a:solidFill>
                  <a:schemeClr val="tx1">
                    <a:tint val="75000"/>
                  </a:schemeClr>
                </a:solidFill>
              </a:defRPr>
            </a:lvl3pPr>
            <a:lvl4pPr marL="1371627" indent="0">
              <a:buNone/>
              <a:defRPr sz="1400">
                <a:solidFill>
                  <a:schemeClr val="tx1">
                    <a:tint val="75000"/>
                  </a:schemeClr>
                </a:solidFill>
              </a:defRPr>
            </a:lvl4pPr>
            <a:lvl5pPr marL="1828837" indent="0">
              <a:buNone/>
              <a:defRPr sz="1400">
                <a:solidFill>
                  <a:schemeClr val="tx1">
                    <a:tint val="75000"/>
                  </a:schemeClr>
                </a:solidFill>
              </a:defRPr>
            </a:lvl5pPr>
            <a:lvl6pPr marL="2286046" indent="0">
              <a:buNone/>
              <a:defRPr sz="1400">
                <a:solidFill>
                  <a:schemeClr val="tx1">
                    <a:tint val="75000"/>
                  </a:schemeClr>
                </a:solidFill>
              </a:defRPr>
            </a:lvl6pPr>
            <a:lvl7pPr marL="2743255" indent="0">
              <a:buNone/>
              <a:defRPr sz="1400">
                <a:solidFill>
                  <a:schemeClr val="tx1">
                    <a:tint val="75000"/>
                  </a:schemeClr>
                </a:solidFill>
              </a:defRPr>
            </a:lvl7pPr>
            <a:lvl8pPr marL="3200464" indent="0">
              <a:buNone/>
              <a:defRPr sz="1400">
                <a:solidFill>
                  <a:schemeClr val="tx1">
                    <a:tint val="75000"/>
                  </a:schemeClr>
                </a:solidFill>
              </a:defRPr>
            </a:lvl8pPr>
            <a:lvl9pPr marL="3657673"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C6C1601-3174-484E-98A4-8D100810C9A4}" type="datetimeFigureOut">
              <a:rPr lang="en-GB" smtClean="0"/>
              <a:t>27/04/2021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10E55E-504D-4AF7-BF8E-DF7E37A82EB8}" type="slidenum">
              <a:rPr lang="en-GB" smtClean="0"/>
              <a:t>‹#›</a:t>
            </a:fld>
            <a:endParaRPr lang="en-GB"/>
          </a:p>
        </p:txBody>
      </p:sp>
    </p:spTree>
    <p:extLst>
      <p:ext uri="{BB962C8B-B14F-4D97-AF65-F5344CB8AC3E}">
        <p14:creationId xmlns:p14="http://schemas.microsoft.com/office/powerpoint/2010/main" val="21707650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6" y="685802"/>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5"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113525" y="4343400"/>
            <a:ext cx="7515992" cy="1447800"/>
          </a:xfrm>
        </p:spPr>
        <p:txBody>
          <a:bodyPr anchor="t">
            <a:normAutofit/>
          </a:bodyPr>
          <a:lstStyle>
            <a:lvl1pPr marL="0" indent="0" algn="l">
              <a:buNone/>
              <a:defRPr sz="1800">
                <a:solidFill>
                  <a:schemeClr val="tx1"/>
                </a:solidFill>
              </a:defRPr>
            </a:lvl1pPr>
            <a:lvl2pPr marL="457209" indent="0">
              <a:buNone/>
              <a:defRPr sz="1800">
                <a:solidFill>
                  <a:schemeClr val="tx1">
                    <a:tint val="75000"/>
                  </a:schemeClr>
                </a:solidFill>
              </a:defRPr>
            </a:lvl2pPr>
            <a:lvl3pPr marL="914418" indent="0">
              <a:buNone/>
              <a:defRPr sz="1600">
                <a:solidFill>
                  <a:schemeClr val="tx1">
                    <a:tint val="75000"/>
                  </a:schemeClr>
                </a:solidFill>
              </a:defRPr>
            </a:lvl3pPr>
            <a:lvl4pPr marL="1371627" indent="0">
              <a:buNone/>
              <a:defRPr sz="1400">
                <a:solidFill>
                  <a:schemeClr val="tx1">
                    <a:tint val="75000"/>
                  </a:schemeClr>
                </a:solidFill>
              </a:defRPr>
            </a:lvl4pPr>
            <a:lvl5pPr marL="1828837" indent="0">
              <a:buNone/>
              <a:defRPr sz="1400">
                <a:solidFill>
                  <a:schemeClr val="tx1">
                    <a:tint val="75000"/>
                  </a:schemeClr>
                </a:solidFill>
              </a:defRPr>
            </a:lvl5pPr>
            <a:lvl6pPr marL="2286046" indent="0">
              <a:buNone/>
              <a:defRPr sz="1400">
                <a:solidFill>
                  <a:schemeClr val="tx1">
                    <a:tint val="75000"/>
                  </a:schemeClr>
                </a:solidFill>
              </a:defRPr>
            </a:lvl6pPr>
            <a:lvl7pPr marL="2743255" indent="0">
              <a:buNone/>
              <a:defRPr sz="1400">
                <a:solidFill>
                  <a:schemeClr val="tx1">
                    <a:tint val="75000"/>
                  </a:schemeClr>
                </a:solidFill>
              </a:defRPr>
            </a:lvl7pPr>
            <a:lvl8pPr marL="3200464" indent="0">
              <a:buNone/>
              <a:defRPr sz="1400">
                <a:solidFill>
                  <a:schemeClr val="tx1">
                    <a:tint val="75000"/>
                  </a:schemeClr>
                </a:solidFill>
              </a:defRPr>
            </a:lvl8pPr>
            <a:lvl9pPr marL="3657673"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C6C1601-3174-484E-98A4-8D100810C9A4}" type="datetimeFigureOut">
              <a:rPr lang="en-GB" smtClean="0"/>
              <a:t>27/04/2021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10E55E-504D-4AF7-BF8E-DF7E37A82EB8}" type="slidenum">
              <a:rPr lang="en-GB" smtClean="0"/>
              <a:t>‹#›</a:t>
            </a:fld>
            <a:endParaRPr lang="en-GB"/>
          </a:p>
        </p:txBody>
      </p:sp>
    </p:spTree>
    <p:extLst>
      <p:ext uri="{BB962C8B-B14F-4D97-AF65-F5344CB8AC3E}">
        <p14:creationId xmlns:p14="http://schemas.microsoft.com/office/powerpoint/2010/main" val="331196672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6C1601-3174-484E-98A4-8D100810C9A4}" type="datetimeFigureOut">
              <a:rPr lang="en-GB" smtClean="0"/>
              <a:t>27/04/2021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10E55E-504D-4AF7-BF8E-DF7E37A82EB8}" type="slidenum">
              <a:rPr lang="en-GB" smtClean="0"/>
              <a:t>‹#›</a:t>
            </a:fld>
            <a:endParaRPr lang="en-GB"/>
          </a:p>
        </p:txBody>
      </p:sp>
    </p:spTree>
    <p:extLst>
      <p:ext uri="{BB962C8B-B14F-4D97-AF65-F5344CB8AC3E}">
        <p14:creationId xmlns:p14="http://schemas.microsoft.com/office/powerpoint/2010/main" val="297666931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4"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C6C1601-3174-484E-98A4-8D100810C9A4}" type="datetimeFigureOut">
              <a:rPr lang="en-GB" smtClean="0"/>
              <a:t>27/04/2021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10E55E-504D-4AF7-BF8E-DF7E37A82EB8}" type="slidenum">
              <a:rPr lang="en-GB" smtClean="0"/>
              <a:t>‹#›</a:t>
            </a:fld>
            <a:endParaRPr lang="en-GB"/>
          </a:p>
        </p:txBody>
      </p:sp>
    </p:spTree>
    <p:extLst>
      <p:ext uri="{BB962C8B-B14F-4D97-AF65-F5344CB8AC3E}">
        <p14:creationId xmlns:p14="http://schemas.microsoft.com/office/powerpoint/2010/main" val="2751098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2B7818-1137-4733-BF42-4AAABCB438C3}" type="datetimeFigureOut">
              <a:rPr lang="en-GB" smtClean="0"/>
              <a:t>27/04/2021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8EB08C-246D-4B1B-8DA0-76E7BC2B9E53}" type="slidenum">
              <a:rPr lang="en-GB" smtClean="0"/>
              <a:t>‹#›</a:t>
            </a:fld>
            <a:endParaRPr lang="en-GB"/>
          </a:p>
        </p:txBody>
      </p:sp>
    </p:spTree>
    <p:extLst>
      <p:ext uri="{BB962C8B-B14F-4D97-AF65-F5344CB8AC3E}">
        <p14:creationId xmlns:p14="http://schemas.microsoft.com/office/powerpoint/2010/main" val="114346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E82B7818-1137-4733-BF42-4AAABCB438C3}" type="datetimeFigureOut">
              <a:rPr lang="en-GB" smtClean="0"/>
              <a:t>27/04/2021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8EB08C-246D-4B1B-8DA0-76E7BC2B9E53}" type="slidenum">
              <a:rPr lang="en-GB" smtClean="0"/>
              <a:t>‹#›</a:t>
            </a:fld>
            <a:endParaRPr lang="en-GB"/>
          </a:p>
        </p:txBody>
      </p:sp>
    </p:spTree>
    <p:extLst>
      <p:ext uri="{BB962C8B-B14F-4D97-AF65-F5344CB8AC3E}">
        <p14:creationId xmlns:p14="http://schemas.microsoft.com/office/powerpoint/2010/main" val="1593646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E82B7818-1137-4733-BF42-4AAABCB438C3}" type="datetimeFigureOut">
              <a:rPr lang="en-GB" smtClean="0"/>
              <a:t>27/04/2021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E8EB08C-246D-4B1B-8DA0-76E7BC2B9E53}" type="slidenum">
              <a:rPr lang="en-GB" smtClean="0"/>
              <a:t>‹#›</a:t>
            </a:fld>
            <a:endParaRPr lang="en-GB"/>
          </a:p>
        </p:txBody>
      </p:sp>
    </p:spTree>
    <p:extLst>
      <p:ext uri="{BB962C8B-B14F-4D97-AF65-F5344CB8AC3E}">
        <p14:creationId xmlns:p14="http://schemas.microsoft.com/office/powerpoint/2010/main" val="1337859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E82B7818-1137-4733-BF42-4AAABCB438C3}" type="datetimeFigureOut">
              <a:rPr lang="en-GB" smtClean="0"/>
              <a:t>27/04/2021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E8EB08C-246D-4B1B-8DA0-76E7BC2B9E53}" type="slidenum">
              <a:rPr lang="en-GB" smtClean="0"/>
              <a:t>‹#›</a:t>
            </a:fld>
            <a:endParaRPr lang="en-GB"/>
          </a:p>
        </p:txBody>
      </p:sp>
    </p:spTree>
    <p:extLst>
      <p:ext uri="{BB962C8B-B14F-4D97-AF65-F5344CB8AC3E}">
        <p14:creationId xmlns:p14="http://schemas.microsoft.com/office/powerpoint/2010/main" val="356220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2B7818-1137-4733-BF42-4AAABCB438C3}" type="datetimeFigureOut">
              <a:rPr lang="en-GB" smtClean="0"/>
              <a:t>27/04/2021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E8EB08C-246D-4B1B-8DA0-76E7BC2B9E53}" type="slidenum">
              <a:rPr lang="en-GB" smtClean="0"/>
              <a:t>‹#›</a:t>
            </a:fld>
            <a:endParaRPr lang="en-GB"/>
          </a:p>
        </p:txBody>
      </p:sp>
    </p:spTree>
    <p:extLst>
      <p:ext uri="{BB962C8B-B14F-4D97-AF65-F5344CB8AC3E}">
        <p14:creationId xmlns:p14="http://schemas.microsoft.com/office/powerpoint/2010/main" val="3702245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82B7818-1137-4733-BF42-4AAABCB438C3}" type="datetimeFigureOut">
              <a:rPr lang="en-GB" smtClean="0"/>
              <a:t>27/04/2021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8EB08C-246D-4B1B-8DA0-76E7BC2B9E53}" type="slidenum">
              <a:rPr lang="en-GB" smtClean="0"/>
              <a:t>‹#›</a:t>
            </a:fld>
            <a:endParaRPr lang="en-GB"/>
          </a:p>
        </p:txBody>
      </p:sp>
    </p:spTree>
    <p:extLst>
      <p:ext uri="{BB962C8B-B14F-4D97-AF65-F5344CB8AC3E}">
        <p14:creationId xmlns:p14="http://schemas.microsoft.com/office/powerpoint/2010/main" val="476382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82B7818-1137-4733-BF42-4AAABCB438C3}" type="datetimeFigureOut">
              <a:rPr lang="en-GB" smtClean="0"/>
              <a:t>27/04/2021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8EB08C-246D-4B1B-8DA0-76E7BC2B9E53}" type="slidenum">
              <a:rPr lang="en-GB" smtClean="0"/>
              <a:t>‹#›</a:t>
            </a:fld>
            <a:endParaRPr lang="en-GB"/>
          </a:p>
        </p:txBody>
      </p:sp>
    </p:spTree>
    <p:extLst>
      <p:ext uri="{BB962C8B-B14F-4D97-AF65-F5344CB8AC3E}">
        <p14:creationId xmlns:p14="http://schemas.microsoft.com/office/powerpoint/2010/main" val="3895848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2B7818-1137-4733-BF42-4AAABCB438C3}" type="datetimeFigureOut">
              <a:rPr lang="en-GB" smtClean="0"/>
              <a:t>27/04/2021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8EB08C-246D-4B1B-8DA0-76E7BC2B9E53}" type="slidenum">
              <a:rPr lang="en-GB" smtClean="0"/>
              <a:t>‹#›</a:t>
            </a:fld>
            <a:endParaRPr lang="en-GB"/>
          </a:p>
        </p:txBody>
      </p:sp>
    </p:spTree>
    <p:extLst>
      <p:ext uri="{BB962C8B-B14F-4D97-AF65-F5344CB8AC3E}">
        <p14:creationId xmlns:p14="http://schemas.microsoft.com/office/powerpoint/2010/main" val="1660576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1" y="1"/>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4"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1"/>
            <a:ext cx="7704666" cy="3356995"/>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79" y="6116071"/>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C6C1601-3174-484E-98A4-8D100810C9A4}" type="datetimeFigureOut">
              <a:rPr lang="en-GB" smtClean="0"/>
              <a:t>27/04/2021</a:t>
            </a:fld>
            <a:endParaRPr lang="en-GB"/>
          </a:p>
        </p:txBody>
      </p:sp>
      <p:sp>
        <p:nvSpPr>
          <p:cNvPr id="5" name="Footer Placeholder 4"/>
          <p:cNvSpPr>
            <a:spLocks noGrp="1"/>
          </p:cNvSpPr>
          <p:nvPr>
            <p:ph type="ftr" sz="quarter" idx="3"/>
          </p:nvPr>
        </p:nvSpPr>
        <p:spPr>
          <a:xfrm>
            <a:off x="1986997" y="6116071"/>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GB"/>
          </a:p>
        </p:txBody>
      </p:sp>
      <p:sp>
        <p:nvSpPr>
          <p:cNvPr id="6" name="Slide Number Placeholder 5"/>
          <p:cNvSpPr>
            <a:spLocks noGrp="1"/>
          </p:cNvSpPr>
          <p:nvPr>
            <p:ph type="sldNum" sz="quarter" idx="4"/>
          </p:nvPr>
        </p:nvSpPr>
        <p:spPr>
          <a:xfrm>
            <a:off x="8273318" y="6116071"/>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910E55E-504D-4AF7-BF8E-DF7E37A82EB8}" type="slidenum">
              <a:rPr lang="en-GB" smtClean="0"/>
              <a:t>‹#›</a:t>
            </a:fld>
            <a:endParaRPr lang="en-GB"/>
          </a:p>
        </p:txBody>
      </p:sp>
    </p:spTree>
    <p:extLst>
      <p:ext uri="{BB962C8B-B14F-4D97-AF65-F5344CB8AC3E}">
        <p14:creationId xmlns:p14="http://schemas.microsoft.com/office/powerpoint/2010/main" val="14855158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9"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6" indent="-285756" algn="l" defTabSz="457209"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65" indent="-285756" algn="l" defTabSz="457209"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74" indent="-285756" algn="l" defTabSz="457209"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81" indent="-171453" algn="l" defTabSz="457209"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90" indent="-171453" algn="l" defTabSz="457209"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50" indent="-228605" algn="l" defTabSz="457209"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59" indent="-228605" algn="l" defTabSz="457209"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69" indent="-228605" algn="l" defTabSz="457209"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78" indent="-228605" algn="l" defTabSz="457209"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9" rtl="0" eaLnBrk="1" latinLnBrk="0" hangingPunct="1">
        <a:defRPr sz="1800" kern="1200">
          <a:solidFill>
            <a:schemeClr val="tx1"/>
          </a:solidFill>
          <a:latin typeface="+mn-lt"/>
          <a:ea typeface="+mn-ea"/>
          <a:cs typeface="+mn-cs"/>
        </a:defRPr>
      </a:lvl1pPr>
      <a:lvl2pPr marL="457209" algn="l" defTabSz="457209" rtl="0" eaLnBrk="1" latinLnBrk="0" hangingPunct="1">
        <a:defRPr sz="1800" kern="1200">
          <a:solidFill>
            <a:schemeClr val="tx1"/>
          </a:solidFill>
          <a:latin typeface="+mn-lt"/>
          <a:ea typeface="+mn-ea"/>
          <a:cs typeface="+mn-cs"/>
        </a:defRPr>
      </a:lvl2pPr>
      <a:lvl3pPr marL="914418" algn="l" defTabSz="457209" rtl="0" eaLnBrk="1" latinLnBrk="0" hangingPunct="1">
        <a:defRPr sz="1800" kern="1200">
          <a:solidFill>
            <a:schemeClr val="tx1"/>
          </a:solidFill>
          <a:latin typeface="+mn-lt"/>
          <a:ea typeface="+mn-ea"/>
          <a:cs typeface="+mn-cs"/>
        </a:defRPr>
      </a:lvl3pPr>
      <a:lvl4pPr marL="1371627" algn="l" defTabSz="457209" rtl="0" eaLnBrk="1" latinLnBrk="0" hangingPunct="1">
        <a:defRPr sz="1800" kern="1200">
          <a:solidFill>
            <a:schemeClr val="tx1"/>
          </a:solidFill>
          <a:latin typeface="+mn-lt"/>
          <a:ea typeface="+mn-ea"/>
          <a:cs typeface="+mn-cs"/>
        </a:defRPr>
      </a:lvl4pPr>
      <a:lvl5pPr marL="1828837" algn="l" defTabSz="457209" rtl="0" eaLnBrk="1" latinLnBrk="0" hangingPunct="1">
        <a:defRPr sz="1800" kern="1200">
          <a:solidFill>
            <a:schemeClr val="tx1"/>
          </a:solidFill>
          <a:latin typeface="+mn-lt"/>
          <a:ea typeface="+mn-ea"/>
          <a:cs typeface="+mn-cs"/>
        </a:defRPr>
      </a:lvl5pPr>
      <a:lvl6pPr marL="2286046" algn="l" defTabSz="457209" rtl="0" eaLnBrk="1" latinLnBrk="0" hangingPunct="1">
        <a:defRPr sz="1800" kern="1200">
          <a:solidFill>
            <a:schemeClr val="tx1"/>
          </a:solidFill>
          <a:latin typeface="+mn-lt"/>
          <a:ea typeface="+mn-ea"/>
          <a:cs typeface="+mn-cs"/>
        </a:defRPr>
      </a:lvl6pPr>
      <a:lvl7pPr marL="2743255" algn="l" defTabSz="457209" rtl="0" eaLnBrk="1" latinLnBrk="0" hangingPunct="1">
        <a:defRPr sz="1800" kern="1200">
          <a:solidFill>
            <a:schemeClr val="tx1"/>
          </a:solidFill>
          <a:latin typeface="+mn-lt"/>
          <a:ea typeface="+mn-ea"/>
          <a:cs typeface="+mn-cs"/>
        </a:defRPr>
      </a:lvl7pPr>
      <a:lvl8pPr marL="3200464" algn="l" defTabSz="457209" rtl="0" eaLnBrk="1" latinLnBrk="0" hangingPunct="1">
        <a:defRPr sz="1800" kern="1200">
          <a:solidFill>
            <a:schemeClr val="tx1"/>
          </a:solidFill>
          <a:latin typeface="+mn-lt"/>
          <a:ea typeface="+mn-ea"/>
          <a:cs typeface="+mn-cs"/>
        </a:defRPr>
      </a:lvl8pPr>
      <a:lvl9pPr marL="3657673" algn="l" defTabSz="45720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10.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4.svg"/></Relationships>
</file>

<file path=ppt/slides/_rels/slide13.xml.rels><?xml version="1.0" encoding="UTF-8" standalone="yes"?>
<Relationships xmlns="http://schemas.openxmlformats.org/package/2006/relationships"><Relationship Id="rId8" Type="http://schemas.openxmlformats.org/officeDocument/2006/relationships/image" Target="../media/image11.svg"/><Relationship Id="rId13" Type="http://schemas.openxmlformats.org/officeDocument/2006/relationships/hyperlink" Target="https://pixabay.com/en/wait-sign-waiting-icon-stop-661072/" TargetMode="External"/><Relationship Id="rId18" Type="http://schemas.openxmlformats.org/officeDocument/2006/relationships/image" Target="../media/image20.png"/><Relationship Id="rId3" Type="http://schemas.openxmlformats.org/officeDocument/2006/relationships/image" Target="../media/image6.png"/><Relationship Id="rId21" Type="http://schemas.openxmlformats.org/officeDocument/2006/relationships/image" Target="../media/image23.svg"/><Relationship Id="rId7" Type="http://schemas.openxmlformats.org/officeDocument/2006/relationships/image" Target="../media/image10.png"/><Relationship Id="rId12" Type="http://schemas.openxmlformats.org/officeDocument/2006/relationships/image" Target="../media/image15.jpg"/><Relationship Id="rId17" Type="http://schemas.openxmlformats.org/officeDocument/2006/relationships/image" Target="../media/image19.svg"/><Relationship Id="rId2" Type="http://schemas.openxmlformats.org/officeDocument/2006/relationships/image" Target="../media/image5.png"/><Relationship Id="rId16" Type="http://schemas.openxmlformats.org/officeDocument/2006/relationships/image" Target="../media/image18.png"/><Relationship Id="rId20" Type="http://schemas.openxmlformats.org/officeDocument/2006/relationships/image" Target="../media/image22.png"/><Relationship Id="rId1" Type="http://schemas.openxmlformats.org/officeDocument/2006/relationships/slideLayout" Target="../slideLayouts/slideLayout18.xml"/><Relationship Id="rId6" Type="http://schemas.openxmlformats.org/officeDocument/2006/relationships/image" Target="../media/image9.svg"/><Relationship Id="rId11" Type="http://schemas.openxmlformats.org/officeDocument/2006/relationships/image" Target="../media/image14.png"/><Relationship Id="rId5" Type="http://schemas.openxmlformats.org/officeDocument/2006/relationships/image" Target="../media/image8.png"/><Relationship Id="rId15" Type="http://schemas.openxmlformats.org/officeDocument/2006/relationships/image" Target="../media/image17.svg"/><Relationship Id="rId23" Type="http://schemas.openxmlformats.org/officeDocument/2006/relationships/image" Target="../media/image25.svg"/><Relationship Id="rId10" Type="http://schemas.openxmlformats.org/officeDocument/2006/relationships/image" Target="../media/image13.svg"/><Relationship Id="rId19" Type="http://schemas.openxmlformats.org/officeDocument/2006/relationships/image" Target="../media/image21.svg"/><Relationship Id="rId4" Type="http://schemas.openxmlformats.org/officeDocument/2006/relationships/image" Target="../media/image7.svg"/><Relationship Id="rId9" Type="http://schemas.openxmlformats.org/officeDocument/2006/relationships/image" Target="../media/image12.png"/><Relationship Id="rId14" Type="http://schemas.openxmlformats.org/officeDocument/2006/relationships/image" Target="../media/image16.png"/><Relationship Id="rId22" Type="http://schemas.openxmlformats.org/officeDocument/2006/relationships/image" Target="../media/image24.png"/></Relationships>
</file>

<file path=ppt/slides/_rels/slide14.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6.svg"/></Relationships>
</file>

<file path=ppt/slides/_rels/slide15.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6.svg"/></Relationships>
</file>

<file path=ppt/slides/_rels/slide16.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6.svg"/></Relationships>
</file>

<file path=ppt/slides/_rels/slide2.xml.rels><?xml version="1.0" encoding="UTF-8" standalone="yes"?>
<Relationships xmlns="http://schemas.openxmlformats.org/package/2006/relationships"><Relationship Id="rId8" Type="http://schemas.openxmlformats.org/officeDocument/2006/relationships/image" Target="../media/image11.svg"/><Relationship Id="rId13" Type="http://schemas.openxmlformats.org/officeDocument/2006/relationships/hyperlink" Target="https://pixabay.com/en/wait-sign-waiting-icon-stop-661072/" TargetMode="External"/><Relationship Id="rId18" Type="http://schemas.openxmlformats.org/officeDocument/2006/relationships/image" Target="../media/image20.png"/><Relationship Id="rId3" Type="http://schemas.openxmlformats.org/officeDocument/2006/relationships/image" Target="../media/image6.png"/><Relationship Id="rId21" Type="http://schemas.openxmlformats.org/officeDocument/2006/relationships/image" Target="../media/image23.svg"/><Relationship Id="rId7" Type="http://schemas.openxmlformats.org/officeDocument/2006/relationships/image" Target="../media/image10.png"/><Relationship Id="rId12" Type="http://schemas.openxmlformats.org/officeDocument/2006/relationships/image" Target="../media/image15.jpg"/><Relationship Id="rId17" Type="http://schemas.openxmlformats.org/officeDocument/2006/relationships/image" Target="../media/image19.svg"/><Relationship Id="rId2" Type="http://schemas.openxmlformats.org/officeDocument/2006/relationships/image" Target="../media/image5.png"/><Relationship Id="rId16" Type="http://schemas.openxmlformats.org/officeDocument/2006/relationships/image" Target="../media/image18.png"/><Relationship Id="rId20" Type="http://schemas.openxmlformats.org/officeDocument/2006/relationships/image" Target="../media/image22.png"/><Relationship Id="rId1" Type="http://schemas.openxmlformats.org/officeDocument/2006/relationships/slideLayout" Target="../slideLayouts/slideLayout18.xml"/><Relationship Id="rId6" Type="http://schemas.openxmlformats.org/officeDocument/2006/relationships/image" Target="../media/image9.svg"/><Relationship Id="rId11" Type="http://schemas.openxmlformats.org/officeDocument/2006/relationships/image" Target="../media/image14.png"/><Relationship Id="rId5" Type="http://schemas.openxmlformats.org/officeDocument/2006/relationships/image" Target="../media/image8.png"/><Relationship Id="rId15" Type="http://schemas.openxmlformats.org/officeDocument/2006/relationships/image" Target="../media/image17.svg"/><Relationship Id="rId23" Type="http://schemas.openxmlformats.org/officeDocument/2006/relationships/image" Target="../media/image25.svg"/><Relationship Id="rId10" Type="http://schemas.openxmlformats.org/officeDocument/2006/relationships/image" Target="../media/image13.svg"/><Relationship Id="rId19" Type="http://schemas.openxmlformats.org/officeDocument/2006/relationships/image" Target="../media/image21.svg"/><Relationship Id="rId4" Type="http://schemas.openxmlformats.org/officeDocument/2006/relationships/image" Target="../media/image7.svg"/><Relationship Id="rId9" Type="http://schemas.openxmlformats.org/officeDocument/2006/relationships/image" Target="../media/image12.png"/><Relationship Id="rId14" Type="http://schemas.openxmlformats.org/officeDocument/2006/relationships/image" Target="../media/image16.png"/><Relationship Id="rId22" Type="http://schemas.openxmlformats.org/officeDocument/2006/relationships/image" Target="../media/image24.png"/></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sqa.org.uk/" TargetMode="Externa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27.svg"/></Relationships>
</file>

<file path=ppt/slides/_rels/slide6.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29.svg"/></Relationships>
</file>

<file path=ppt/slides/_rels/slide7.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29.svg"/></Relationships>
</file>

<file path=ppt/slides/_rels/slide8.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1.svg"/></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475656" y="1988840"/>
            <a:ext cx="6491064" cy="778098"/>
          </a:xfrm>
        </p:spPr>
        <p:txBody>
          <a:bodyPr>
            <a:normAutofit fontScale="90000"/>
          </a:bodyPr>
          <a:lstStyle/>
          <a:p>
            <a:r>
              <a:rPr lang="en-GB" dirty="0"/>
              <a:t>SQA Information Evening</a:t>
            </a:r>
            <a:br>
              <a:rPr lang="en-GB" dirty="0"/>
            </a:br>
            <a:br>
              <a:rPr lang="en-GB" dirty="0"/>
            </a:br>
            <a:r>
              <a:rPr lang="en-GB" dirty="0"/>
              <a:t>The Alternative Certification Model at Rosshall Academy</a:t>
            </a:r>
          </a:p>
        </p:txBody>
      </p:sp>
      <p:sp>
        <p:nvSpPr>
          <p:cNvPr id="6" name="Rectangle 5"/>
          <p:cNvSpPr/>
          <p:nvPr/>
        </p:nvSpPr>
        <p:spPr>
          <a:xfrm>
            <a:off x="0" y="0"/>
            <a:ext cx="9144000" cy="6858000"/>
          </a:xfrm>
          <a:prstGeom prst="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72400" y="116632"/>
            <a:ext cx="855539" cy="855539"/>
          </a:xfrm>
          <a:prstGeom prst="rect">
            <a:avLst/>
          </a:prstGeom>
        </p:spPr>
      </p:pic>
      <p:pic>
        <p:nvPicPr>
          <p:cNvPr id="1026" name="Picture 2" descr="https://www.sqa.org.uk/sqa/sqa/images/NQ-Group.jpg">
            <a:extLst>
              <a:ext uri="{FF2B5EF4-FFF2-40B4-BE49-F238E27FC236}">
                <a16:creationId xmlns:a16="http://schemas.microsoft.com/office/drawing/2014/main" id="{91DFA396-70B9-4F22-91F2-F14D8E50332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20072" y="4113407"/>
            <a:ext cx="2190750" cy="1857375"/>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a:extLst>
              <a:ext uri="{FF2B5EF4-FFF2-40B4-BE49-F238E27FC236}">
                <a16:creationId xmlns:a16="http://schemas.microsoft.com/office/drawing/2014/main" id="{6708BB32-A0BE-477D-A48A-A76BB23BD07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51720" y="3970531"/>
            <a:ext cx="2143125" cy="2143125"/>
          </a:xfrm>
          <a:prstGeom prst="rect">
            <a:avLst/>
          </a:prstGeom>
        </p:spPr>
      </p:pic>
    </p:spTree>
    <p:extLst>
      <p:ext uri="{BB962C8B-B14F-4D97-AF65-F5344CB8AC3E}">
        <p14:creationId xmlns:p14="http://schemas.microsoft.com/office/powerpoint/2010/main" val="8141184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490662"/>
            <a:ext cx="6491064" cy="481509"/>
          </a:xfrm>
        </p:spPr>
        <p:txBody>
          <a:bodyPr>
            <a:normAutofit fontScale="90000"/>
          </a:bodyPr>
          <a:lstStyle/>
          <a:p>
            <a:r>
              <a:rPr lang="en-GB" dirty="0"/>
              <a:t>Final evidence gathering in May</a:t>
            </a:r>
          </a:p>
        </p:txBody>
      </p:sp>
      <p:sp>
        <p:nvSpPr>
          <p:cNvPr id="6" name="Rectangle 5"/>
          <p:cNvSpPr/>
          <p:nvPr/>
        </p:nvSpPr>
        <p:spPr>
          <a:xfrm>
            <a:off x="0" y="0"/>
            <a:ext cx="9144000" cy="6858000"/>
          </a:xfrm>
          <a:prstGeom prst="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72400" y="116632"/>
            <a:ext cx="855539" cy="855539"/>
          </a:xfrm>
          <a:prstGeom prst="rect">
            <a:avLst/>
          </a:prstGeom>
        </p:spPr>
      </p:pic>
      <p:pic>
        <p:nvPicPr>
          <p:cNvPr id="8" name="Picture 7">
            <a:extLst>
              <a:ext uri="{FF2B5EF4-FFF2-40B4-BE49-F238E27FC236}">
                <a16:creationId xmlns:a16="http://schemas.microsoft.com/office/drawing/2014/main" id="{325CAB63-668B-4909-B548-49FE1CC2E448}"/>
              </a:ext>
            </a:extLst>
          </p:cNvPr>
          <p:cNvPicPr>
            <a:picLocks noChangeAspect="1"/>
          </p:cNvPicPr>
          <p:nvPr/>
        </p:nvPicPr>
        <p:blipFill rotWithShape="1">
          <a:blip r:embed="rId3"/>
          <a:srcRect l="9049" t="20600" r="27164" b="9401"/>
          <a:stretch/>
        </p:blipFill>
        <p:spPr>
          <a:xfrm>
            <a:off x="971600" y="1754845"/>
            <a:ext cx="6999178" cy="4320480"/>
          </a:xfrm>
          <a:prstGeom prst="rect">
            <a:avLst/>
          </a:prstGeom>
        </p:spPr>
      </p:pic>
    </p:spTree>
    <p:extLst>
      <p:ext uri="{BB962C8B-B14F-4D97-AF65-F5344CB8AC3E}">
        <p14:creationId xmlns:p14="http://schemas.microsoft.com/office/powerpoint/2010/main" val="38381821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490662"/>
            <a:ext cx="6491064" cy="778098"/>
          </a:xfrm>
        </p:spPr>
        <p:txBody>
          <a:bodyPr>
            <a:normAutofit fontScale="90000"/>
          </a:bodyPr>
          <a:lstStyle/>
          <a:p>
            <a:r>
              <a:rPr lang="en-GB" dirty="0"/>
              <a:t>Alternative Assessment Arrangements</a:t>
            </a:r>
          </a:p>
        </p:txBody>
      </p:sp>
      <p:sp>
        <p:nvSpPr>
          <p:cNvPr id="5" name="Content Placeholder 4"/>
          <p:cNvSpPr>
            <a:spLocks noGrp="1"/>
          </p:cNvSpPr>
          <p:nvPr>
            <p:ph idx="1"/>
          </p:nvPr>
        </p:nvSpPr>
        <p:spPr>
          <a:xfrm>
            <a:off x="457200" y="1759422"/>
            <a:ext cx="8229600" cy="4366741"/>
          </a:xfrm>
        </p:spPr>
        <p:txBody>
          <a:bodyPr>
            <a:noAutofit/>
          </a:bodyPr>
          <a:lstStyle/>
          <a:p>
            <a:r>
              <a:rPr lang="en-GB" sz="2800" dirty="0">
                <a:latin typeface="Calibri" panose="020F0502020204030204" pitchFamily="34" charset="0"/>
                <a:ea typeface="Times New Roman" panose="02020603050405020304" pitchFamily="18" charset="0"/>
              </a:rPr>
              <a:t>SQA state that the usual procedures for Alternative Assessment Arrangements (AAAs) apply </a:t>
            </a:r>
          </a:p>
          <a:p>
            <a:endParaRPr lang="en-GB" sz="2800" dirty="0">
              <a:latin typeface="Calibri" panose="020F0502020204030204" pitchFamily="34" charset="0"/>
              <a:ea typeface="Times New Roman" panose="02020603050405020304" pitchFamily="18" charset="0"/>
            </a:endParaRPr>
          </a:p>
          <a:p>
            <a:r>
              <a:rPr lang="en-GB" sz="2800" dirty="0">
                <a:latin typeface="Calibri" panose="020F0502020204030204" pitchFamily="34" charset="0"/>
              </a:rPr>
              <a:t>We have evidence from this and the previous session and will try to accommodate any pupils who requires AAA.</a:t>
            </a:r>
          </a:p>
          <a:p>
            <a:pPr marL="0" indent="0">
              <a:buNone/>
            </a:pPr>
            <a:endParaRPr lang="en-GB" sz="2800" dirty="0">
              <a:latin typeface="Calibri" panose="020F0502020204030204" pitchFamily="34" charset="0"/>
            </a:endParaRPr>
          </a:p>
          <a:p>
            <a:r>
              <a:rPr lang="en-GB" sz="2800" dirty="0">
                <a:latin typeface="Calibri" panose="020F0502020204030204" pitchFamily="34" charset="0"/>
              </a:rPr>
              <a:t>As in previous years, the library will be used for AAA.  However, no individual timetables will be issued.</a:t>
            </a:r>
          </a:p>
          <a:p>
            <a:pPr marL="0" indent="0">
              <a:buNone/>
            </a:pPr>
            <a:endParaRPr lang="en-GB" sz="2800" dirty="0">
              <a:latin typeface="Calibri" panose="020F0502020204030204" pitchFamily="34" charset="0"/>
            </a:endParaRPr>
          </a:p>
          <a:p>
            <a:pPr marL="0" indent="0">
              <a:buNone/>
            </a:pPr>
            <a:endParaRPr lang="en-GB" sz="2800" dirty="0"/>
          </a:p>
        </p:txBody>
      </p:sp>
      <p:sp>
        <p:nvSpPr>
          <p:cNvPr id="6" name="Rectangle 5"/>
          <p:cNvSpPr/>
          <p:nvPr/>
        </p:nvSpPr>
        <p:spPr>
          <a:xfrm>
            <a:off x="0" y="0"/>
            <a:ext cx="9144000" cy="6858000"/>
          </a:xfrm>
          <a:prstGeom prst="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72400" y="116632"/>
            <a:ext cx="855539" cy="855539"/>
          </a:xfrm>
          <a:prstGeom prst="rect">
            <a:avLst/>
          </a:prstGeom>
        </p:spPr>
      </p:pic>
    </p:spTree>
    <p:extLst>
      <p:ext uri="{BB962C8B-B14F-4D97-AF65-F5344CB8AC3E}">
        <p14:creationId xmlns:p14="http://schemas.microsoft.com/office/powerpoint/2010/main" val="15835299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923112" cy="1143000"/>
          </a:xfrm>
        </p:spPr>
        <p:txBody>
          <a:bodyPr>
            <a:normAutofit fontScale="90000"/>
          </a:bodyPr>
          <a:lstStyle/>
          <a:p>
            <a:r>
              <a:rPr lang="en-GB" dirty="0"/>
              <a:t>Alternative Assessment Arrangements</a:t>
            </a:r>
          </a:p>
        </p:txBody>
      </p:sp>
      <p:sp>
        <p:nvSpPr>
          <p:cNvPr id="3" name="Content Placeholder 2"/>
          <p:cNvSpPr>
            <a:spLocks noGrp="1"/>
          </p:cNvSpPr>
          <p:nvPr>
            <p:ph idx="1"/>
          </p:nvPr>
        </p:nvSpPr>
        <p:spPr>
          <a:xfrm>
            <a:off x="457200" y="1600200"/>
            <a:ext cx="8229600" cy="5069160"/>
          </a:xfrm>
        </p:spPr>
        <p:txBody>
          <a:bodyPr>
            <a:normAutofit/>
          </a:bodyPr>
          <a:lstStyle/>
          <a:p>
            <a:r>
              <a:rPr lang="en-GB" sz="2400" dirty="0"/>
              <a:t>Pupils who require AAA will already be aware from previous assessments.  However, should you feel you require this for assessments please speak to Mrs Dougall.</a:t>
            </a:r>
          </a:p>
          <a:p>
            <a:endParaRPr lang="en-GB" sz="2400" dirty="0"/>
          </a:p>
          <a:p>
            <a:r>
              <a:rPr lang="en-GB" sz="2400" dirty="0"/>
              <a:t>Additionally, should you require ICT, readers or scribes for any in class task, please speak to your teacher or Mrs Dougall.</a:t>
            </a:r>
          </a:p>
          <a:p>
            <a:endParaRPr lang="en-GB" sz="2400" dirty="0"/>
          </a:p>
          <a:p>
            <a:pPr marL="0" indent="0">
              <a:buNone/>
            </a:pPr>
            <a:r>
              <a:rPr lang="en-GB" sz="2400" b="1" dirty="0"/>
              <a:t>If you have concerns or require support, please remember we are here to support you and your child……</a:t>
            </a:r>
          </a:p>
          <a:p>
            <a:pPr marL="0" indent="0">
              <a:buNone/>
            </a:pPr>
            <a:endParaRPr lang="en-GB" sz="2400" dirty="0"/>
          </a:p>
        </p:txBody>
      </p:sp>
      <p:sp>
        <p:nvSpPr>
          <p:cNvPr id="4" name="Rectangle 3"/>
          <p:cNvSpPr/>
          <p:nvPr/>
        </p:nvSpPr>
        <p:spPr>
          <a:xfrm>
            <a:off x="0" y="0"/>
            <a:ext cx="9144000" cy="6858000"/>
          </a:xfrm>
          <a:prstGeom prst="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72400" y="116632"/>
            <a:ext cx="855539" cy="855539"/>
          </a:xfrm>
          <a:prstGeom prst="rect">
            <a:avLst/>
          </a:prstGeom>
        </p:spPr>
      </p:pic>
      <p:pic>
        <p:nvPicPr>
          <p:cNvPr id="8" name="Graphic 7" descr="Group success">
            <a:extLst>
              <a:ext uri="{FF2B5EF4-FFF2-40B4-BE49-F238E27FC236}">
                <a16:creationId xmlns:a16="http://schemas.microsoft.com/office/drawing/2014/main" id="{F13EA5E7-94BB-4588-B53D-483C83C493A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092280" y="5157192"/>
            <a:ext cx="1232024" cy="1232024"/>
          </a:xfrm>
          <a:prstGeom prst="rect">
            <a:avLst/>
          </a:prstGeom>
        </p:spPr>
      </p:pic>
    </p:spTree>
    <p:extLst>
      <p:ext uri="{BB962C8B-B14F-4D97-AF65-F5344CB8AC3E}">
        <p14:creationId xmlns:p14="http://schemas.microsoft.com/office/powerpoint/2010/main" val="18459557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28000">
              <a:srgbClr val="92D050"/>
            </a:gs>
            <a:gs pos="74000">
              <a:schemeClr val="accent1">
                <a:lumMod val="45000"/>
                <a:lumOff val="55000"/>
              </a:schemeClr>
            </a:gs>
            <a:gs pos="83000">
              <a:schemeClr val="accent1">
                <a:lumMod val="45000"/>
                <a:lumOff val="55000"/>
              </a:schemeClr>
            </a:gs>
            <a:gs pos="95000">
              <a:srgbClr val="CC66FF"/>
            </a:gs>
          </a:gsLst>
          <a:lin ang="5400000" scaled="1"/>
        </a:gra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CD3FD94-35FB-4F6B-A2C5-58B114745B8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80066" y="1"/>
            <a:ext cx="1021320" cy="1072619"/>
          </a:xfrm>
          <a:prstGeom prst="rect">
            <a:avLst/>
          </a:prstGeom>
        </p:spPr>
      </p:pic>
      <p:sp>
        <p:nvSpPr>
          <p:cNvPr id="6" name="TextBox 5">
            <a:extLst>
              <a:ext uri="{FF2B5EF4-FFF2-40B4-BE49-F238E27FC236}">
                <a16:creationId xmlns:a16="http://schemas.microsoft.com/office/drawing/2014/main" id="{721FE0F9-6B1F-4B93-B476-E15923BF618A}"/>
              </a:ext>
            </a:extLst>
          </p:cNvPr>
          <p:cNvSpPr txBox="1"/>
          <p:nvPr/>
        </p:nvSpPr>
        <p:spPr>
          <a:xfrm>
            <a:off x="1163934" y="167996"/>
            <a:ext cx="6774264" cy="532005"/>
          </a:xfrm>
          <a:prstGeom prst="rect">
            <a:avLst/>
          </a:prstGeom>
          <a:noFill/>
        </p:spPr>
        <p:txBody>
          <a:bodyPr wrap="square" rtlCol="0">
            <a:spAutoFit/>
          </a:bodyPr>
          <a:lstStyle/>
          <a:p>
            <a:pPr defTabSz="326578"/>
            <a:r>
              <a:rPr lang="en-GB" sz="2857" b="1" dirty="0">
                <a:solidFill>
                  <a:prstClr val="black"/>
                </a:solidFill>
                <a:latin typeface="Corbel" panose="020B0503020204020204"/>
              </a:rPr>
              <a:t>Senior Phase Route- Map for SQA Success</a:t>
            </a:r>
          </a:p>
        </p:txBody>
      </p:sp>
      <p:pic>
        <p:nvPicPr>
          <p:cNvPr id="16" name="Graphic 15" descr="Diploma roll">
            <a:extLst>
              <a:ext uri="{FF2B5EF4-FFF2-40B4-BE49-F238E27FC236}">
                <a16:creationId xmlns:a16="http://schemas.microsoft.com/office/drawing/2014/main" id="{140D445F-CB9A-4B03-979C-BAFFC76D632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85774" y="4957362"/>
            <a:ext cx="653143" cy="653143"/>
          </a:xfrm>
          <a:prstGeom prst="rect">
            <a:avLst/>
          </a:prstGeom>
        </p:spPr>
      </p:pic>
      <p:pic>
        <p:nvPicPr>
          <p:cNvPr id="18" name="Graphic 17" descr="Bus">
            <a:extLst>
              <a:ext uri="{FF2B5EF4-FFF2-40B4-BE49-F238E27FC236}">
                <a16:creationId xmlns:a16="http://schemas.microsoft.com/office/drawing/2014/main" id="{2FC33049-9B8F-451A-B620-AA78AA0433B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67699" y="3234674"/>
            <a:ext cx="653143" cy="653143"/>
          </a:xfrm>
          <a:prstGeom prst="rect">
            <a:avLst/>
          </a:prstGeom>
        </p:spPr>
      </p:pic>
      <p:pic>
        <p:nvPicPr>
          <p:cNvPr id="20" name="Graphic 19" descr="Man">
            <a:extLst>
              <a:ext uri="{FF2B5EF4-FFF2-40B4-BE49-F238E27FC236}">
                <a16:creationId xmlns:a16="http://schemas.microsoft.com/office/drawing/2014/main" id="{FAFF0C68-F40E-4FBA-B0B3-79B526275834}"/>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864574" y="1426234"/>
            <a:ext cx="653143" cy="653143"/>
          </a:xfrm>
          <a:prstGeom prst="rect">
            <a:avLst/>
          </a:prstGeom>
        </p:spPr>
      </p:pic>
      <p:sp>
        <p:nvSpPr>
          <p:cNvPr id="21" name="TextBox 20">
            <a:extLst>
              <a:ext uri="{FF2B5EF4-FFF2-40B4-BE49-F238E27FC236}">
                <a16:creationId xmlns:a16="http://schemas.microsoft.com/office/drawing/2014/main" id="{A96FD873-0A7B-46C6-B2DD-DABBCB03DBFD}"/>
              </a:ext>
            </a:extLst>
          </p:cNvPr>
          <p:cNvSpPr txBox="1"/>
          <p:nvPr/>
        </p:nvSpPr>
        <p:spPr>
          <a:xfrm>
            <a:off x="1040743" y="1124192"/>
            <a:ext cx="561033" cy="290208"/>
          </a:xfrm>
          <a:prstGeom prst="rect">
            <a:avLst/>
          </a:prstGeom>
          <a:noFill/>
        </p:spPr>
        <p:txBody>
          <a:bodyPr wrap="square" rtlCol="0">
            <a:spAutoFit/>
          </a:bodyPr>
          <a:lstStyle/>
          <a:p>
            <a:pPr defTabSz="326578"/>
            <a:r>
              <a:rPr lang="en-GB" sz="1286" dirty="0">
                <a:solidFill>
                  <a:prstClr val="black"/>
                </a:solidFill>
                <a:latin typeface="Corbel" panose="020B0503020204020204"/>
              </a:rPr>
              <a:t>Pupil</a:t>
            </a:r>
          </a:p>
        </p:txBody>
      </p:sp>
      <p:sp>
        <p:nvSpPr>
          <p:cNvPr id="23" name="TextBox 22">
            <a:extLst>
              <a:ext uri="{FF2B5EF4-FFF2-40B4-BE49-F238E27FC236}">
                <a16:creationId xmlns:a16="http://schemas.microsoft.com/office/drawing/2014/main" id="{BFE5C242-7E05-4DCA-B4DD-9CC9EFF19798}"/>
              </a:ext>
            </a:extLst>
          </p:cNvPr>
          <p:cNvSpPr txBox="1"/>
          <p:nvPr/>
        </p:nvSpPr>
        <p:spPr>
          <a:xfrm>
            <a:off x="592753" y="2965513"/>
            <a:ext cx="728506" cy="290208"/>
          </a:xfrm>
          <a:prstGeom prst="rect">
            <a:avLst/>
          </a:prstGeom>
          <a:noFill/>
        </p:spPr>
        <p:txBody>
          <a:bodyPr wrap="square" rtlCol="0">
            <a:spAutoFit/>
          </a:bodyPr>
          <a:lstStyle/>
          <a:p>
            <a:pPr defTabSz="326578"/>
            <a:r>
              <a:rPr lang="en-GB" sz="1286" dirty="0">
                <a:solidFill>
                  <a:prstClr val="black"/>
                </a:solidFill>
                <a:latin typeface="Corbel" panose="020B0503020204020204"/>
              </a:rPr>
              <a:t>School </a:t>
            </a:r>
          </a:p>
        </p:txBody>
      </p:sp>
      <p:sp>
        <p:nvSpPr>
          <p:cNvPr id="24" name="TextBox 23">
            <a:extLst>
              <a:ext uri="{FF2B5EF4-FFF2-40B4-BE49-F238E27FC236}">
                <a16:creationId xmlns:a16="http://schemas.microsoft.com/office/drawing/2014/main" id="{597375CF-D556-4B77-A28D-88A021D84705}"/>
              </a:ext>
            </a:extLst>
          </p:cNvPr>
          <p:cNvSpPr txBox="1"/>
          <p:nvPr/>
        </p:nvSpPr>
        <p:spPr>
          <a:xfrm>
            <a:off x="435428" y="4733315"/>
            <a:ext cx="728506" cy="290208"/>
          </a:xfrm>
          <a:prstGeom prst="rect">
            <a:avLst/>
          </a:prstGeom>
          <a:noFill/>
        </p:spPr>
        <p:txBody>
          <a:bodyPr wrap="square" rtlCol="0">
            <a:spAutoFit/>
          </a:bodyPr>
          <a:lstStyle/>
          <a:p>
            <a:pPr defTabSz="326578"/>
            <a:r>
              <a:rPr lang="en-GB" sz="1286" dirty="0">
                <a:solidFill>
                  <a:prstClr val="black"/>
                </a:solidFill>
                <a:latin typeface="Corbel" panose="020B0503020204020204"/>
              </a:rPr>
              <a:t>SQA</a:t>
            </a:r>
          </a:p>
        </p:txBody>
      </p:sp>
      <p:pic>
        <p:nvPicPr>
          <p:cNvPr id="26" name="Graphic 25" descr="Traffic light">
            <a:extLst>
              <a:ext uri="{FF2B5EF4-FFF2-40B4-BE49-F238E27FC236}">
                <a16:creationId xmlns:a16="http://schemas.microsoft.com/office/drawing/2014/main" id="{A2974C4C-C934-474D-8197-0C489540C081}"/>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955450" y="772616"/>
            <a:ext cx="334946" cy="334946"/>
          </a:xfrm>
          <a:prstGeom prst="rect">
            <a:avLst/>
          </a:prstGeom>
        </p:spPr>
      </p:pic>
      <p:pic>
        <p:nvPicPr>
          <p:cNvPr id="27" name="Graphic 26" descr="Traffic light">
            <a:extLst>
              <a:ext uri="{FF2B5EF4-FFF2-40B4-BE49-F238E27FC236}">
                <a16:creationId xmlns:a16="http://schemas.microsoft.com/office/drawing/2014/main" id="{C3A415C2-99CB-4186-B6FE-25F864BEDCEE}"/>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540742" y="2563759"/>
            <a:ext cx="334946" cy="334946"/>
          </a:xfrm>
          <a:prstGeom prst="rect">
            <a:avLst/>
          </a:prstGeom>
        </p:spPr>
      </p:pic>
      <p:pic>
        <p:nvPicPr>
          <p:cNvPr id="28" name="Graphic 27" descr="Traffic light">
            <a:extLst>
              <a:ext uri="{FF2B5EF4-FFF2-40B4-BE49-F238E27FC236}">
                <a16:creationId xmlns:a16="http://schemas.microsoft.com/office/drawing/2014/main" id="{DA0C4638-8F70-4008-9640-6BA00938E20F}"/>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345426" y="4340339"/>
            <a:ext cx="334946" cy="334946"/>
          </a:xfrm>
          <a:prstGeom prst="rect">
            <a:avLst/>
          </a:prstGeom>
        </p:spPr>
      </p:pic>
      <p:pic>
        <p:nvPicPr>
          <p:cNvPr id="31" name="Graphic 30" descr="Traffic light">
            <a:extLst>
              <a:ext uri="{FF2B5EF4-FFF2-40B4-BE49-F238E27FC236}">
                <a16:creationId xmlns:a16="http://schemas.microsoft.com/office/drawing/2014/main" id="{6C321EB3-827C-47EA-A1CA-AB84D9B5A3C9}"/>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2875268" y="4353748"/>
            <a:ext cx="334946" cy="334946"/>
          </a:xfrm>
          <a:prstGeom prst="rect">
            <a:avLst/>
          </a:prstGeom>
        </p:spPr>
      </p:pic>
      <p:pic>
        <p:nvPicPr>
          <p:cNvPr id="32" name="Graphic 31" descr="Traffic light">
            <a:extLst>
              <a:ext uri="{FF2B5EF4-FFF2-40B4-BE49-F238E27FC236}">
                <a16:creationId xmlns:a16="http://schemas.microsoft.com/office/drawing/2014/main" id="{E0A855D2-32F0-49E3-9CC6-D1368CDD2AD7}"/>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6725771" y="774367"/>
            <a:ext cx="334946" cy="334946"/>
          </a:xfrm>
          <a:prstGeom prst="rect">
            <a:avLst/>
          </a:prstGeom>
        </p:spPr>
      </p:pic>
      <p:pic>
        <p:nvPicPr>
          <p:cNvPr id="33" name="Picture 32">
            <a:extLst>
              <a:ext uri="{FF2B5EF4-FFF2-40B4-BE49-F238E27FC236}">
                <a16:creationId xmlns:a16="http://schemas.microsoft.com/office/drawing/2014/main" id="{B23229EC-3850-4487-8F1E-5DBA571C228D}"/>
              </a:ext>
            </a:extLst>
          </p:cNvPr>
          <p:cNvPicPr>
            <a:picLocks noChangeAspect="1"/>
          </p:cNvPicPr>
          <p:nvPr/>
        </p:nvPicPr>
        <p:blipFill>
          <a:blip r:embed="rId11"/>
          <a:stretch>
            <a:fillRect/>
          </a:stretch>
        </p:blipFill>
        <p:spPr>
          <a:xfrm>
            <a:off x="3915402" y="2582757"/>
            <a:ext cx="335309" cy="330954"/>
          </a:xfrm>
          <a:prstGeom prst="rect">
            <a:avLst/>
          </a:prstGeom>
        </p:spPr>
      </p:pic>
      <p:pic>
        <p:nvPicPr>
          <p:cNvPr id="34" name="Picture 33">
            <a:extLst>
              <a:ext uri="{FF2B5EF4-FFF2-40B4-BE49-F238E27FC236}">
                <a16:creationId xmlns:a16="http://schemas.microsoft.com/office/drawing/2014/main" id="{44443649-A37A-4EE9-8979-1945908A1DB8}"/>
              </a:ext>
            </a:extLst>
          </p:cNvPr>
          <p:cNvPicPr>
            <a:picLocks noChangeAspect="1"/>
          </p:cNvPicPr>
          <p:nvPr/>
        </p:nvPicPr>
        <p:blipFill>
          <a:blip r:embed="rId11"/>
          <a:stretch>
            <a:fillRect/>
          </a:stretch>
        </p:blipFill>
        <p:spPr>
          <a:xfrm>
            <a:off x="2712670" y="2575520"/>
            <a:ext cx="335309" cy="330954"/>
          </a:xfrm>
          <a:prstGeom prst="rect">
            <a:avLst/>
          </a:prstGeom>
        </p:spPr>
      </p:pic>
      <p:pic>
        <p:nvPicPr>
          <p:cNvPr id="35" name="Graphic 34" descr="Traffic light">
            <a:extLst>
              <a:ext uri="{FF2B5EF4-FFF2-40B4-BE49-F238E27FC236}">
                <a16:creationId xmlns:a16="http://schemas.microsoft.com/office/drawing/2014/main" id="{3F0A95A8-8796-4449-B575-FA7DC992BFED}"/>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3188101" y="789246"/>
            <a:ext cx="334946" cy="334946"/>
          </a:xfrm>
          <a:prstGeom prst="rect">
            <a:avLst/>
          </a:prstGeom>
        </p:spPr>
      </p:pic>
      <p:pic>
        <p:nvPicPr>
          <p:cNvPr id="36" name="Graphic 35" descr="Traffic light">
            <a:extLst>
              <a:ext uri="{FF2B5EF4-FFF2-40B4-BE49-F238E27FC236}">
                <a16:creationId xmlns:a16="http://schemas.microsoft.com/office/drawing/2014/main" id="{F76E3E5F-FC03-48F6-AFC9-12071B66A61C}"/>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4507824" y="774367"/>
            <a:ext cx="334946" cy="334946"/>
          </a:xfrm>
          <a:prstGeom prst="rect">
            <a:avLst/>
          </a:prstGeom>
        </p:spPr>
      </p:pic>
      <p:sp>
        <p:nvSpPr>
          <p:cNvPr id="41" name="TextBox 40">
            <a:extLst>
              <a:ext uri="{FF2B5EF4-FFF2-40B4-BE49-F238E27FC236}">
                <a16:creationId xmlns:a16="http://schemas.microsoft.com/office/drawing/2014/main" id="{D6FF85D5-8DB1-46D5-BF6D-9C1177CD15A2}"/>
              </a:ext>
            </a:extLst>
          </p:cNvPr>
          <p:cNvSpPr txBox="1"/>
          <p:nvPr/>
        </p:nvSpPr>
        <p:spPr>
          <a:xfrm>
            <a:off x="1753203" y="1166065"/>
            <a:ext cx="1122066" cy="1015663"/>
          </a:xfrm>
          <a:prstGeom prst="rect">
            <a:avLst/>
          </a:prstGeom>
          <a:noFill/>
        </p:spPr>
        <p:txBody>
          <a:bodyPr wrap="square" rtlCol="0">
            <a:spAutoFit/>
          </a:bodyPr>
          <a:lstStyle/>
          <a:p>
            <a:pPr defTabSz="326578"/>
            <a:r>
              <a:rPr lang="en-GB" sz="1000" b="1" dirty="0">
                <a:solidFill>
                  <a:prstClr val="black"/>
                </a:solidFill>
                <a:latin typeface="Corbel" panose="020B0503020204020204"/>
              </a:rPr>
              <a:t>March 15 – April 2: pupils attend school in small numbers to complete coursework</a:t>
            </a:r>
          </a:p>
        </p:txBody>
      </p:sp>
      <p:sp>
        <p:nvSpPr>
          <p:cNvPr id="44" name="TextBox 43">
            <a:extLst>
              <a:ext uri="{FF2B5EF4-FFF2-40B4-BE49-F238E27FC236}">
                <a16:creationId xmlns:a16="http://schemas.microsoft.com/office/drawing/2014/main" id="{AA17E5A9-4B8D-44C6-B905-8C9018C21A60}"/>
              </a:ext>
            </a:extLst>
          </p:cNvPr>
          <p:cNvSpPr txBox="1"/>
          <p:nvPr/>
        </p:nvSpPr>
        <p:spPr>
          <a:xfrm>
            <a:off x="1328252" y="3011281"/>
            <a:ext cx="1138814" cy="861774"/>
          </a:xfrm>
          <a:prstGeom prst="rect">
            <a:avLst/>
          </a:prstGeom>
          <a:noFill/>
        </p:spPr>
        <p:txBody>
          <a:bodyPr wrap="square" rtlCol="0">
            <a:spAutoFit/>
          </a:bodyPr>
          <a:lstStyle/>
          <a:p>
            <a:pPr defTabSz="326578"/>
            <a:r>
              <a:rPr lang="en-GB" sz="1000" b="1" dirty="0">
                <a:solidFill>
                  <a:prstClr val="black"/>
                </a:solidFill>
                <a:latin typeface="Corbel" panose="020B0503020204020204"/>
              </a:rPr>
              <a:t>Pupils return to complete coursework and evidence March 15- April 2</a:t>
            </a:r>
          </a:p>
        </p:txBody>
      </p:sp>
      <p:sp>
        <p:nvSpPr>
          <p:cNvPr id="45" name="TextBox 44">
            <a:extLst>
              <a:ext uri="{FF2B5EF4-FFF2-40B4-BE49-F238E27FC236}">
                <a16:creationId xmlns:a16="http://schemas.microsoft.com/office/drawing/2014/main" id="{FCD7DC86-7A41-4738-B3E0-59AF6AE7670F}"/>
              </a:ext>
            </a:extLst>
          </p:cNvPr>
          <p:cNvSpPr txBox="1"/>
          <p:nvPr/>
        </p:nvSpPr>
        <p:spPr>
          <a:xfrm>
            <a:off x="1097442" y="4816419"/>
            <a:ext cx="1381648" cy="707886"/>
          </a:xfrm>
          <a:prstGeom prst="rect">
            <a:avLst/>
          </a:prstGeom>
          <a:noFill/>
        </p:spPr>
        <p:txBody>
          <a:bodyPr wrap="square" rtlCol="0">
            <a:spAutoFit/>
          </a:bodyPr>
          <a:lstStyle/>
          <a:p>
            <a:pPr defTabSz="326578"/>
            <a:r>
              <a:rPr lang="en-GB" sz="1000" b="1" dirty="0">
                <a:solidFill>
                  <a:prstClr val="black"/>
                </a:solidFill>
                <a:latin typeface="Corbel" panose="020B0503020204020204"/>
              </a:rPr>
              <a:t>Guidance given on gathering evidence and creating estimates.</a:t>
            </a:r>
          </a:p>
        </p:txBody>
      </p:sp>
      <p:sp>
        <p:nvSpPr>
          <p:cNvPr id="46" name="TextBox 45">
            <a:extLst>
              <a:ext uri="{FF2B5EF4-FFF2-40B4-BE49-F238E27FC236}">
                <a16:creationId xmlns:a16="http://schemas.microsoft.com/office/drawing/2014/main" id="{CBB3CDC5-9E77-4D04-B94B-5C7A6ACB9FBA}"/>
              </a:ext>
            </a:extLst>
          </p:cNvPr>
          <p:cNvSpPr txBox="1"/>
          <p:nvPr/>
        </p:nvSpPr>
        <p:spPr>
          <a:xfrm>
            <a:off x="2900221" y="1185944"/>
            <a:ext cx="1373276" cy="553998"/>
          </a:xfrm>
          <a:prstGeom prst="rect">
            <a:avLst/>
          </a:prstGeom>
          <a:noFill/>
        </p:spPr>
        <p:txBody>
          <a:bodyPr wrap="square" rtlCol="0">
            <a:spAutoFit/>
          </a:bodyPr>
          <a:lstStyle/>
          <a:p>
            <a:pPr defTabSz="326578"/>
            <a:r>
              <a:rPr lang="en-GB" sz="1000" b="1" dirty="0">
                <a:solidFill>
                  <a:prstClr val="black"/>
                </a:solidFill>
                <a:latin typeface="Corbel" panose="020B0503020204020204"/>
              </a:rPr>
              <a:t>Continue remote learning when not in school</a:t>
            </a:r>
          </a:p>
        </p:txBody>
      </p:sp>
      <p:sp>
        <p:nvSpPr>
          <p:cNvPr id="47" name="TextBox 46">
            <a:extLst>
              <a:ext uri="{FF2B5EF4-FFF2-40B4-BE49-F238E27FC236}">
                <a16:creationId xmlns:a16="http://schemas.microsoft.com/office/drawing/2014/main" id="{A97B4218-537A-4782-81E3-096A0388DC57}"/>
              </a:ext>
            </a:extLst>
          </p:cNvPr>
          <p:cNvSpPr txBox="1"/>
          <p:nvPr/>
        </p:nvSpPr>
        <p:spPr>
          <a:xfrm>
            <a:off x="2414785" y="3097261"/>
            <a:ext cx="1297911" cy="707886"/>
          </a:xfrm>
          <a:prstGeom prst="rect">
            <a:avLst/>
          </a:prstGeom>
          <a:noFill/>
        </p:spPr>
        <p:txBody>
          <a:bodyPr wrap="square" rtlCol="0">
            <a:spAutoFit/>
          </a:bodyPr>
          <a:lstStyle/>
          <a:p>
            <a:pPr defTabSz="326578"/>
            <a:r>
              <a:rPr lang="en-GB" sz="1000" b="1" dirty="0">
                <a:solidFill>
                  <a:prstClr val="black"/>
                </a:solidFill>
                <a:latin typeface="Corbel" panose="020B0503020204020204"/>
              </a:rPr>
              <a:t>Teachers use assessments to cross mark for standards</a:t>
            </a:r>
          </a:p>
        </p:txBody>
      </p:sp>
      <p:sp>
        <p:nvSpPr>
          <p:cNvPr id="48" name="TextBox 47">
            <a:extLst>
              <a:ext uri="{FF2B5EF4-FFF2-40B4-BE49-F238E27FC236}">
                <a16:creationId xmlns:a16="http://schemas.microsoft.com/office/drawing/2014/main" id="{FAEFC23B-E6B5-493A-8E2A-1DA576F8635A}"/>
              </a:ext>
            </a:extLst>
          </p:cNvPr>
          <p:cNvSpPr txBox="1"/>
          <p:nvPr/>
        </p:nvSpPr>
        <p:spPr>
          <a:xfrm>
            <a:off x="2605102" y="4841351"/>
            <a:ext cx="1072007" cy="707886"/>
          </a:xfrm>
          <a:prstGeom prst="rect">
            <a:avLst/>
          </a:prstGeom>
          <a:noFill/>
        </p:spPr>
        <p:txBody>
          <a:bodyPr wrap="square" rtlCol="0">
            <a:spAutoFit/>
          </a:bodyPr>
          <a:lstStyle/>
          <a:p>
            <a:pPr defTabSz="326578"/>
            <a:r>
              <a:rPr lang="en-GB" sz="1000" b="1" dirty="0">
                <a:solidFill>
                  <a:prstClr val="black"/>
                </a:solidFill>
                <a:latin typeface="Corbel" panose="020B0503020204020204"/>
              </a:rPr>
              <a:t>SQA work with schools to ensure standards</a:t>
            </a:r>
          </a:p>
        </p:txBody>
      </p:sp>
      <p:sp>
        <p:nvSpPr>
          <p:cNvPr id="50" name="Star: 12 Points 49">
            <a:extLst>
              <a:ext uri="{FF2B5EF4-FFF2-40B4-BE49-F238E27FC236}">
                <a16:creationId xmlns:a16="http://schemas.microsoft.com/office/drawing/2014/main" id="{A984F458-9B7B-476A-A446-57C8286276FD}"/>
              </a:ext>
            </a:extLst>
          </p:cNvPr>
          <p:cNvSpPr/>
          <p:nvPr/>
        </p:nvSpPr>
        <p:spPr>
          <a:xfrm>
            <a:off x="4131099" y="1208691"/>
            <a:ext cx="1122066" cy="722180"/>
          </a:xfrm>
          <a:prstGeom prst="star1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26578"/>
            <a:r>
              <a:rPr lang="en-GB" sz="1000" b="1" dirty="0">
                <a:solidFill>
                  <a:prstClr val="black"/>
                </a:solidFill>
                <a:latin typeface="Corbel" panose="020B0503020204020204"/>
              </a:rPr>
              <a:t>April 20: Back to school!</a:t>
            </a:r>
          </a:p>
        </p:txBody>
      </p:sp>
      <p:sp>
        <p:nvSpPr>
          <p:cNvPr id="51" name="TextBox 50">
            <a:extLst>
              <a:ext uri="{FF2B5EF4-FFF2-40B4-BE49-F238E27FC236}">
                <a16:creationId xmlns:a16="http://schemas.microsoft.com/office/drawing/2014/main" id="{442FC4AC-ADA1-40BC-B54D-AF63B44B128A}"/>
              </a:ext>
            </a:extLst>
          </p:cNvPr>
          <p:cNvSpPr txBox="1"/>
          <p:nvPr/>
        </p:nvSpPr>
        <p:spPr>
          <a:xfrm>
            <a:off x="3712696" y="3112466"/>
            <a:ext cx="962601" cy="553998"/>
          </a:xfrm>
          <a:prstGeom prst="rect">
            <a:avLst/>
          </a:prstGeom>
          <a:noFill/>
        </p:spPr>
        <p:txBody>
          <a:bodyPr wrap="square" rtlCol="0">
            <a:spAutoFit/>
          </a:bodyPr>
          <a:lstStyle/>
          <a:p>
            <a:pPr defTabSz="326578"/>
            <a:r>
              <a:rPr lang="en-GB" sz="1000" b="1" dirty="0">
                <a:solidFill>
                  <a:prstClr val="black"/>
                </a:solidFill>
                <a:latin typeface="Corbel" panose="020B0503020204020204"/>
              </a:rPr>
              <a:t>April 20: All seniors return to school!</a:t>
            </a:r>
          </a:p>
        </p:txBody>
      </p:sp>
      <p:pic>
        <p:nvPicPr>
          <p:cNvPr id="52" name="Graphic 51" descr="Traffic light">
            <a:extLst>
              <a:ext uri="{FF2B5EF4-FFF2-40B4-BE49-F238E27FC236}">
                <a16:creationId xmlns:a16="http://schemas.microsoft.com/office/drawing/2014/main" id="{C09E5B77-9B30-4AD3-B354-65002B9A0E5E}"/>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4912380" y="2578361"/>
            <a:ext cx="334946" cy="334946"/>
          </a:xfrm>
          <a:prstGeom prst="rect">
            <a:avLst/>
          </a:prstGeom>
        </p:spPr>
      </p:pic>
      <p:pic>
        <p:nvPicPr>
          <p:cNvPr id="53" name="Graphic 52" descr="Traffic light">
            <a:extLst>
              <a:ext uri="{FF2B5EF4-FFF2-40B4-BE49-F238E27FC236}">
                <a16:creationId xmlns:a16="http://schemas.microsoft.com/office/drawing/2014/main" id="{96EF58B9-4378-4F74-81BF-6AB7E7E2E9A1}"/>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5641873" y="771556"/>
            <a:ext cx="334946" cy="334946"/>
          </a:xfrm>
          <a:prstGeom prst="rect">
            <a:avLst/>
          </a:prstGeom>
        </p:spPr>
      </p:pic>
      <p:pic>
        <p:nvPicPr>
          <p:cNvPr id="54" name="Graphic 53" descr="Traffic light">
            <a:extLst>
              <a:ext uri="{FF2B5EF4-FFF2-40B4-BE49-F238E27FC236}">
                <a16:creationId xmlns:a16="http://schemas.microsoft.com/office/drawing/2014/main" id="{671F8EA6-9B37-4442-9D10-595216C89BC1}"/>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5387445" y="4422273"/>
            <a:ext cx="334946" cy="334946"/>
          </a:xfrm>
          <a:prstGeom prst="rect">
            <a:avLst/>
          </a:prstGeom>
        </p:spPr>
      </p:pic>
      <p:sp>
        <p:nvSpPr>
          <p:cNvPr id="56" name="TextBox 55">
            <a:extLst>
              <a:ext uri="{FF2B5EF4-FFF2-40B4-BE49-F238E27FC236}">
                <a16:creationId xmlns:a16="http://schemas.microsoft.com/office/drawing/2014/main" id="{1D10B561-9D5D-4E71-A653-D80081B8E005}"/>
              </a:ext>
            </a:extLst>
          </p:cNvPr>
          <p:cNvSpPr txBox="1"/>
          <p:nvPr/>
        </p:nvSpPr>
        <p:spPr>
          <a:xfrm>
            <a:off x="5323943" y="1227783"/>
            <a:ext cx="1185053" cy="707886"/>
          </a:xfrm>
          <a:prstGeom prst="rect">
            <a:avLst/>
          </a:prstGeom>
          <a:noFill/>
        </p:spPr>
        <p:txBody>
          <a:bodyPr wrap="square" rtlCol="0">
            <a:spAutoFit/>
          </a:bodyPr>
          <a:lstStyle/>
          <a:p>
            <a:pPr defTabSz="326578"/>
            <a:r>
              <a:rPr lang="en-GB" sz="1000" b="1" dirty="0">
                <a:solidFill>
                  <a:prstClr val="black"/>
                </a:solidFill>
                <a:latin typeface="Corbel" panose="020B0503020204020204"/>
              </a:rPr>
              <a:t>All pupils attend classes and complete coursework</a:t>
            </a:r>
          </a:p>
        </p:txBody>
      </p:sp>
      <p:sp>
        <p:nvSpPr>
          <p:cNvPr id="57" name="TextBox 56">
            <a:extLst>
              <a:ext uri="{FF2B5EF4-FFF2-40B4-BE49-F238E27FC236}">
                <a16:creationId xmlns:a16="http://schemas.microsoft.com/office/drawing/2014/main" id="{B649D318-C4B3-4EC3-AD67-64FC4E16F2FA}"/>
              </a:ext>
            </a:extLst>
          </p:cNvPr>
          <p:cNvSpPr txBox="1"/>
          <p:nvPr/>
        </p:nvSpPr>
        <p:spPr>
          <a:xfrm>
            <a:off x="6508996" y="1199346"/>
            <a:ext cx="937754" cy="707886"/>
          </a:xfrm>
          <a:prstGeom prst="rect">
            <a:avLst/>
          </a:prstGeom>
          <a:noFill/>
        </p:spPr>
        <p:txBody>
          <a:bodyPr wrap="square" rtlCol="0">
            <a:spAutoFit/>
          </a:bodyPr>
          <a:lstStyle/>
          <a:p>
            <a:pPr defTabSz="326578"/>
            <a:r>
              <a:rPr lang="en-GB" sz="1000" b="1" dirty="0">
                <a:solidFill>
                  <a:prstClr val="black"/>
                </a:solidFill>
                <a:latin typeface="Corbel" panose="020B0503020204020204"/>
              </a:rPr>
              <a:t> May Assessment period during class time</a:t>
            </a:r>
          </a:p>
        </p:txBody>
      </p:sp>
      <p:sp>
        <p:nvSpPr>
          <p:cNvPr id="59" name="TextBox 58">
            <a:extLst>
              <a:ext uri="{FF2B5EF4-FFF2-40B4-BE49-F238E27FC236}">
                <a16:creationId xmlns:a16="http://schemas.microsoft.com/office/drawing/2014/main" id="{B846D820-3CDB-432B-B05A-6FB672E34DD4}"/>
              </a:ext>
            </a:extLst>
          </p:cNvPr>
          <p:cNvSpPr txBox="1"/>
          <p:nvPr/>
        </p:nvSpPr>
        <p:spPr>
          <a:xfrm>
            <a:off x="4709182" y="3014704"/>
            <a:ext cx="1013209" cy="861774"/>
          </a:xfrm>
          <a:prstGeom prst="rect">
            <a:avLst/>
          </a:prstGeom>
          <a:noFill/>
        </p:spPr>
        <p:txBody>
          <a:bodyPr wrap="square" rtlCol="0">
            <a:spAutoFit/>
          </a:bodyPr>
          <a:lstStyle/>
          <a:p>
            <a:pPr defTabSz="326578"/>
            <a:r>
              <a:rPr lang="en-GB" sz="1000" b="1" dirty="0">
                <a:solidFill>
                  <a:prstClr val="black"/>
                </a:solidFill>
                <a:latin typeface="Corbel" panose="020B0503020204020204"/>
              </a:rPr>
              <a:t>Teachers cross mark assessment with other schools.</a:t>
            </a:r>
          </a:p>
        </p:txBody>
      </p:sp>
      <p:pic>
        <p:nvPicPr>
          <p:cNvPr id="64" name="Picture 63">
            <a:extLst>
              <a:ext uri="{FF2B5EF4-FFF2-40B4-BE49-F238E27FC236}">
                <a16:creationId xmlns:a16="http://schemas.microsoft.com/office/drawing/2014/main" id="{F4974098-C541-4F3A-9FC5-0B7830448FC7}"/>
              </a:ext>
            </a:extLst>
          </p:cNvPr>
          <p:cNvPicPr>
            <a:picLocks noChangeAspect="1"/>
          </p:cNvPicPr>
          <p:nvPr/>
        </p:nvPicPr>
        <p:blipFill>
          <a:blip r:embed="rId12">
            <a:extLst>
              <a:ext uri="{837473B0-CC2E-450A-ABE3-18F120FF3D39}">
                <a1611:picAttrSrcUrl xmlns:a1611="http://schemas.microsoft.com/office/drawing/2016/11/main" r:id="rId13"/>
              </a:ext>
            </a:extLst>
          </a:blip>
          <a:stretch>
            <a:fillRect/>
          </a:stretch>
        </p:blipFill>
        <p:spPr>
          <a:xfrm>
            <a:off x="4565197" y="3425598"/>
            <a:ext cx="13607" cy="6804"/>
          </a:xfrm>
          <a:prstGeom prst="rect">
            <a:avLst/>
          </a:prstGeom>
        </p:spPr>
      </p:pic>
      <p:pic>
        <p:nvPicPr>
          <p:cNvPr id="66" name="Graphic 65" descr="Raised hand">
            <a:extLst>
              <a:ext uri="{FF2B5EF4-FFF2-40B4-BE49-F238E27FC236}">
                <a16:creationId xmlns:a16="http://schemas.microsoft.com/office/drawing/2014/main" id="{F7460B4A-DFB0-49AA-9730-7A8A6DCB0B83}"/>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4126400" y="4346347"/>
            <a:ext cx="486801" cy="486801"/>
          </a:xfrm>
          <a:prstGeom prst="rect">
            <a:avLst/>
          </a:prstGeom>
        </p:spPr>
      </p:pic>
      <p:sp>
        <p:nvSpPr>
          <p:cNvPr id="67" name="TextBox 66">
            <a:extLst>
              <a:ext uri="{FF2B5EF4-FFF2-40B4-BE49-F238E27FC236}">
                <a16:creationId xmlns:a16="http://schemas.microsoft.com/office/drawing/2014/main" id="{B63CD9CA-8557-4070-83B9-BDA1D8E3DAEE}"/>
              </a:ext>
            </a:extLst>
          </p:cNvPr>
          <p:cNvSpPr txBox="1"/>
          <p:nvPr/>
        </p:nvSpPr>
        <p:spPr>
          <a:xfrm>
            <a:off x="4058320" y="4970307"/>
            <a:ext cx="691642" cy="400110"/>
          </a:xfrm>
          <a:prstGeom prst="rect">
            <a:avLst/>
          </a:prstGeom>
          <a:noFill/>
        </p:spPr>
        <p:txBody>
          <a:bodyPr wrap="square" rtlCol="0">
            <a:spAutoFit/>
          </a:bodyPr>
          <a:lstStyle/>
          <a:p>
            <a:pPr defTabSz="326578"/>
            <a:r>
              <a:rPr lang="en-GB" sz="1000" b="1" dirty="0">
                <a:solidFill>
                  <a:prstClr val="black"/>
                </a:solidFill>
                <a:latin typeface="Corbel" panose="020B0503020204020204"/>
              </a:rPr>
              <a:t>Wait for schools</a:t>
            </a:r>
          </a:p>
        </p:txBody>
      </p:sp>
      <p:sp>
        <p:nvSpPr>
          <p:cNvPr id="69" name="TextBox 68">
            <a:extLst>
              <a:ext uri="{FF2B5EF4-FFF2-40B4-BE49-F238E27FC236}">
                <a16:creationId xmlns:a16="http://schemas.microsoft.com/office/drawing/2014/main" id="{CF6B02DA-D901-4A10-834C-EEC6ED039A3A}"/>
              </a:ext>
            </a:extLst>
          </p:cNvPr>
          <p:cNvSpPr txBox="1"/>
          <p:nvPr/>
        </p:nvSpPr>
        <p:spPr>
          <a:xfrm>
            <a:off x="5090645" y="4962840"/>
            <a:ext cx="1107689" cy="400110"/>
          </a:xfrm>
          <a:prstGeom prst="rect">
            <a:avLst/>
          </a:prstGeom>
          <a:noFill/>
        </p:spPr>
        <p:txBody>
          <a:bodyPr wrap="square" rtlCol="0">
            <a:spAutoFit/>
          </a:bodyPr>
          <a:lstStyle/>
          <a:p>
            <a:pPr defTabSz="326578"/>
            <a:r>
              <a:rPr lang="en-GB" sz="1000" b="1" dirty="0">
                <a:solidFill>
                  <a:prstClr val="black"/>
                </a:solidFill>
                <a:latin typeface="Corbel" panose="020B0503020204020204"/>
              </a:rPr>
              <a:t>Gather evidence from schools</a:t>
            </a:r>
          </a:p>
        </p:txBody>
      </p:sp>
      <p:sp>
        <p:nvSpPr>
          <p:cNvPr id="70" name="TextBox 69">
            <a:extLst>
              <a:ext uri="{FF2B5EF4-FFF2-40B4-BE49-F238E27FC236}">
                <a16:creationId xmlns:a16="http://schemas.microsoft.com/office/drawing/2014/main" id="{A8317732-910F-4BE7-9012-3A2EFE8AC62B}"/>
              </a:ext>
            </a:extLst>
          </p:cNvPr>
          <p:cNvSpPr txBox="1"/>
          <p:nvPr/>
        </p:nvSpPr>
        <p:spPr>
          <a:xfrm>
            <a:off x="7568614" y="1832170"/>
            <a:ext cx="1063189" cy="246221"/>
          </a:xfrm>
          <a:prstGeom prst="rect">
            <a:avLst/>
          </a:prstGeom>
          <a:noFill/>
        </p:spPr>
        <p:txBody>
          <a:bodyPr wrap="square" rtlCol="0">
            <a:spAutoFit/>
          </a:bodyPr>
          <a:lstStyle/>
          <a:p>
            <a:pPr defTabSz="326578"/>
            <a:r>
              <a:rPr lang="en-GB" sz="1000" b="1" dirty="0">
                <a:solidFill>
                  <a:prstClr val="black"/>
                </a:solidFill>
                <a:latin typeface="Corbel" panose="020B0503020204020204"/>
              </a:rPr>
              <a:t>Final check!</a:t>
            </a:r>
          </a:p>
        </p:txBody>
      </p:sp>
      <p:pic>
        <p:nvPicPr>
          <p:cNvPr id="72" name="Graphic 71" descr="Scales of justice">
            <a:extLst>
              <a:ext uri="{FF2B5EF4-FFF2-40B4-BE49-F238E27FC236}">
                <a16:creationId xmlns:a16="http://schemas.microsoft.com/office/drawing/2014/main" id="{DC1F90DC-A0DE-4B59-8748-6A5A9EA5E1DB}"/>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7588459" y="1190146"/>
            <a:ext cx="653143" cy="653143"/>
          </a:xfrm>
          <a:prstGeom prst="rect">
            <a:avLst/>
          </a:prstGeom>
        </p:spPr>
      </p:pic>
      <p:pic>
        <p:nvPicPr>
          <p:cNvPr id="74" name="Graphic 73" descr="Bar graph with upward trend">
            <a:extLst>
              <a:ext uri="{FF2B5EF4-FFF2-40B4-BE49-F238E27FC236}">
                <a16:creationId xmlns:a16="http://schemas.microsoft.com/office/drawing/2014/main" id="{ABA30A63-0529-42DD-ADCC-A3BD6CAF9EF8}"/>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8164156" y="2563760"/>
            <a:ext cx="471659" cy="471659"/>
          </a:xfrm>
          <a:prstGeom prst="rect">
            <a:avLst/>
          </a:prstGeom>
        </p:spPr>
      </p:pic>
      <p:sp>
        <p:nvSpPr>
          <p:cNvPr id="75" name="TextBox 74">
            <a:extLst>
              <a:ext uri="{FF2B5EF4-FFF2-40B4-BE49-F238E27FC236}">
                <a16:creationId xmlns:a16="http://schemas.microsoft.com/office/drawing/2014/main" id="{E8893B34-5769-4DA2-B12E-F1B523459820}"/>
              </a:ext>
            </a:extLst>
          </p:cNvPr>
          <p:cNvSpPr txBox="1"/>
          <p:nvPr/>
        </p:nvSpPr>
        <p:spPr>
          <a:xfrm>
            <a:off x="7915030" y="3181655"/>
            <a:ext cx="1272434" cy="400110"/>
          </a:xfrm>
          <a:prstGeom prst="rect">
            <a:avLst/>
          </a:prstGeom>
          <a:noFill/>
        </p:spPr>
        <p:txBody>
          <a:bodyPr wrap="square" rtlCol="0">
            <a:spAutoFit/>
          </a:bodyPr>
          <a:lstStyle/>
          <a:p>
            <a:pPr defTabSz="326578"/>
            <a:r>
              <a:rPr lang="en-GB" sz="1000" b="1" dirty="0">
                <a:solidFill>
                  <a:prstClr val="black"/>
                </a:solidFill>
                <a:latin typeface="Corbel" panose="020B0503020204020204"/>
              </a:rPr>
              <a:t>Final estimates to SQA</a:t>
            </a:r>
          </a:p>
        </p:txBody>
      </p:sp>
      <p:pic>
        <p:nvPicPr>
          <p:cNvPr id="77" name="Graphic 76" descr="Checklist RTL">
            <a:extLst>
              <a:ext uri="{FF2B5EF4-FFF2-40B4-BE49-F238E27FC236}">
                <a16:creationId xmlns:a16="http://schemas.microsoft.com/office/drawing/2014/main" id="{388C18AB-EF17-4514-A8BE-EE564B735941}"/>
              </a:ext>
            </a:extLst>
          </p:cNvPr>
          <p:cNvPicPr>
            <a:picLocks noChangeAspect="1"/>
          </p:cNvPicPr>
          <p:nvPr/>
        </p:nvPicPr>
        <p:blipFill>
          <a:blip r:embed="rId20">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6544819" y="4260879"/>
            <a:ext cx="653143" cy="653143"/>
          </a:xfrm>
          <a:prstGeom prst="rect">
            <a:avLst/>
          </a:prstGeom>
        </p:spPr>
      </p:pic>
      <p:sp>
        <p:nvSpPr>
          <p:cNvPr id="78" name="TextBox 77">
            <a:extLst>
              <a:ext uri="{FF2B5EF4-FFF2-40B4-BE49-F238E27FC236}">
                <a16:creationId xmlns:a16="http://schemas.microsoft.com/office/drawing/2014/main" id="{72AB4D47-FF6A-4FD7-975F-6FBD8F416281}"/>
              </a:ext>
            </a:extLst>
          </p:cNvPr>
          <p:cNvSpPr txBox="1"/>
          <p:nvPr/>
        </p:nvSpPr>
        <p:spPr>
          <a:xfrm>
            <a:off x="6519698" y="4981914"/>
            <a:ext cx="1193242" cy="707886"/>
          </a:xfrm>
          <a:prstGeom prst="rect">
            <a:avLst/>
          </a:prstGeom>
          <a:noFill/>
        </p:spPr>
        <p:txBody>
          <a:bodyPr wrap="square" rtlCol="0">
            <a:spAutoFit/>
          </a:bodyPr>
          <a:lstStyle/>
          <a:p>
            <a:pPr defTabSz="326578"/>
            <a:r>
              <a:rPr lang="en-GB" sz="1000" b="1" dirty="0">
                <a:solidFill>
                  <a:prstClr val="black"/>
                </a:solidFill>
                <a:latin typeface="Corbel" panose="020B0503020204020204"/>
              </a:rPr>
              <a:t>August 10: Final grades awarded and provided to candidates</a:t>
            </a:r>
          </a:p>
        </p:txBody>
      </p:sp>
      <p:sp>
        <p:nvSpPr>
          <p:cNvPr id="87" name="Arrow: Right 86">
            <a:extLst>
              <a:ext uri="{FF2B5EF4-FFF2-40B4-BE49-F238E27FC236}">
                <a16:creationId xmlns:a16="http://schemas.microsoft.com/office/drawing/2014/main" id="{F99F85EF-5C4D-4D04-85CB-C464F8156A3E}"/>
              </a:ext>
            </a:extLst>
          </p:cNvPr>
          <p:cNvSpPr/>
          <p:nvPr/>
        </p:nvSpPr>
        <p:spPr>
          <a:xfrm>
            <a:off x="1788266" y="2016755"/>
            <a:ext cx="6175549" cy="40035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26578"/>
            <a:r>
              <a:rPr lang="en-GB" sz="1286" b="1" dirty="0">
                <a:solidFill>
                  <a:prstClr val="black"/>
                </a:solidFill>
                <a:latin typeface="Corbel" panose="020B0503020204020204"/>
              </a:rPr>
              <a:t>Pupil</a:t>
            </a:r>
          </a:p>
        </p:txBody>
      </p:sp>
      <p:sp>
        <p:nvSpPr>
          <p:cNvPr id="90" name="Arrow: Right 89">
            <a:extLst>
              <a:ext uri="{FF2B5EF4-FFF2-40B4-BE49-F238E27FC236}">
                <a16:creationId xmlns:a16="http://schemas.microsoft.com/office/drawing/2014/main" id="{018C44E3-5165-449B-AAF4-99BDCA10FC45}"/>
              </a:ext>
            </a:extLst>
          </p:cNvPr>
          <p:cNvSpPr/>
          <p:nvPr/>
        </p:nvSpPr>
        <p:spPr>
          <a:xfrm>
            <a:off x="1771118" y="3833454"/>
            <a:ext cx="6175549" cy="41585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26578"/>
            <a:r>
              <a:rPr lang="en-GB" sz="1286" b="1" dirty="0">
                <a:solidFill>
                  <a:prstClr val="black"/>
                </a:solidFill>
                <a:latin typeface="Corbel" panose="020B0503020204020204"/>
              </a:rPr>
              <a:t>School</a:t>
            </a:r>
          </a:p>
        </p:txBody>
      </p:sp>
      <p:sp>
        <p:nvSpPr>
          <p:cNvPr id="92" name="Arrow: Right 91">
            <a:extLst>
              <a:ext uri="{FF2B5EF4-FFF2-40B4-BE49-F238E27FC236}">
                <a16:creationId xmlns:a16="http://schemas.microsoft.com/office/drawing/2014/main" id="{EF039F41-143C-4333-A36D-AB6C10390B60}"/>
              </a:ext>
            </a:extLst>
          </p:cNvPr>
          <p:cNvSpPr/>
          <p:nvPr/>
        </p:nvSpPr>
        <p:spPr>
          <a:xfrm>
            <a:off x="1771118" y="5752682"/>
            <a:ext cx="6175549" cy="415854"/>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26578"/>
            <a:r>
              <a:rPr lang="en-GB" sz="1286" b="1" dirty="0">
                <a:solidFill>
                  <a:prstClr val="black"/>
                </a:solidFill>
                <a:latin typeface="Corbel" panose="020B0503020204020204"/>
              </a:rPr>
              <a:t>SQA</a:t>
            </a:r>
          </a:p>
        </p:txBody>
      </p:sp>
      <p:pic>
        <p:nvPicPr>
          <p:cNvPr id="49" name="Graphic 48" descr="Traffic light">
            <a:extLst>
              <a:ext uri="{FF2B5EF4-FFF2-40B4-BE49-F238E27FC236}">
                <a16:creationId xmlns:a16="http://schemas.microsoft.com/office/drawing/2014/main" id="{39B523AC-A08B-47A0-9A78-BF16F6FA485C}"/>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5969601" y="2580795"/>
            <a:ext cx="334946" cy="334946"/>
          </a:xfrm>
          <a:prstGeom prst="rect">
            <a:avLst/>
          </a:prstGeom>
        </p:spPr>
      </p:pic>
      <p:sp>
        <p:nvSpPr>
          <p:cNvPr id="2" name="TextBox 1">
            <a:extLst>
              <a:ext uri="{FF2B5EF4-FFF2-40B4-BE49-F238E27FC236}">
                <a16:creationId xmlns:a16="http://schemas.microsoft.com/office/drawing/2014/main" id="{4B55AE81-6777-46B4-AC0E-5D718FE8FBDE}"/>
              </a:ext>
            </a:extLst>
          </p:cNvPr>
          <p:cNvSpPr txBox="1"/>
          <p:nvPr/>
        </p:nvSpPr>
        <p:spPr>
          <a:xfrm>
            <a:off x="5796378" y="3023207"/>
            <a:ext cx="1013209" cy="553998"/>
          </a:xfrm>
          <a:prstGeom prst="rect">
            <a:avLst/>
          </a:prstGeom>
          <a:noFill/>
        </p:spPr>
        <p:txBody>
          <a:bodyPr wrap="square" rtlCol="0">
            <a:spAutoFit/>
          </a:bodyPr>
          <a:lstStyle/>
          <a:p>
            <a:pPr defTabSz="326578"/>
            <a:r>
              <a:rPr lang="en-GB" sz="1000" b="1" dirty="0">
                <a:solidFill>
                  <a:prstClr val="black"/>
                </a:solidFill>
                <a:latin typeface="Corbel" panose="020B0503020204020204"/>
              </a:rPr>
              <a:t>May: Final assessment period</a:t>
            </a:r>
          </a:p>
        </p:txBody>
      </p:sp>
      <p:pic>
        <p:nvPicPr>
          <p:cNvPr id="55" name="Graphic 54" descr="Traffic light">
            <a:extLst>
              <a:ext uri="{FF2B5EF4-FFF2-40B4-BE49-F238E27FC236}">
                <a16:creationId xmlns:a16="http://schemas.microsoft.com/office/drawing/2014/main" id="{05F739EE-0840-4488-85C8-08930E46F41A}"/>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7078360" y="2584393"/>
            <a:ext cx="334946" cy="334946"/>
          </a:xfrm>
          <a:prstGeom prst="rect">
            <a:avLst/>
          </a:prstGeom>
        </p:spPr>
      </p:pic>
      <p:sp>
        <p:nvSpPr>
          <p:cNvPr id="58" name="TextBox 57">
            <a:extLst>
              <a:ext uri="{FF2B5EF4-FFF2-40B4-BE49-F238E27FC236}">
                <a16:creationId xmlns:a16="http://schemas.microsoft.com/office/drawing/2014/main" id="{0B8EBC5F-0650-405F-8EAE-48226B304200}"/>
              </a:ext>
            </a:extLst>
          </p:cNvPr>
          <p:cNvSpPr txBox="1"/>
          <p:nvPr/>
        </p:nvSpPr>
        <p:spPr>
          <a:xfrm>
            <a:off x="6871390" y="3009372"/>
            <a:ext cx="1013209" cy="861774"/>
          </a:xfrm>
          <a:prstGeom prst="rect">
            <a:avLst/>
          </a:prstGeom>
          <a:noFill/>
        </p:spPr>
        <p:txBody>
          <a:bodyPr wrap="square" rtlCol="0">
            <a:spAutoFit/>
          </a:bodyPr>
          <a:lstStyle/>
          <a:p>
            <a:pPr defTabSz="326578"/>
            <a:r>
              <a:rPr lang="en-GB" sz="1000" b="1" dirty="0">
                <a:solidFill>
                  <a:prstClr val="black"/>
                </a:solidFill>
                <a:latin typeface="Corbel" panose="020B0503020204020204"/>
              </a:rPr>
              <a:t>May – June 9: All evidence weighed and estimates produced</a:t>
            </a:r>
          </a:p>
        </p:txBody>
      </p:sp>
      <p:pic>
        <p:nvPicPr>
          <p:cNvPr id="4" name="Graphic 3" descr="Zoom in">
            <a:extLst>
              <a:ext uri="{FF2B5EF4-FFF2-40B4-BE49-F238E27FC236}">
                <a16:creationId xmlns:a16="http://schemas.microsoft.com/office/drawing/2014/main" id="{FCA2B338-34A4-4E2E-9112-B00D73E97304}"/>
              </a:ext>
            </a:extLst>
          </p:cNvPr>
          <p:cNvPicPr>
            <a:picLocks noChangeAspect="1"/>
          </p:cNvPicPr>
          <p:nvPr/>
        </p:nvPicPr>
        <p:blipFill>
          <a:blip r:embed="rId22">
            <a:extLst>
              <a:ext uri="{28A0092B-C50C-407E-A947-70E740481C1C}">
                <a14:useLocalDpi xmlns:a14="http://schemas.microsoft.com/office/drawing/2010/main" val="0"/>
              </a:ext>
              <a:ext uri="{96DAC541-7B7A-43D3-8B79-37D633B846F1}">
                <asvg:svgBlip xmlns:asvg="http://schemas.microsoft.com/office/drawing/2016/SVG/main" r:embed="rId23"/>
              </a:ext>
            </a:extLst>
          </a:blip>
          <a:stretch>
            <a:fillRect/>
          </a:stretch>
        </p:blipFill>
        <p:spPr>
          <a:xfrm>
            <a:off x="8023629" y="4319932"/>
            <a:ext cx="527617" cy="527617"/>
          </a:xfrm>
          <a:prstGeom prst="rect">
            <a:avLst/>
          </a:prstGeom>
        </p:spPr>
      </p:pic>
      <p:sp>
        <p:nvSpPr>
          <p:cNvPr id="60" name="TextBox 59">
            <a:extLst>
              <a:ext uri="{FF2B5EF4-FFF2-40B4-BE49-F238E27FC236}">
                <a16:creationId xmlns:a16="http://schemas.microsoft.com/office/drawing/2014/main" id="{05118A16-BA85-45AF-A2D9-00508344F519}"/>
              </a:ext>
            </a:extLst>
          </p:cNvPr>
          <p:cNvSpPr txBox="1"/>
          <p:nvPr/>
        </p:nvSpPr>
        <p:spPr>
          <a:xfrm>
            <a:off x="7782805" y="4957299"/>
            <a:ext cx="1193242" cy="553998"/>
          </a:xfrm>
          <a:prstGeom prst="rect">
            <a:avLst/>
          </a:prstGeom>
          <a:noFill/>
        </p:spPr>
        <p:txBody>
          <a:bodyPr wrap="square" rtlCol="0">
            <a:spAutoFit/>
          </a:bodyPr>
          <a:lstStyle/>
          <a:p>
            <a:pPr defTabSz="326578"/>
            <a:r>
              <a:rPr lang="en-GB" sz="1000" b="1" dirty="0">
                <a:solidFill>
                  <a:prstClr val="black"/>
                </a:solidFill>
                <a:latin typeface="Corbel" panose="020B0503020204020204"/>
              </a:rPr>
              <a:t>August onwards: Appeals process TBC</a:t>
            </a:r>
          </a:p>
        </p:txBody>
      </p:sp>
    </p:spTree>
    <p:extLst>
      <p:ext uri="{BB962C8B-B14F-4D97-AF65-F5344CB8AC3E}">
        <p14:creationId xmlns:p14="http://schemas.microsoft.com/office/powerpoint/2010/main" val="29074611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490662"/>
            <a:ext cx="6491064" cy="481509"/>
          </a:xfrm>
        </p:spPr>
        <p:txBody>
          <a:bodyPr>
            <a:normAutofit fontScale="90000"/>
          </a:bodyPr>
          <a:lstStyle/>
          <a:p>
            <a:r>
              <a:rPr lang="en-GB" dirty="0"/>
              <a:t>Frequently asked questions:</a:t>
            </a:r>
          </a:p>
        </p:txBody>
      </p:sp>
      <p:sp>
        <p:nvSpPr>
          <p:cNvPr id="5" name="Content Placeholder 4"/>
          <p:cNvSpPr>
            <a:spLocks noGrp="1"/>
          </p:cNvSpPr>
          <p:nvPr>
            <p:ph idx="1"/>
          </p:nvPr>
        </p:nvSpPr>
        <p:spPr>
          <a:xfrm>
            <a:off x="398385" y="1340769"/>
            <a:ext cx="8229600" cy="3960440"/>
          </a:xfrm>
        </p:spPr>
        <p:txBody>
          <a:bodyPr>
            <a:noAutofit/>
          </a:bodyPr>
          <a:lstStyle/>
          <a:p>
            <a:pPr marL="0" indent="0">
              <a:buNone/>
            </a:pPr>
            <a:r>
              <a:rPr lang="en-GB" sz="2800" b="1" dirty="0">
                <a:solidFill>
                  <a:srgbClr val="C00000"/>
                </a:solidFill>
                <a:latin typeface="Calibri" panose="020F0502020204030204" pitchFamily="34" charset="0"/>
              </a:rPr>
              <a:t>Is the school completing end of year exams?</a:t>
            </a:r>
          </a:p>
          <a:p>
            <a:pPr marL="0" indent="0">
              <a:buNone/>
            </a:pPr>
            <a:r>
              <a:rPr lang="en-GB" sz="2800" i="1" dirty="0">
                <a:latin typeface="Calibri" panose="020F0502020204030204" pitchFamily="34" charset="0"/>
              </a:rPr>
              <a:t>Not in traditional form of one sitting per subject.  We are continuing the process of evidence gathering but we will have assessments in May</a:t>
            </a:r>
          </a:p>
          <a:p>
            <a:pPr marL="0" indent="0">
              <a:buNone/>
            </a:pPr>
            <a:endParaRPr lang="en-GB" sz="2800" i="1" dirty="0">
              <a:latin typeface="Calibri" panose="020F0502020204030204" pitchFamily="34" charset="0"/>
            </a:endParaRPr>
          </a:p>
          <a:p>
            <a:pPr marL="0" indent="0">
              <a:buNone/>
            </a:pPr>
            <a:r>
              <a:rPr lang="en-GB" sz="2800" b="1" dirty="0">
                <a:solidFill>
                  <a:srgbClr val="C00000"/>
                </a:solidFill>
                <a:latin typeface="Calibri" panose="020F0502020204030204" pitchFamily="34" charset="0"/>
              </a:rPr>
              <a:t>What if my child did not have evidence before the lockdown?</a:t>
            </a:r>
          </a:p>
          <a:p>
            <a:pPr marL="0" indent="0">
              <a:buNone/>
            </a:pPr>
            <a:r>
              <a:rPr lang="en-GB" sz="2800" i="1" dirty="0"/>
              <a:t>Evidence gathering is ongoing and will continue until June.  There is lots of opportunity to continue producing evidence of their potential</a:t>
            </a:r>
          </a:p>
        </p:txBody>
      </p:sp>
      <p:sp>
        <p:nvSpPr>
          <p:cNvPr id="6" name="Rectangle 5"/>
          <p:cNvSpPr/>
          <p:nvPr/>
        </p:nvSpPr>
        <p:spPr>
          <a:xfrm>
            <a:off x="0" y="0"/>
            <a:ext cx="9144000" cy="6858000"/>
          </a:xfrm>
          <a:prstGeom prst="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72400" y="116632"/>
            <a:ext cx="855539" cy="855539"/>
          </a:xfrm>
          <a:prstGeom prst="rect">
            <a:avLst/>
          </a:prstGeom>
        </p:spPr>
      </p:pic>
      <p:pic>
        <p:nvPicPr>
          <p:cNvPr id="3" name="Graphic 2" descr="Question mark">
            <a:extLst>
              <a:ext uri="{FF2B5EF4-FFF2-40B4-BE49-F238E27FC236}">
                <a16:creationId xmlns:a16="http://schemas.microsoft.com/office/drawing/2014/main" id="{468CC104-167E-420C-9874-CD921974C3C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13539" y="5727578"/>
            <a:ext cx="914400" cy="914400"/>
          </a:xfrm>
          <a:prstGeom prst="rect">
            <a:avLst/>
          </a:prstGeom>
        </p:spPr>
      </p:pic>
    </p:spTree>
    <p:extLst>
      <p:ext uri="{BB962C8B-B14F-4D97-AF65-F5344CB8AC3E}">
        <p14:creationId xmlns:p14="http://schemas.microsoft.com/office/powerpoint/2010/main" val="2814759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490662"/>
            <a:ext cx="6491064" cy="481509"/>
          </a:xfrm>
        </p:spPr>
        <p:txBody>
          <a:bodyPr>
            <a:normAutofit fontScale="90000"/>
          </a:bodyPr>
          <a:lstStyle/>
          <a:p>
            <a:r>
              <a:rPr lang="en-GB" dirty="0"/>
              <a:t>Frequently asked questions:</a:t>
            </a:r>
          </a:p>
        </p:txBody>
      </p:sp>
      <p:sp>
        <p:nvSpPr>
          <p:cNvPr id="5" name="Content Placeholder 4"/>
          <p:cNvSpPr>
            <a:spLocks noGrp="1"/>
          </p:cNvSpPr>
          <p:nvPr>
            <p:ph idx="1"/>
          </p:nvPr>
        </p:nvSpPr>
        <p:spPr>
          <a:xfrm>
            <a:off x="398385" y="1340769"/>
            <a:ext cx="8229600" cy="3960440"/>
          </a:xfrm>
        </p:spPr>
        <p:txBody>
          <a:bodyPr>
            <a:noAutofit/>
          </a:bodyPr>
          <a:lstStyle/>
          <a:p>
            <a:pPr marL="0" indent="0">
              <a:buNone/>
            </a:pPr>
            <a:r>
              <a:rPr lang="en-GB" sz="2800" b="1" dirty="0">
                <a:solidFill>
                  <a:srgbClr val="C00000"/>
                </a:solidFill>
                <a:latin typeface="Calibri" panose="020F0502020204030204" pitchFamily="34" charset="0"/>
              </a:rPr>
              <a:t>I do not know what my child is currently on track to achieve?</a:t>
            </a:r>
          </a:p>
          <a:p>
            <a:pPr marL="0" indent="0">
              <a:buNone/>
            </a:pPr>
            <a:r>
              <a:rPr lang="en-GB" sz="2800" i="1" dirty="0">
                <a:latin typeface="Calibri" panose="020F0502020204030204" pitchFamily="34" charset="0"/>
              </a:rPr>
              <a:t>Speak to your child.  Every pupil should be clear how they are currently doing in all their subjects and required next steps.  Any concerns, encourage them to speak to their teacher or contact pastoral care.</a:t>
            </a:r>
          </a:p>
          <a:p>
            <a:pPr marL="0" indent="0">
              <a:buNone/>
            </a:pPr>
            <a:r>
              <a:rPr lang="en-GB" sz="2800" b="1" dirty="0">
                <a:solidFill>
                  <a:srgbClr val="C00000"/>
                </a:solidFill>
                <a:latin typeface="Calibri" panose="020F0502020204030204" pitchFamily="34" charset="0"/>
              </a:rPr>
              <a:t>When will I know their final grade?</a:t>
            </a:r>
          </a:p>
          <a:p>
            <a:pPr marL="0" indent="0">
              <a:buNone/>
            </a:pPr>
            <a:r>
              <a:rPr lang="en-GB" sz="2800" i="1" dirty="0"/>
              <a:t>It has been agreed by all schools in Glasgow that final provisional results will be shared from 14 June.</a:t>
            </a:r>
          </a:p>
        </p:txBody>
      </p:sp>
      <p:sp>
        <p:nvSpPr>
          <p:cNvPr id="6" name="Rectangle 5"/>
          <p:cNvSpPr/>
          <p:nvPr/>
        </p:nvSpPr>
        <p:spPr>
          <a:xfrm>
            <a:off x="0" y="0"/>
            <a:ext cx="9144000" cy="6858000"/>
          </a:xfrm>
          <a:prstGeom prst="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72400" y="116632"/>
            <a:ext cx="855539" cy="855539"/>
          </a:xfrm>
          <a:prstGeom prst="rect">
            <a:avLst/>
          </a:prstGeom>
        </p:spPr>
      </p:pic>
      <p:pic>
        <p:nvPicPr>
          <p:cNvPr id="8" name="Graphic 7" descr="Question mark">
            <a:extLst>
              <a:ext uri="{FF2B5EF4-FFF2-40B4-BE49-F238E27FC236}">
                <a16:creationId xmlns:a16="http://schemas.microsoft.com/office/drawing/2014/main" id="{33C3F13C-1DC8-4FA4-A661-74CB7A2137B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13539" y="5727578"/>
            <a:ext cx="914400" cy="914400"/>
          </a:xfrm>
          <a:prstGeom prst="rect">
            <a:avLst/>
          </a:prstGeom>
        </p:spPr>
      </p:pic>
    </p:spTree>
    <p:extLst>
      <p:ext uri="{BB962C8B-B14F-4D97-AF65-F5344CB8AC3E}">
        <p14:creationId xmlns:p14="http://schemas.microsoft.com/office/powerpoint/2010/main" val="552666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490662"/>
            <a:ext cx="6491064" cy="481509"/>
          </a:xfrm>
        </p:spPr>
        <p:txBody>
          <a:bodyPr>
            <a:normAutofit fontScale="90000"/>
          </a:bodyPr>
          <a:lstStyle/>
          <a:p>
            <a:r>
              <a:rPr lang="en-GB" dirty="0"/>
              <a:t>Frequently asked questions:</a:t>
            </a:r>
          </a:p>
        </p:txBody>
      </p:sp>
      <p:sp>
        <p:nvSpPr>
          <p:cNvPr id="5" name="Content Placeholder 4"/>
          <p:cNvSpPr>
            <a:spLocks noGrp="1"/>
          </p:cNvSpPr>
          <p:nvPr>
            <p:ph idx="1"/>
          </p:nvPr>
        </p:nvSpPr>
        <p:spPr>
          <a:xfrm>
            <a:off x="398385" y="1340769"/>
            <a:ext cx="8229600" cy="3960440"/>
          </a:xfrm>
        </p:spPr>
        <p:txBody>
          <a:bodyPr>
            <a:noAutofit/>
          </a:bodyPr>
          <a:lstStyle/>
          <a:p>
            <a:pPr marL="0" indent="0">
              <a:buNone/>
            </a:pPr>
            <a:r>
              <a:rPr lang="en-GB" sz="2800" b="1" dirty="0">
                <a:solidFill>
                  <a:srgbClr val="C00000"/>
                </a:solidFill>
                <a:latin typeface="Calibri" panose="020F0502020204030204" pitchFamily="34" charset="0"/>
              </a:rPr>
              <a:t>What if my child is absent on the day of an assessment?</a:t>
            </a:r>
          </a:p>
          <a:p>
            <a:pPr marL="0" indent="0">
              <a:buNone/>
            </a:pPr>
            <a:r>
              <a:rPr lang="en-GB" sz="2800" i="1" dirty="0">
                <a:latin typeface="Calibri" panose="020F0502020204030204" pitchFamily="34" charset="0"/>
              </a:rPr>
              <a:t>Your child will be given every opportunity to produce the required evidence and arrangements will be made.  Please report an absence in the usual manner.</a:t>
            </a:r>
          </a:p>
        </p:txBody>
      </p:sp>
      <p:sp>
        <p:nvSpPr>
          <p:cNvPr id="6" name="Rectangle 5"/>
          <p:cNvSpPr/>
          <p:nvPr/>
        </p:nvSpPr>
        <p:spPr>
          <a:xfrm>
            <a:off x="0" y="0"/>
            <a:ext cx="9144000" cy="6858000"/>
          </a:xfrm>
          <a:prstGeom prst="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72400" y="116632"/>
            <a:ext cx="855539" cy="855539"/>
          </a:xfrm>
          <a:prstGeom prst="rect">
            <a:avLst/>
          </a:prstGeom>
        </p:spPr>
      </p:pic>
      <p:pic>
        <p:nvPicPr>
          <p:cNvPr id="8" name="Graphic 7" descr="Question mark">
            <a:extLst>
              <a:ext uri="{FF2B5EF4-FFF2-40B4-BE49-F238E27FC236}">
                <a16:creationId xmlns:a16="http://schemas.microsoft.com/office/drawing/2014/main" id="{29BCFED4-D985-48F4-A25B-B3738B3B978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13539" y="5727578"/>
            <a:ext cx="914400" cy="914400"/>
          </a:xfrm>
          <a:prstGeom prst="rect">
            <a:avLst/>
          </a:prstGeom>
        </p:spPr>
      </p:pic>
    </p:spTree>
    <p:extLst>
      <p:ext uri="{BB962C8B-B14F-4D97-AF65-F5344CB8AC3E}">
        <p14:creationId xmlns:p14="http://schemas.microsoft.com/office/powerpoint/2010/main" val="3008168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28000">
              <a:srgbClr val="92D050"/>
            </a:gs>
            <a:gs pos="74000">
              <a:schemeClr val="accent1">
                <a:lumMod val="45000"/>
                <a:lumOff val="55000"/>
              </a:schemeClr>
            </a:gs>
            <a:gs pos="83000">
              <a:schemeClr val="accent1">
                <a:lumMod val="45000"/>
                <a:lumOff val="55000"/>
              </a:schemeClr>
            </a:gs>
            <a:gs pos="95000">
              <a:srgbClr val="CC66FF"/>
            </a:gs>
          </a:gsLst>
          <a:lin ang="5400000" scaled="1"/>
        </a:gra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CD3FD94-35FB-4F6B-A2C5-58B114745B8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80066" y="1"/>
            <a:ext cx="1021320" cy="1072619"/>
          </a:xfrm>
          <a:prstGeom prst="rect">
            <a:avLst/>
          </a:prstGeom>
        </p:spPr>
      </p:pic>
      <p:sp>
        <p:nvSpPr>
          <p:cNvPr id="6" name="TextBox 5">
            <a:extLst>
              <a:ext uri="{FF2B5EF4-FFF2-40B4-BE49-F238E27FC236}">
                <a16:creationId xmlns:a16="http://schemas.microsoft.com/office/drawing/2014/main" id="{721FE0F9-6B1F-4B93-B476-E15923BF618A}"/>
              </a:ext>
            </a:extLst>
          </p:cNvPr>
          <p:cNvSpPr txBox="1"/>
          <p:nvPr/>
        </p:nvSpPr>
        <p:spPr>
          <a:xfrm>
            <a:off x="1163934" y="167996"/>
            <a:ext cx="6774264" cy="532005"/>
          </a:xfrm>
          <a:prstGeom prst="rect">
            <a:avLst/>
          </a:prstGeom>
          <a:noFill/>
        </p:spPr>
        <p:txBody>
          <a:bodyPr wrap="square" rtlCol="0">
            <a:spAutoFit/>
          </a:bodyPr>
          <a:lstStyle/>
          <a:p>
            <a:pPr defTabSz="326578"/>
            <a:r>
              <a:rPr lang="en-GB" sz="2857" b="1" dirty="0">
                <a:solidFill>
                  <a:prstClr val="black"/>
                </a:solidFill>
                <a:latin typeface="Corbel" panose="020B0503020204020204"/>
              </a:rPr>
              <a:t>Senior Phase Route- Map for SQA Success</a:t>
            </a:r>
          </a:p>
        </p:txBody>
      </p:sp>
      <p:pic>
        <p:nvPicPr>
          <p:cNvPr id="16" name="Graphic 15" descr="Diploma roll">
            <a:extLst>
              <a:ext uri="{FF2B5EF4-FFF2-40B4-BE49-F238E27FC236}">
                <a16:creationId xmlns:a16="http://schemas.microsoft.com/office/drawing/2014/main" id="{140D445F-CB9A-4B03-979C-BAFFC76D632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85774" y="4957362"/>
            <a:ext cx="653143" cy="653143"/>
          </a:xfrm>
          <a:prstGeom prst="rect">
            <a:avLst/>
          </a:prstGeom>
        </p:spPr>
      </p:pic>
      <p:pic>
        <p:nvPicPr>
          <p:cNvPr id="18" name="Graphic 17" descr="Bus">
            <a:extLst>
              <a:ext uri="{FF2B5EF4-FFF2-40B4-BE49-F238E27FC236}">
                <a16:creationId xmlns:a16="http://schemas.microsoft.com/office/drawing/2014/main" id="{2FC33049-9B8F-451A-B620-AA78AA0433B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67699" y="3234674"/>
            <a:ext cx="653143" cy="653143"/>
          </a:xfrm>
          <a:prstGeom prst="rect">
            <a:avLst/>
          </a:prstGeom>
        </p:spPr>
      </p:pic>
      <p:pic>
        <p:nvPicPr>
          <p:cNvPr id="20" name="Graphic 19" descr="Man">
            <a:extLst>
              <a:ext uri="{FF2B5EF4-FFF2-40B4-BE49-F238E27FC236}">
                <a16:creationId xmlns:a16="http://schemas.microsoft.com/office/drawing/2014/main" id="{FAFF0C68-F40E-4FBA-B0B3-79B526275834}"/>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864574" y="1426234"/>
            <a:ext cx="653143" cy="653143"/>
          </a:xfrm>
          <a:prstGeom prst="rect">
            <a:avLst/>
          </a:prstGeom>
        </p:spPr>
      </p:pic>
      <p:sp>
        <p:nvSpPr>
          <p:cNvPr id="21" name="TextBox 20">
            <a:extLst>
              <a:ext uri="{FF2B5EF4-FFF2-40B4-BE49-F238E27FC236}">
                <a16:creationId xmlns:a16="http://schemas.microsoft.com/office/drawing/2014/main" id="{A96FD873-0A7B-46C6-B2DD-DABBCB03DBFD}"/>
              </a:ext>
            </a:extLst>
          </p:cNvPr>
          <p:cNvSpPr txBox="1"/>
          <p:nvPr/>
        </p:nvSpPr>
        <p:spPr>
          <a:xfrm>
            <a:off x="1040743" y="1124192"/>
            <a:ext cx="561033" cy="290208"/>
          </a:xfrm>
          <a:prstGeom prst="rect">
            <a:avLst/>
          </a:prstGeom>
          <a:noFill/>
        </p:spPr>
        <p:txBody>
          <a:bodyPr wrap="square" rtlCol="0">
            <a:spAutoFit/>
          </a:bodyPr>
          <a:lstStyle/>
          <a:p>
            <a:pPr defTabSz="326578"/>
            <a:r>
              <a:rPr lang="en-GB" sz="1286" dirty="0">
                <a:solidFill>
                  <a:prstClr val="black"/>
                </a:solidFill>
                <a:latin typeface="Corbel" panose="020B0503020204020204"/>
              </a:rPr>
              <a:t>Pupil</a:t>
            </a:r>
          </a:p>
        </p:txBody>
      </p:sp>
      <p:sp>
        <p:nvSpPr>
          <p:cNvPr id="23" name="TextBox 22">
            <a:extLst>
              <a:ext uri="{FF2B5EF4-FFF2-40B4-BE49-F238E27FC236}">
                <a16:creationId xmlns:a16="http://schemas.microsoft.com/office/drawing/2014/main" id="{BFE5C242-7E05-4DCA-B4DD-9CC9EFF19798}"/>
              </a:ext>
            </a:extLst>
          </p:cNvPr>
          <p:cNvSpPr txBox="1"/>
          <p:nvPr/>
        </p:nvSpPr>
        <p:spPr>
          <a:xfrm>
            <a:off x="592753" y="2965513"/>
            <a:ext cx="728506" cy="290208"/>
          </a:xfrm>
          <a:prstGeom prst="rect">
            <a:avLst/>
          </a:prstGeom>
          <a:noFill/>
        </p:spPr>
        <p:txBody>
          <a:bodyPr wrap="square" rtlCol="0">
            <a:spAutoFit/>
          </a:bodyPr>
          <a:lstStyle/>
          <a:p>
            <a:pPr defTabSz="326578"/>
            <a:r>
              <a:rPr lang="en-GB" sz="1286" dirty="0">
                <a:solidFill>
                  <a:prstClr val="black"/>
                </a:solidFill>
                <a:latin typeface="Corbel" panose="020B0503020204020204"/>
              </a:rPr>
              <a:t>School </a:t>
            </a:r>
          </a:p>
        </p:txBody>
      </p:sp>
      <p:sp>
        <p:nvSpPr>
          <p:cNvPr id="24" name="TextBox 23">
            <a:extLst>
              <a:ext uri="{FF2B5EF4-FFF2-40B4-BE49-F238E27FC236}">
                <a16:creationId xmlns:a16="http://schemas.microsoft.com/office/drawing/2014/main" id="{597375CF-D556-4B77-A28D-88A021D84705}"/>
              </a:ext>
            </a:extLst>
          </p:cNvPr>
          <p:cNvSpPr txBox="1"/>
          <p:nvPr/>
        </p:nvSpPr>
        <p:spPr>
          <a:xfrm>
            <a:off x="435428" y="4733315"/>
            <a:ext cx="728506" cy="290208"/>
          </a:xfrm>
          <a:prstGeom prst="rect">
            <a:avLst/>
          </a:prstGeom>
          <a:noFill/>
        </p:spPr>
        <p:txBody>
          <a:bodyPr wrap="square" rtlCol="0">
            <a:spAutoFit/>
          </a:bodyPr>
          <a:lstStyle/>
          <a:p>
            <a:pPr defTabSz="326578"/>
            <a:r>
              <a:rPr lang="en-GB" sz="1286" dirty="0">
                <a:solidFill>
                  <a:prstClr val="black"/>
                </a:solidFill>
                <a:latin typeface="Corbel" panose="020B0503020204020204"/>
              </a:rPr>
              <a:t>SQA</a:t>
            </a:r>
          </a:p>
        </p:txBody>
      </p:sp>
      <p:pic>
        <p:nvPicPr>
          <p:cNvPr id="26" name="Graphic 25" descr="Traffic light">
            <a:extLst>
              <a:ext uri="{FF2B5EF4-FFF2-40B4-BE49-F238E27FC236}">
                <a16:creationId xmlns:a16="http://schemas.microsoft.com/office/drawing/2014/main" id="{A2974C4C-C934-474D-8197-0C489540C081}"/>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955450" y="772616"/>
            <a:ext cx="334946" cy="334946"/>
          </a:xfrm>
          <a:prstGeom prst="rect">
            <a:avLst/>
          </a:prstGeom>
        </p:spPr>
      </p:pic>
      <p:pic>
        <p:nvPicPr>
          <p:cNvPr id="27" name="Graphic 26" descr="Traffic light">
            <a:extLst>
              <a:ext uri="{FF2B5EF4-FFF2-40B4-BE49-F238E27FC236}">
                <a16:creationId xmlns:a16="http://schemas.microsoft.com/office/drawing/2014/main" id="{C3A415C2-99CB-4186-B6FE-25F864BEDCEE}"/>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540742" y="2563759"/>
            <a:ext cx="334946" cy="334946"/>
          </a:xfrm>
          <a:prstGeom prst="rect">
            <a:avLst/>
          </a:prstGeom>
        </p:spPr>
      </p:pic>
      <p:pic>
        <p:nvPicPr>
          <p:cNvPr id="28" name="Graphic 27" descr="Traffic light">
            <a:extLst>
              <a:ext uri="{FF2B5EF4-FFF2-40B4-BE49-F238E27FC236}">
                <a16:creationId xmlns:a16="http://schemas.microsoft.com/office/drawing/2014/main" id="{DA0C4638-8F70-4008-9640-6BA00938E20F}"/>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345426" y="4340339"/>
            <a:ext cx="334946" cy="334946"/>
          </a:xfrm>
          <a:prstGeom prst="rect">
            <a:avLst/>
          </a:prstGeom>
        </p:spPr>
      </p:pic>
      <p:pic>
        <p:nvPicPr>
          <p:cNvPr id="31" name="Graphic 30" descr="Traffic light">
            <a:extLst>
              <a:ext uri="{FF2B5EF4-FFF2-40B4-BE49-F238E27FC236}">
                <a16:creationId xmlns:a16="http://schemas.microsoft.com/office/drawing/2014/main" id="{6C321EB3-827C-47EA-A1CA-AB84D9B5A3C9}"/>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2875268" y="4353748"/>
            <a:ext cx="334946" cy="334946"/>
          </a:xfrm>
          <a:prstGeom prst="rect">
            <a:avLst/>
          </a:prstGeom>
        </p:spPr>
      </p:pic>
      <p:pic>
        <p:nvPicPr>
          <p:cNvPr id="32" name="Graphic 31" descr="Traffic light">
            <a:extLst>
              <a:ext uri="{FF2B5EF4-FFF2-40B4-BE49-F238E27FC236}">
                <a16:creationId xmlns:a16="http://schemas.microsoft.com/office/drawing/2014/main" id="{E0A855D2-32F0-49E3-9CC6-D1368CDD2AD7}"/>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6725771" y="774367"/>
            <a:ext cx="334946" cy="334946"/>
          </a:xfrm>
          <a:prstGeom prst="rect">
            <a:avLst/>
          </a:prstGeom>
        </p:spPr>
      </p:pic>
      <p:pic>
        <p:nvPicPr>
          <p:cNvPr id="33" name="Picture 32">
            <a:extLst>
              <a:ext uri="{FF2B5EF4-FFF2-40B4-BE49-F238E27FC236}">
                <a16:creationId xmlns:a16="http://schemas.microsoft.com/office/drawing/2014/main" id="{B23229EC-3850-4487-8F1E-5DBA571C228D}"/>
              </a:ext>
            </a:extLst>
          </p:cNvPr>
          <p:cNvPicPr>
            <a:picLocks noChangeAspect="1"/>
          </p:cNvPicPr>
          <p:nvPr/>
        </p:nvPicPr>
        <p:blipFill>
          <a:blip r:embed="rId11"/>
          <a:stretch>
            <a:fillRect/>
          </a:stretch>
        </p:blipFill>
        <p:spPr>
          <a:xfrm>
            <a:off x="3915402" y="2582757"/>
            <a:ext cx="335309" cy="330954"/>
          </a:xfrm>
          <a:prstGeom prst="rect">
            <a:avLst/>
          </a:prstGeom>
        </p:spPr>
      </p:pic>
      <p:pic>
        <p:nvPicPr>
          <p:cNvPr id="34" name="Picture 33">
            <a:extLst>
              <a:ext uri="{FF2B5EF4-FFF2-40B4-BE49-F238E27FC236}">
                <a16:creationId xmlns:a16="http://schemas.microsoft.com/office/drawing/2014/main" id="{44443649-A37A-4EE9-8979-1945908A1DB8}"/>
              </a:ext>
            </a:extLst>
          </p:cNvPr>
          <p:cNvPicPr>
            <a:picLocks noChangeAspect="1"/>
          </p:cNvPicPr>
          <p:nvPr/>
        </p:nvPicPr>
        <p:blipFill>
          <a:blip r:embed="rId11"/>
          <a:stretch>
            <a:fillRect/>
          </a:stretch>
        </p:blipFill>
        <p:spPr>
          <a:xfrm>
            <a:off x="2712670" y="2575520"/>
            <a:ext cx="335309" cy="330954"/>
          </a:xfrm>
          <a:prstGeom prst="rect">
            <a:avLst/>
          </a:prstGeom>
        </p:spPr>
      </p:pic>
      <p:pic>
        <p:nvPicPr>
          <p:cNvPr id="35" name="Graphic 34" descr="Traffic light">
            <a:extLst>
              <a:ext uri="{FF2B5EF4-FFF2-40B4-BE49-F238E27FC236}">
                <a16:creationId xmlns:a16="http://schemas.microsoft.com/office/drawing/2014/main" id="{3F0A95A8-8796-4449-B575-FA7DC992BFED}"/>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3188101" y="789246"/>
            <a:ext cx="334946" cy="334946"/>
          </a:xfrm>
          <a:prstGeom prst="rect">
            <a:avLst/>
          </a:prstGeom>
        </p:spPr>
      </p:pic>
      <p:pic>
        <p:nvPicPr>
          <p:cNvPr id="36" name="Graphic 35" descr="Traffic light">
            <a:extLst>
              <a:ext uri="{FF2B5EF4-FFF2-40B4-BE49-F238E27FC236}">
                <a16:creationId xmlns:a16="http://schemas.microsoft.com/office/drawing/2014/main" id="{F76E3E5F-FC03-48F6-AFC9-12071B66A61C}"/>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4507824" y="774367"/>
            <a:ext cx="334946" cy="334946"/>
          </a:xfrm>
          <a:prstGeom prst="rect">
            <a:avLst/>
          </a:prstGeom>
        </p:spPr>
      </p:pic>
      <p:sp>
        <p:nvSpPr>
          <p:cNvPr id="41" name="TextBox 40">
            <a:extLst>
              <a:ext uri="{FF2B5EF4-FFF2-40B4-BE49-F238E27FC236}">
                <a16:creationId xmlns:a16="http://schemas.microsoft.com/office/drawing/2014/main" id="{D6FF85D5-8DB1-46D5-BF6D-9C1177CD15A2}"/>
              </a:ext>
            </a:extLst>
          </p:cNvPr>
          <p:cNvSpPr txBox="1"/>
          <p:nvPr/>
        </p:nvSpPr>
        <p:spPr>
          <a:xfrm>
            <a:off x="1753203" y="1166065"/>
            <a:ext cx="1122066" cy="1015663"/>
          </a:xfrm>
          <a:prstGeom prst="rect">
            <a:avLst/>
          </a:prstGeom>
          <a:noFill/>
        </p:spPr>
        <p:txBody>
          <a:bodyPr wrap="square" rtlCol="0">
            <a:spAutoFit/>
          </a:bodyPr>
          <a:lstStyle/>
          <a:p>
            <a:pPr defTabSz="326578"/>
            <a:r>
              <a:rPr lang="en-GB" sz="1000" b="1" dirty="0">
                <a:solidFill>
                  <a:prstClr val="black"/>
                </a:solidFill>
                <a:latin typeface="Corbel" panose="020B0503020204020204"/>
              </a:rPr>
              <a:t>March 15 – April 2: pupils attend school in small numbers to complete coursework</a:t>
            </a:r>
          </a:p>
        </p:txBody>
      </p:sp>
      <p:sp>
        <p:nvSpPr>
          <p:cNvPr id="44" name="TextBox 43">
            <a:extLst>
              <a:ext uri="{FF2B5EF4-FFF2-40B4-BE49-F238E27FC236}">
                <a16:creationId xmlns:a16="http://schemas.microsoft.com/office/drawing/2014/main" id="{AA17E5A9-4B8D-44C6-B905-8C9018C21A60}"/>
              </a:ext>
            </a:extLst>
          </p:cNvPr>
          <p:cNvSpPr txBox="1"/>
          <p:nvPr/>
        </p:nvSpPr>
        <p:spPr>
          <a:xfrm>
            <a:off x="1328252" y="3011281"/>
            <a:ext cx="1138814" cy="861774"/>
          </a:xfrm>
          <a:prstGeom prst="rect">
            <a:avLst/>
          </a:prstGeom>
          <a:noFill/>
        </p:spPr>
        <p:txBody>
          <a:bodyPr wrap="square" rtlCol="0">
            <a:spAutoFit/>
          </a:bodyPr>
          <a:lstStyle/>
          <a:p>
            <a:pPr defTabSz="326578"/>
            <a:r>
              <a:rPr lang="en-GB" sz="1000" b="1" dirty="0">
                <a:solidFill>
                  <a:prstClr val="black"/>
                </a:solidFill>
                <a:latin typeface="Corbel" panose="020B0503020204020204"/>
              </a:rPr>
              <a:t>Pupils return to complete coursework and evidence March 15- April 2</a:t>
            </a:r>
          </a:p>
        </p:txBody>
      </p:sp>
      <p:sp>
        <p:nvSpPr>
          <p:cNvPr id="45" name="TextBox 44">
            <a:extLst>
              <a:ext uri="{FF2B5EF4-FFF2-40B4-BE49-F238E27FC236}">
                <a16:creationId xmlns:a16="http://schemas.microsoft.com/office/drawing/2014/main" id="{FCD7DC86-7A41-4738-B3E0-59AF6AE7670F}"/>
              </a:ext>
            </a:extLst>
          </p:cNvPr>
          <p:cNvSpPr txBox="1"/>
          <p:nvPr/>
        </p:nvSpPr>
        <p:spPr>
          <a:xfrm>
            <a:off x="1097442" y="4816419"/>
            <a:ext cx="1381648" cy="707886"/>
          </a:xfrm>
          <a:prstGeom prst="rect">
            <a:avLst/>
          </a:prstGeom>
          <a:noFill/>
        </p:spPr>
        <p:txBody>
          <a:bodyPr wrap="square" rtlCol="0">
            <a:spAutoFit/>
          </a:bodyPr>
          <a:lstStyle/>
          <a:p>
            <a:pPr defTabSz="326578"/>
            <a:r>
              <a:rPr lang="en-GB" sz="1000" b="1" dirty="0">
                <a:solidFill>
                  <a:prstClr val="black"/>
                </a:solidFill>
                <a:latin typeface="Corbel" panose="020B0503020204020204"/>
              </a:rPr>
              <a:t>Guidance given on gathering evidence and creating estimates.</a:t>
            </a:r>
          </a:p>
        </p:txBody>
      </p:sp>
      <p:sp>
        <p:nvSpPr>
          <p:cNvPr id="46" name="TextBox 45">
            <a:extLst>
              <a:ext uri="{FF2B5EF4-FFF2-40B4-BE49-F238E27FC236}">
                <a16:creationId xmlns:a16="http://schemas.microsoft.com/office/drawing/2014/main" id="{CBB3CDC5-9E77-4D04-B94B-5C7A6ACB9FBA}"/>
              </a:ext>
            </a:extLst>
          </p:cNvPr>
          <p:cNvSpPr txBox="1"/>
          <p:nvPr/>
        </p:nvSpPr>
        <p:spPr>
          <a:xfrm>
            <a:off x="2900221" y="1185944"/>
            <a:ext cx="1373276" cy="553998"/>
          </a:xfrm>
          <a:prstGeom prst="rect">
            <a:avLst/>
          </a:prstGeom>
          <a:noFill/>
        </p:spPr>
        <p:txBody>
          <a:bodyPr wrap="square" rtlCol="0">
            <a:spAutoFit/>
          </a:bodyPr>
          <a:lstStyle/>
          <a:p>
            <a:pPr defTabSz="326578"/>
            <a:r>
              <a:rPr lang="en-GB" sz="1000" b="1" dirty="0">
                <a:solidFill>
                  <a:prstClr val="black"/>
                </a:solidFill>
                <a:latin typeface="Corbel" panose="020B0503020204020204"/>
              </a:rPr>
              <a:t>Continue remote learning when not in school</a:t>
            </a:r>
          </a:p>
        </p:txBody>
      </p:sp>
      <p:sp>
        <p:nvSpPr>
          <p:cNvPr id="47" name="TextBox 46">
            <a:extLst>
              <a:ext uri="{FF2B5EF4-FFF2-40B4-BE49-F238E27FC236}">
                <a16:creationId xmlns:a16="http://schemas.microsoft.com/office/drawing/2014/main" id="{A97B4218-537A-4782-81E3-096A0388DC57}"/>
              </a:ext>
            </a:extLst>
          </p:cNvPr>
          <p:cNvSpPr txBox="1"/>
          <p:nvPr/>
        </p:nvSpPr>
        <p:spPr>
          <a:xfrm>
            <a:off x="2414785" y="3097261"/>
            <a:ext cx="1297911" cy="707886"/>
          </a:xfrm>
          <a:prstGeom prst="rect">
            <a:avLst/>
          </a:prstGeom>
          <a:noFill/>
        </p:spPr>
        <p:txBody>
          <a:bodyPr wrap="square" rtlCol="0">
            <a:spAutoFit/>
          </a:bodyPr>
          <a:lstStyle/>
          <a:p>
            <a:pPr defTabSz="326578"/>
            <a:r>
              <a:rPr lang="en-GB" sz="1000" b="1" dirty="0">
                <a:solidFill>
                  <a:prstClr val="black"/>
                </a:solidFill>
                <a:latin typeface="Corbel" panose="020B0503020204020204"/>
              </a:rPr>
              <a:t>Teachers use assessments to cross mark for standards</a:t>
            </a:r>
          </a:p>
        </p:txBody>
      </p:sp>
      <p:sp>
        <p:nvSpPr>
          <p:cNvPr id="48" name="TextBox 47">
            <a:extLst>
              <a:ext uri="{FF2B5EF4-FFF2-40B4-BE49-F238E27FC236}">
                <a16:creationId xmlns:a16="http://schemas.microsoft.com/office/drawing/2014/main" id="{FAEFC23B-E6B5-493A-8E2A-1DA576F8635A}"/>
              </a:ext>
            </a:extLst>
          </p:cNvPr>
          <p:cNvSpPr txBox="1"/>
          <p:nvPr/>
        </p:nvSpPr>
        <p:spPr>
          <a:xfrm>
            <a:off x="2605102" y="4841351"/>
            <a:ext cx="1072007" cy="707886"/>
          </a:xfrm>
          <a:prstGeom prst="rect">
            <a:avLst/>
          </a:prstGeom>
          <a:noFill/>
        </p:spPr>
        <p:txBody>
          <a:bodyPr wrap="square" rtlCol="0">
            <a:spAutoFit/>
          </a:bodyPr>
          <a:lstStyle/>
          <a:p>
            <a:pPr defTabSz="326578"/>
            <a:r>
              <a:rPr lang="en-GB" sz="1000" b="1" dirty="0">
                <a:solidFill>
                  <a:prstClr val="black"/>
                </a:solidFill>
                <a:latin typeface="Corbel" panose="020B0503020204020204"/>
              </a:rPr>
              <a:t>SQA work with schools to ensure standards</a:t>
            </a:r>
          </a:p>
        </p:txBody>
      </p:sp>
      <p:sp>
        <p:nvSpPr>
          <p:cNvPr id="50" name="Star: 12 Points 49">
            <a:extLst>
              <a:ext uri="{FF2B5EF4-FFF2-40B4-BE49-F238E27FC236}">
                <a16:creationId xmlns:a16="http://schemas.microsoft.com/office/drawing/2014/main" id="{A984F458-9B7B-476A-A446-57C8286276FD}"/>
              </a:ext>
            </a:extLst>
          </p:cNvPr>
          <p:cNvSpPr/>
          <p:nvPr/>
        </p:nvSpPr>
        <p:spPr>
          <a:xfrm>
            <a:off x="4131099" y="1208691"/>
            <a:ext cx="1122066" cy="722180"/>
          </a:xfrm>
          <a:prstGeom prst="star1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26578"/>
            <a:r>
              <a:rPr lang="en-GB" sz="1000" b="1" dirty="0">
                <a:solidFill>
                  <a:prstClr val="black"/>
                </a:solidFill>
                <a:latin typeface="Corbel" panose="020B0503020204020204"/>
              </a:rPr>
              <a:t>April 20: Back to school!</a:t>
            </a:r>
          </a:p>
        </p:txBody>
      </p:sp>
      <p:sp>
        <p:nvSpPr>
          <p:cNvPr id="51" name="TextBox 50">
            <a:extLst>
              <a:ext uri="{FF2B5EF4-FFF2-40B4-BE49-F238E27FC236}">
                <a16:creationId xmlns:a16="http://schemas.microsoft.com/office/drawing/2014/main" id="{442FC4AC-ADA1-40BC-B54D-AF63B44B128A}"/>
              </a:ext>
            </a:extLst>
          </p:cNvPr>
          <p:cNvSpPr txBox="1"/>
          <p:nvPr/>
        </p:nvSpPr>
        <p:spPr>
          <a:xfrm>
            <a:off x="3712696" y="3112466"/>
            <a:ext cx="962601" cy="553998"/>
          </a:xfrm>
          <a:prstGeom prst="rect">
            <a:avLst/>
          </a:prstGeom>
          <a:noFill/>
        </p:spPr>
        <p:txBody>
          <a:bodyPr wrap="square" rtlCol="0">
            <a:spAutoFit/>
          </a:bodyPr>
          <a:lstStyle/>
          <a:p>
            <a:pPr defTabSz="326578"/>
            <a:r>
              <a:rPr lang="en-GB" sz="1000" b="1" dirty="0">
                <a:solidFill>
                  <a:prstClr val="black"/>
                </a:solidFill>
                <a:latin typeface="Corbel" panose="020B0503020204020204"/>
              </a:rPr>
              <a:t>April 20: All seniors return to school!</a:t>
            </a:r>
          </a:p>
        </p:txBody>
      </p:sp>
      <p:pic>
        <p:nvPicPr>
          <p:cNvPr id="52" name="Graphic 51" descr="Traffic light">
            <a:extLst>
              <a:ext uri="{FF2B5EF4-FFF2-40B4-BE49-F238E27FC236}">
                <a16:creationId xmlns:a16="http://schemas.microsoft.com/office/drawing/2014/main" id="{C09E5B77-9B30-4AD3-B354-65002B9A0E5E}"/>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4912380" y="2578361"/>
            <a:ext cx="334946" cy="334946"/>
          </a:xfrm>
          <a:prstGeom prst="rect">
            <a:avLst/>
          </a:prstGeom>
        </p:spPr>
      </p:pic>
      <p:pic>
        <p:nvPicPr>
          <p:cNvPr id="53" name="Graphic 52" descr="Traffic light">
            <a:extLst>
              <a:ext uri="{FF2B5EF4-FFF2-40B4-BE49-F238E27FC236}">
                <a16:creationId xmlns:a16="http://schemas.microsoft.com/office/drawing/2014/main" id="{96EF58B9-4378-4F74-81BF-6AB7E7E2E9A1}"/>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5641873" y="771556"/>
            <a:ext cx="334946" cy="334946"/>
          </a:xfrm>
          <a:prstGeom prst="rect">
            <a:avLst/>
          </a:prstGeom>
        </p:spPr>
      </p:pic>
      <p:pic>
        <p:nvPicPr>
          <p:cNvPr id="54" name="Graphic 53" descr="Traffic light">
            <a:extLst>
              <a:ext uri="{FF2B5EF4-FFF2-40B4-BE49-F238E27FC236}">
                <a16:creationId xmlns:a16="http://schemas.microsoft.com/office/drawing/2014/main" id="{671F8EA6-9B37-4442-9D10-595216C89BC1}"/>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5387445" y="4422273"/>
            <a:ext cx="334946" cy="334946"/>
          </a:xfrm>
          <a:prstGeom prst="rect">
            <a:avLst/>
          </a:prstGeom>
        </p:spPr>
      </p:pic>
      <p:sp>
        <p:nvSpPr>
          <p:cNvPr id="56" name="TextBox 55">
            <a:extLst>
              <a:ext uri="{FF2B5EF4-FFF2-40B4-BE49-F238E27FC236}">
                <a16:creationId xmlns:a16="http://schemas.microsoft.com/office/drawing/2014/main" id="{1D10B561-9D5D-4E71-A653-D80081B8E005}"/>
              </a:ext>
            </a:extLst>
          </p:cNvPr>
          <p:cNvSpPr txBox="1"/>
          <p:nvPr/>
        </p:nvSpPr>
        <p:spPr>
          <a:xfrm>
            <a:off x="5323943" y="1227783"/>
            <a:ext cx="1185053" cy="707886"/>
          </a:xfrm>
          <a:prstGeom prst="rect">
            <a:avLst/>
          </a:prstGeom>
          <a:noFill/>
        </p:spPr>
        <p:txBody>
          <a:bodyPr wrap="square" rtlCol="0">
            <a:spAutoFit/>
          </a:bodyPr>
          <a:lstStyle/>
          <a:p>
            <a:pPr defTabSz="326578"/>
            <a:r>
              <a:rPr lang="en-GB" sz="1000" b="1" dirty="0">
                <a:solidFill>
                  <a:prstClr val="black"/>
                </a:solidFill>
                <a:latin typeface="Corbel" panose="020B0503020204020204"/>
              </a:rPr>
              <a:t>All pupils attend classes and complete coursework</a:t>
            </a:r>
          </a:p>
        </p:txBody>
      </p:sp>
      <p:sp>
        <p:nvSpPr>
          <p:cNvPr id="57" name="TextBox 56">
            <a:extLst>
              <a:ext uri="{FF2B5EF4-FFF2-40B4-BE49-F238E27FC236}">
                <a16:creationId xmlns:a16="http://schemas.microsoft.com/office/drawing/2014/main" id="{B649D318-C4B3-4EC3-AD67-64FC4E16F2FA}"/>
              </a:ext>
            </a:extLst>
          </p:cNvPr>
          <p:cNvSpPr txBox="1"/>
          <p:nvPr/>
        </p:nvSpPr>
        <p:spPr>
          <a:xfrm>
            <a:off x="6508996" y="1199346"/>
            <a:ext cx="937754" cy="707886"/>
          </a:xfrm>
          <a:prstGeom prst="rect">
            <a:avLst/>
          </a:prstGeom>
          <a:noFill/>
        </p:spPr>
        <p:txBody>
          <a:bodyPr wrap="square" rtlCol="0">
            <a:spAutoFit/>
          </a:bodyPr>
          <a:lstStyle/>
          <a:p>
            <a:pPr defTabSz="326578"/>
            <a:r>
              <a:rPr lang="en-GB" sz="1000" b="1" dirty="0">
                <a:solidFill>
                  <a:prstClr val="black"/>
                </a:solidFill>
                <a:latin typeface="Corbel" panose="020B0503020204020204"/>
              </a:rPr>
              <a:t> May Assessment period during class time</a:t>
            </a:r>
          </a:p>
        </p:txBody>
      </p:sp>
      <p:sp>
        <p:nvSpPr>
          <p:cNvPr id="59" name="TextBox 58">
            <a:extLst>
              <a:ext uri="{FF2B5EF4-FFF2-40B4-BE49-F238E27FC236}">
                <a16:creationId xmlns:a16="http://schemas.microsoft.com/office/drawing/2014/main" id="{B846D820-3CDB-432B-B05A-6FB672E34DD4}"/>
              </a:ext>
            </a:extLst>
          </p:cNvPr>
          <p:cNvSpPr txBox="1"/>
          <p:nvPr/>
        </p:nvSpPr>
        <p:spPr>
          <a:xfrm>
            <a:off x="4709182" y="3014704"/>
            <a:ext cx="1013209" cy="861774"/>
          </a:xfrm>
          <a:prstGeom prst="rect">
            <a:avLst/>
          </a:prstGeom>
          <a:noFill/>
        </p:spPr>
        <p:txBody>
          <a:bodyPr wrap="square" rtlCol="0">
            <a:spAutoFit/>
          </a:bodyPr>
          <a:lstStyle/>
          <a:p>
            <a:pPr defTabSz="326578"/>
            <a:r>
              <a:rPr lang="en-GB" sz="1000" b="1" dirty="0">
                <a:solidFill>
                  <a:prstClr val="black"/>
                </a:solidFill>
                <a:latin typeface="Corbel" panose="020B0503020204020204"/>
              </a:rPr>
              <a:t>Teachers cross mark assessment with other schools.</a:t>
            </a:r>
          </a:p>
        </p:txBody>
      </p:sp>
      <p:pic>
        <p:nvPicPr>
          <p:cNvPr id="64" name="Picture 63">
            <a:extLst>
              <a:ext uri="{FF2B5EF4-FFF2-40B4-BE49-F238E27FC236}">
                <a16:creationId xmlns:a16="http://schemas.microsoft.com/office/drawing/2014/main" id="{F4974098-C541-4F3A-9FC5-0B7830448FC7}"/>
              </a:ext>
            </a:extLst>
          </p:cNvPr>
          <p:cNvPicPr>
            <a:picLocks noChangeAspect="1"/>
          </p:cNvPicPr>
          <p:nvPr/>
        </p:nvPicPr>
        <p:blipFill>
          <a:blip r:embed="rId12">
            <a:extLst>
              <a:ext uri="{837473B0-CC2E-450A-ABE3-18F120FF3D39}">
                <a1611:picAttrSrcUrl xmlns:a1611="http://schemas.microsoft.com/office/drawing/2016/11/main" r:id="rId13"/>
              </a:ext>
            </a:extLst>
          </a:blip>
          <a:stretch>
            <a:fillRect/>
          </a:stretch>
        </p:blipFill>
        <p:spPr>
          <a:xfrm>
            <a:off x="4565197" y="3425598"/>
            <a:ext cx="13607" cy="6804"/>
          </a:xfrm>
          <a:prstGeom prst="rect">
            <a:avLst/>
          </a:prstGeom>
        </p:spPr>
      </p:pic>
      <p:pic>
        <p:nvPicPr>
          <p:cNvPr id="66" name="Graphic 65" descr="Raised hand">
            <a:extLst>
              <a:ext uri="{FF2B5EF4-FFF2-40B4-BE49-F238E27FC236}">
                <a16:creationId xmlns:a16="http://schemas.microsoft.com/office/drawing/2014/main" id="{F7460B4A-DFB0-49AA-9730-7A8A6DCB0B83}"/>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4126400" y="4346347"/>
            <a:ext cx="486801" cy="486801"/>
          </a:xfrm>
          <a:prstGeom prst="rect">
            <a:avLst/>
          </a:prstGeom>
        </p:spPr>
      </p:pic>
      <p:sp>
        <p:nvSpPr>
          <p:cNvPr id="67" name="TextBox 66">
            <a:extLst>
              <a:ext uri="{FF2B5EF4-FFF2-40B4-BE49-F238E27FC236}">
                <a16:creationId xmlns:a16="http://schemas.microsoft.com/office/drawing/2014/main" id="{B63CD9CA-8557-4070-83B9-BDA1D8E3DAEE}"/>
              </a:ext>
            </a:extLst>
          </p:cNvPr>
          <p:cNvSpPr txBox="1"/>
          <p:nvPr/>
        </p:nvSpPr>
        <p:spPr>
          <a:xfrm>
            <a:off x="4058320" y="4970307"/>
            <a:ext cx="691642" cy="400110"/>
          </a:xfrm>
          <a:prstGeom prst="rect">
            <a:avLst/>
          </a:prstGeom>
          <a:noFill/>
        </p:spPr>
        <p:txBody>
          <a:bodyPr wrap="square" rtlCol="0">
            <a:spAutoFit/>
          </a:bodyPr>
          <a:lstStyle/>
          <a:p>
            <a:pPr defTabSz="326578"/>
            <a:r>
              <a:rPr lang="en-GB" sz="1000" b="1" dirty="0">
                <a:solidFill>
                  <a:prstClr val="black"/>
                </a:solidFill>
                <a:latin typeface="Corbel" panose="020B0503020204020204"/>
              </a:rPr>
              <a:t>Wait for schools</a:t>
            </a:r>
          </a:p>
        </p:txBody>
      </p:sp>
      <p:sp>
        <p:nvSpPr>
          <p:cNvPr id="69" name="TextBox 68">
            <a:extLst>
              <a:ext uri="{FF2B5EF4-FFF2-40B4-BE49-F238E27FC236}">
                <a16:creationId xmlns:a16="http://schemas.microsoft.com/office/drawing/2014/main" id="{CF6B02DA-D901-4A10-834C-EEC6ED039A3A}"/>
              </a:ext>
            </a:extLst>
          </p:cNvPr>
          <p:cNvSpPr txBox="1"/>
          <p:nvPr/>
        </p:nvSpPr>
        <p:spPr>
          <a:xfrm>
            <a:off x="5090645" y="4962840"/>
            <a:ext cx="1107689" cy="400110"/>
          </a:xfrm>
          <a:prstGeom prst="rect">
            <a:avLst/>
          </a:prstGeom>
          <a:noFill/>
        </p:spPr>
        <p:txBody>
          <a:bodyPr wrap="square" rtlCol="0">
            <a:spAutoFit/>
          </a:bodyPr>
          <a:lstStyle/>
          <a:p>
            <a:pPr defTabSz="326578"/>
            <a:r>
              <a:rPr lang="en-GB" sz="1000" b="1" dirty="0">
                <a:solidFill>
                  <a:prstClr val="black"/>
                </a:solidFill>
                <a:latin typeface="Corbel" panose="020B0503020204020204"/>
              </a:rPr>
              <a:t>Gather evidence from schools</a:t>
            </a:r>
          </a:p>
        </p:txBody>
      </p:sp>
      <p:sp>
        <p:nvSpPr>
          <p:cNvPr id="70" name="TextBox 69">
            <a:extLst>
              <a:ext uri="{FF2B5EF4-FFF2-40B4-BE49-F238E27FC236}">
                <a16:creationId xmlns:a16="http://schemas.microsoft.com/office/drawing/2014/main" id="{A8317732-910F-4BE7-9012-3A2EFE8AC62B}"/>
              </a:ext>
            </a:extLst>
          </p:cNvPr>
          <p:cNvSpPr txBox="1"/>
          <p:nvPr/>
        </p:nvSpPr>
        <p:spPr>
          <a:xfrm>
            <a:off x="7568614" y="1832170"/>
            <a:ext cx="1063189" cy="246221"/>
          </a:xfrm>
          <a:prstGeom prst="rect">
            <a:avLst/>
          </a:prstGeom>
          <a:noFill/>
        </p:spPr>
        <p:txBody>
          <a:bodyPr wrap="square" rtlCol="0">
            <a:spAutoFit/>
          </a:bodyPr>
          <a:lstStyle/>
          <a:p>
            <a:pPr defTabSz="326578"/>
            <a:r>
              <a:rPr lang="en-GB" sz="1000" b="1" dirty="0">
                <a:solidFill>
                  <a:prstClr val="black"/>
                </a:solidFill>
                <a:latin typeface="Corbel" panose="020B0503020204020204"/>
              </a:rPr>
              <a:t>Final check!</a:t>
            </a:r>
          </a:p>
        </p:txBody>
      </p:sp>
      <p:pic>
        <p:nvPicPr>
          <p:cNvPr id="72" name="Graphic 71" descr="Scales of justice">
            <a:extLst>
              <a:ext uri="{FF2B5EF4-FFF2-40B4-BE49-F238E27FC236}">
                <a16:creationId xmlns:a16="http://schemas.microsoft.com/office/drawing/2014/main" id="{DC1F90DC-A0DE-4B59-8748-6A5A9EA5E1DB}"/>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7588459" y="1190146"/>
            <a:ext cx="653143" cy="653143"/>
          </a:xfrm>
          <a:prstGeom prst="rect">
            <a:avLst/>
          </a:prstGeom>
        </p:spPr>
      </p:pic>
      <p:pic>
        <p:nvPicPr>
          <p:cNvPr id="74" name="Graphic 73" descr="Bar graph with upward trend">
            <a:extLst>
              <a:ext uri="{FF2B5EF4-FFF2-40B4-BE49-F238E27FC236}">
                <a16:creationId xmlns:a16="http://schemas.microsoft.com/office/drawing/2014/main" id="{ABA30A63-0529-42DD-ADCC-A3BD6CAF9EF8}"/>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8164156" y="2563760"/>
            <a:ext cx="471659" cy="471659"/>
          </a:xfrm>
          <a:prstGeom prst="rect">
            <a:avLst/>
          </a:prstGeom>
        </p:spPr>
      </p:pic>
      <p:sp>
        <p:nvSpPr>
          <p:cNvPr id="75" name="TextBox 74">
            <a:extLst>
              <a:ext uri="{FF2B5EF4-FFF2-40B4-BE49-F238E27FC236}">
                <a16:creationId xmlns:a16="http://schemas.microsoft.com/office/drawing/2014/main" id="{E8893B34-5769-4DA2-B12E-F1B523459820}"/>
              </a:ext>
            </a:extLst>
          </p:cNvPr>
          <p:cNvSpPr txBox="1"/>
          <p:nvPr/>
        </p:nvSpPr>
        <p:spPr>
          <a:xfrm>
            <a:off x="7915030" y="3181655"/>
            <a:ext cx="1272434" cy="400110"/>
          </a:xfrm>
          <a:prstGeom prst="rect">
            <a:avLst/>
          </a:prstGeom>
          <a:noFill/>
        </p:spPr>
        <p:txBody>
          <a:bodyPr wrap="square" rtlCol="0">
            <a:spAutoFit/>
          </a:bodyPr>
          <a:lstStyle/>
          <a:p>
            <a:pPr defTabSz="326578"/>
            <a:r>
              <a:rPr lang="en-GB" sz="1000" b="1" dirty="0">
                <a:solidFill>
                  <a:prstClr val="black"/>
                </a:solidFill>
                <a:latin typeface="Corbel" panose="020B0503020204020204"/>
              </a:rPr>
              <a:t>Final estimates to SQA</a:t>
            </a:r>
          </a:p>
        </p:txBody>
      </p:sp>
      <p:pic>
        <p:nvPicPr>
          <p:cNvPr id="77" name="Graphic 76" descr="Checklist RTL">
            <a:extLst>
              <a:ext uri="{FF2B5EF4-FFF2-40B4-BE49-F238E27FC236}">
                <a16:creationId xmlns:a16="http://schemas.microsoft.com/office/drawing/2014/main" id="{388C18AB-EF17-4514-A8BE-EE564B735941}"/>
              </a:ext>
            </a:extLst>
          </p:cNvPr>
          <p:cNvPicPr>
            <a:picLocks noChangeAspect="1"/>
          </p:cNvPicPr>
          <p:nvPr/>
        </p:nvPicPr>
        <p:blipFill>
          <a:blip r:embed="rId20">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6544819" y="4260879"/>
            <a:ext cx="653143" cy="653143"/>
          </a:xfrm>
          <a:prstGeom prst="rect">
            <a:avLst/>
          </a:prstGeom>
        </p:spPr>
      </p:pic>
      <p:sp>
        <p:nvSpPr>
          <p:cNvPr id="78" name="TextBox 77">
            <a:extLst>
              <a:ext uri="{FF2B5EF4-FFF2-40B4-BE49-F238E27FC236}">
                <a16:creationId xmlns:a16="http://schemas.microsoft.com/office/drawing/2014/main" id="{72AB4D47-FF6A-4FD7-975F-6FBD8F416281}"/>
              </a:ext>
            </a:extLst>
          </p:cNvPr>
          <p:cNvSpPr txBox="1"/>
          <p:nvPr/>
        </p:nvSpPr>
        <p:spPr>
          <a:xfrm>
            <a:off x="6519698" y="4981914"/>
            <a:ext cx="1193242" cy="707886"/>
          </a:xfrm>
          <a:prstGeom prst="rect">
            <a:avLst/>
          </a:prstGeom>
          <a:noFill/>
        </p:spPr>
        <p:txBody>
          <a:bodyPr wrap="square" rtlCol="0">
            <a:spAutoFit/>
          </a:bodyPr>
          <a:lstStyle/>
          <a:p>
            <a:pPr defTabSz="326578"/>
            <a:r>
              <a:rPr lang="en-GB" sz="1000" b="1" dirty="0">
                <a:solidFill>
                  <a:prstClr val="black"/>
                </a:solidFill>
                <a:latin typeface="Corbel" panose="020B0503020204020204"/>
              </a:rPr>
              <a:t>August 10: Final grades awarded and provided to candidates</a:t>
            </a:r>
          </a:p>
        </p:txBody>
      </p:sp>
      <p:sp>
        <p:nvSpPr>
          <p:cNvPr id="87" name="Arrow: Right 86">
            <a:extLst>
              <a:ext uri="{FF2B5EF4-FFF2-40B4-BE49-F238E27FC236}">
                <a16:creationId xmlns:a16="http://schemas.microsoft.com/office/drawing/2014/main" id="{F99F85EF-5C4D-4D04-85CB-C464F8156A3E}"/>
              </a:ext>
            </a:extLst>
          </p:cNvPr>
          <p:cNvSpPr/>
          <p:nvPr/>
        </p:nvSpPr>
        <p:spPr>
          <a:xfrm>
            <a:off x="1788266" y="2016755"/>
            <a:ext cx="6175549" cy="40035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26578"/>
            <a:r>
              <a:rPr lang="en-GB" sz="1286" b="1" dirty="0">
                <a:solidFill>
                  <a:prstClr val="black"/>
                </a:solidFill>
                <a:latin typeface="Corbel" panose="020B0503020204020204"/>
              </a:rPr>
              <a:t>Pupil</a:t>
            </a:r>
          </a:p>
        </p:txBody>
      </p:sp>
      <p:sp>
        <p:nvSpPr>
          <p:cNvPr id="90" name="Arrow: Right 89">
            <a:extLst>
              <a:ext uri="{FF2B5EF4-FFF2-40B4-BE49-F238E27FC236}">
                <a16:creationId xmlns:a16="http://schemas.microsoft.com/office/drawing/2014/main" id="{018C44E3-5165-449B-AAF4-99BDCA10FC45}"/>
              </a:ext>
            </a:extLst>
          </p:cNvPr>
          <p:cNvSpPr/>
          <p:nvPr/>
        </p:nvSpPr>
        <p:spPr>
          <a:xfrm>
            <a:off x="1771118" y="3833454"/>
            <a:ext cx="6175549" cy="41585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26578"/>
            <a:r>
              <a:rPr lang="en-GB" sz="1286" b="1" dirty="0">
                <a:solidFill>
                  <a:prstClr val="black"/>
                </a:solidFill>
                <a:latin typeface="Corbel" panose="020B0503020204020204"/>
              </a:rPr>
              <a:t>School</a:t>
            </a:r>
          </a:p>
        </p:txBody>
      </p:sp>
      <p:sp>
        <p:nvSpPr>
          <p:cNvPr id="92" name="Arrow: Right 91">
            <a:extLst>
              <a:ext uri="{FF2B5EF4-FFF2-40B4-BE49-F238E27FC236}">
                <a16:creationId xmlns:a16="http://schemas.microsoft.com/office/drawing/2014/main" id="{EF039F41-143C-4333-A36D-AB6C10390B60}"/>
              </a:ext>
            </a:extLst>
          </p:cNvPr>
          <p:cNvSpPr/>
          <p:nvPr/>
        </p:nvSpPr>
        <p:spPr>
          <a:xfrm>
            <a:off x="1771118" y="5752682"/>
            <a:ext cx="6175549" cy="415854"/>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26578"/>
            <a:r>
              <a:rPr lang="en-GB" sz="1286" b="1" dirty="0">
                <a:solidFill>
                  <a:prstClr val="black"/>
                </a:solidFill>
                <a:latin typeface="Corbel" panose="020B0503020204020204"/>
              </a:rPr>
              <a:t>SQA</a:t>
            </a:r>
          </a:p>
        </p:txBody>
      </p:sp>
      <p:pic>
        <p:nvPicPr>
          <p:cNvPr id="49" name="Graphic 48" descr="Traffic light">
            <a:extLst>
              <a:ext uri="{FF2B5EF4-FFF2-40B4-BE49-F238E27FC236}">
                <a16:creationId xmlns:a16="http://schemas.microsoft.com/office/drawing/2014/main" id="{39B523AC-A08B-47A0-9A78-BF16F6FA485C}"/>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5969601" y="2580795"/>
            <a:ext cx="334946" cy="334946"/>
          </a:xfrm>
          <a:prstGeom prst="rect">
            <a:avLst/>
          </a:prstGeom>
        </p:spPr>
      </p:pic>
      <p:sp>
        <p:nvSpPr>
          <p:cNvPr id="2" name="TextBox 1">
            <a:extLst>
              <a:ext uri="{FF2B5EF4-FFF2-40B4-BE49-F238E27FC236}">
                <a16:creationId xmlns:a16="http://schemas.microsoft.com/office/drawing/2014/main" id="{4B55AE81-6777-46B4-AC0E-5D718FE8FBDE}"/>
              </a:ext>
            </a:extLst>
          </p:cNvPr>
          <p:cNvSpPr txBox="1"/>
          <p:nvPr/>
        </p:nvSpPr>
        <p:spPr>
          <a:xfrm>
            <a:off x="5796378" y="3023207"/>
            <a:ext cx="1013209" cy="553998"/>
          </a:xfrm>
          <a:prstGeom prst="rect">
            <a:avLst/>
          </a:prstGeom>
          <a:noFill/>
        </p:spPr>
        <p:txBody>
          <a:bodyPr wrap="square" rtlCol="0">
            <a:spAutoFit/>
          </a:bodyPr>
          <a:lstStyle/>
          <a:p>
            <a:pPr defTabSz="326578"/>
            <a:r>
              <a:rPr lang="en-GB" sz="1000" b="1" dirty="0">
                <a:solidFill>
                  <a:prstClr val="black"/>
                </a:solidFill>
                <a:latin typeface="Corbel" panose="020B0503020204020204"/>
              </a:rPr>
              <a:t>May: Final assessment period</a:t>
            </a:r>
          </a:p>
        </p:txBody>
      </p:sp>
      <p:pic>
        <p:nvPicPr>
          <p:cNvPr id="55" name="Graphic 54" descr="Traffic light">
            <a:extLst>
              <a:ext uri="{FF2B5EF4-FFF2-40B4-BE49-F238E27FC236}">
                <a16:creationId xmlns:a16="http://schemas.microsoft.com/office/drawing/2014/main" id="{05F739EE-0840-4488-85C8-08930E46F41A}"/>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7078360" y="2584393"/>
            <a:ext cx="334946" cy="334946"/>
          </a:xfrm>
          <a:prstGeom prst="rect">
            <a:avLst/>
          </a:prstGeom>
        </p:spPr>
      </p:pic>
      <p:sp>
        <p:nvSpPr>
          <p:cNvPr id="58" name="TextBox 57">
            <a:extLst>
              <a:ext uri="{FF2B5EF4-FFF2-40B4-BE49-F238E27FC236}">
                <a16:creationId xmlns:a16="http://schemas.microsoft.com/office/drawing/2014/main" id="{0B8EBC5F-0650-405F-8EAE-48226B304200}"/>
              </a:ext>
            </a:extLst>
          </p:cNvPr>
          <p:cNvSpPr txBox="1"/>
          <p:nvPr/>
        </p:nvSpPr>
        <p:spPr>
          <a:xfrm>
            <a:off x="6871390" y="3009372"/>
            <a:ext cx="1013209" cy="861774"/>
          </a:xfrm>
          <a:prstGeom prst="rect">
            <a:avLst/>
          </a:prstGeom>
          <a:noFill/>
        </p:spPr>
        <p:txBody>
          <a:bodyPr wrap="square" rtlCol="0">
            <a:spAutoFit/>
          </a:bodyPr>
          <a:lstStyle/>
          <a:p>
            <a:pPr defTabSz="326578"/>
            <a:r>
              <a:rPr lang="en-GB" sz="1000" b="1" dirty="0">
                <a:solidFill>
                  <a:prstClr val="black"/>
                </a:solidFill>
                <a:latin typeface="Corbel" panose="020B0503020204020204"/>
              </a:rPr>
              <a:t>May – June 9: All evidence weighed and estimates produced</a:t>
            </a:r>
          </a:p>
        </p:txBody>
      </p:sp>
      <p:pic>
        <p:nvPicPr>
          <p:cNvPr id="4" name="Graphic 3" descr="Zoom in">
            <a:extLst>
              <a:ext uri="{FF2B5EF4-FFF2-40B4-BE49-F238E27FC236}">
                <a16:creationId xmlns:a16="http://schemas.microsoft.com/office/drawing/2014/main" id="{FCA2B338-34A4-4E2E-9112-B00D73E97304}"/>
              </a:ext>
            </a:extLst>
          </p:cNvPr>
          <p:cNvPicPr>
            <a:picLocks noChangeAspect="1"/>
          </p:cNvPicPr>
          <p:nvPr/>
        </p:nvPicPr>
        <p:blipFill>
          <a:blip r:embed="rId22">
            <a:extLst>
              <a:ext uri="{28A0092B-C50C-407E-A947-70E740481C1C}">
                <a14:useLocalDpi xmlns:a14="http://schemas.microsoft.com/office/drawing/2010/main" val="0"/>
              </a:ext>
              <a:ext uri="{96DAC541-7B7A-43D3-8B79-37D633B846F1}">
                <asvg:svgBlip xmlns:asvg="http://schemas.microsoft.com/office/drawing/2016/SVG/main" r:embed="rId23"/>
              </a:ext>
            </a:extLst>
          </a:blip>
          <a:stretch>
            <a:fillRect/>
          </a:stretch>
        </p:blipFill>
        <p:spPr>
          <a:xfrm>
            <a:off x="8023629" y="4319932"/>
            <a:ext cx="527617" cy="527617"/>
          </a:xfrm>
          <a:prstGeom prst="rect">
            <a:avLst/>
          </a:prstGeom>
        </p:spPr>
      </p:pic>
      <p:sp>
        <p:nvSpPr>
          <p:cNvPr id="60" name="TextBox 59">
            <a:extLst>
              <a:ext uri="{FF2B5EF4-FFF2-40B4-BE49-F238E27FC236}">
                <a16:creationId xmlns:a16="http://schemas.microsoft.com/office/drawing/2014/main" id="{05118A16-BA85-45AF-A2D9-00508344F519}"/>
              </a:ext>
            </a:extLst>
          </p:cNvPr>
          <p:cNvSpPr txBox="1"/>
          <p:nvPr/>
        </p:nvSpPr>
        <p:spPr>
          <a:xfrm>
            <a:off x="7782805" y="4957299"/>
            <a:ext cx="1193242" cy="553998"/>
          </a:xfrm>
          <a:prstGeom prst="rect">
            <a:avLst/>
          </a:prstGeom>
          <a:noFill/>
        </p:spPr>
        <p:txBody>
          <a:bodyPr wrap="square" rtlCol="0">
            <a:spAutoFit/>
          </a:bodyPr>
          <a:lstStyle/>
          <a:p>
            <a:pPr defTabSz="326578"/>
            <a:r>
              <a:rPr lang="en-GB" sz="1000" b="1" dirty="0">
                <a:solidFill>
                  <a:prstClr val="black"/>
                </a:solidFill>
                <a:latin typeface="Corbel" panose="020B0503020204020204"/>
              </a:rPr>
              <a:t>August onwards: Appeals process TBC</a:t>
            </a:r>
          </a:p>
        </p:txBody>
      </p:sp>
    </p:spTree>
    <p:extLst>
      <p:ext uri="{BB962C8B-B14F-4D97-AF65-F5344CB8AC3E}">
        <p14:creationId xmlns:p14="http://schemas.microsoft.com/office/powerpoint/2010/main" val="1570961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490662"/>
            <a:ext cx="6491064" cy="778098"/>
          </a:xfrm>
        </p:spPr>
        <p:txBody>
          <a:bodyPr>
            <a:normAutofit fontScale="90000"/>
          </a:bodyPr>
          <a:lstStyle/>
          <a:p>
            <a:r>
              <a:rPr lang="en-GB" dirty="0"/>
              <a:t>New arrangements during the pandemic</a:t>
            </a:r>
          </a:p>
        </p:txBody>
      </p:sp>
      <p:sp>
        <p:nvSpPr>
          <p:cNvPr id="5" name="Content Placeholder 4"/>
          <p:cNvSpPr>
            <a:spLocks noGrp="1"/>
          </p:cNvSpPr>
          <p:nvPr>
            <p:ph idx="1"/>
          </p:nvPr>
        </p:nvSpPr>
        <p:spPr>
          <a:xfrm>
            <a:off x="457200" y="1759422"/>
            <a:ext cx="8229600" cy="4366741"/>
          </a:xfrm>
        </p:spPr>
        <p:txBody>
          <a:bodyPr>
            <a:noAutofit/>
          </a:bodyPr>
          <a:lstStyle/>
          <a:p>
            <a:r>
              <a:rPr lang="en-GB" sz="2800" dirty="0">
                <a:latin typeface="Calibri" panose="020F0502020204030204" pitchFamily="34" charset="0"/>
                <a:ea typeface="Times New Roman" panose="02020603050405020304" pitchFamily="18" charset="0"/>
              </a:rPr>
              <a:t>The traditional approach to SQA qualifications which included final grades being made up of assignments and summer exams has been cancelled and reshaped.</a:t>
            </a:r>
          </a:p>
          <a:p>
            <a:endParaRPr lang="en-GB" sz="2800" dirty="0">
              <a:latin typeface="Calibri" panose="020F0502020204030204" pitchFamily="34" charset="0"/>
            </a:endParaRPr>
          </a:p>
          <a:p>
            <a:r>
              <a:rPr lang="en-GB" sz="2800" dirty="0">
                <a:latin typeface="Calibri" panose="020F0502020204030204" pitchFamily="34" charset="0"/>
              </a:rPr>
              <a:t>Pupils in S4 – S6 continue to complete their National Qualifications.</a:t>
            </a:r>
          </a:p>
          <a:p>
            <a:endParaRPr lang="en-GB" sz="2800" dirty="0">
              <a:latin typeface="Calibri" panose="020F0502020204030204" pitchFamily="34" charset="0"/>
            </a:endParaRPr>
          </a:p>
          <a:p>
            <a:r>
              <a:rPr lang="en-GB" sz="2800" dirty="0">
                <a:latin typeface="Calibri" panose="020F0502020204030204" pitchFamily="34" charset="0"/>
              </a:rPr>
              <a:t>Awards and results are being produced in line with the SQA’s </a:t>
            </a:r>
            <a:r>
              <a:rPr lang="en-GB" sz="2800" i="1" dirty="0">
                <a:latin typeface="Calibri" panose="020F0502020204030204" pitchFamily="34" charset="0"/>
              </a:rPr>
              <a:t>Alternative Certification Model.</a:t>
            </a:r>
          </a:p>
          <a:p>
            <a:pPr marL="0" indent="0">
              <a:buNone/>
            </a:pPr>
            <a:endParaRPr lang="en-GB" sz="2800" dirty="0">
              <a:latin typeface="Calibri" panose="020F0502020204030204" pitchFamily="34" charset="0"/>
            </a:endParaRPr>
          </a:p>
          <a:p>
            <a:pPr marL="0" indent="0">
              <a:buNone/>
            </a:pPr>
            <a:endParaRPr lang="en-GB" sz="2800" dirty="0"/>
          </a:p>
        </p:txBody>
      </p:sp>
      <p:sp>
        <p:nvSpPr>
          <p:cNvPr id="6" name="Rectangle 5"/>
          <p:cNvSpPr/>
          <p:nvPr/>
        </p:nvSpPr>
        <p:spPr>
          <a:xfrm>
            <a:off x="0" y="0"/>
            <a:ext cx="9144000" cy="6858000"/>
          </a:xfrm>
          <a:prstGeom prst="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72400" y="116632"/>
            <a:ext cx="855539" cy="855539"/>
          </a:xfrm>
          <a:prstGeom prst="rect">
            <a:avLst/>
          </a:prstGeom>
        </p:spPr>
      </p:pic>
    </p:spTree>
    <p:extLst>
      <p:ext uri="{BB962C8B-B14F-4D97-AF65-F5344CB8AC3E}">
        <p14:creationId xmlns:p14="http://schemas.microsoft.com/office/powerpoint/2010/main" val="39887672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401DE1-DA04-4BFF-8BF9-681265EB6EC6}"/>
              </a:ext>
            </a:extLst>
          </p:cNvPr>
          <p:cNvSpPr>
            <a:spLocks noGrp="1"/>
          </p:cNvSpPr>
          <p:nvPr>
            <p:ph type="title"/>
          </p:nvPr>
        </p:nvSpPr>
        <p:spPr>
          <a:xfrm>
            <a:off x="395536" y="2708920"/>
            <a:ext cx="8229600" cy="1143000"/>
          </a:xfrm>
        </p:spPr>
        <p:txBody>
          <a:bodyPr>
            <a:normAutofit fontScale="90000"/>
          </a:bodyPr>
          <a:lstStyle/>
          <a:p>
            <a:r>
              <a:rPr lang="en-GB" dirty="0"/>
              <a:t>You can view a guide to the ACM and video explanation at the following:</a:t>
            </a:r>
            <a:br>
              <a:rPr lang="en-GB" dirty="0"/>
            </a:br>
            <a:br>
              <a:rPr lang="en-GB" dirty="0"/>
            </a:br>
            <a:r>
              <a:rPr lang="en-GB" dirty="0">
                <a:hlinkClick r:id="rId2"/>
              </a:rPr>
              <a:t>www.sqa.org.uk</a:t>
            </a:r>
            <a:br>
              <a:rPr lang="en-GB" dirty="0"/>
            </a:br>
            <a:br>
              <a:rPr lang="en-GB" dirty="0"/>
            </a:br>
            <a:endParaRPr lang="en-GB" dirty="0"/>
          </a:p>
        </p:txBody>
      </p:sp>
      <p:pic>
        <p:nvPicPr>
          <p:cNvPr id="4" name="Picture 3">
            <a:extLst>
              <a:ext uri="{FF2B5EF4-FFF2-40B4-BE49-F238E27FC236}">
                <a16:creationId xmlns:a16="http://schemas.microsoft.com/office/drawing/2014/main" id="{F10AF769-516A-439B-8A08-C0D9BC1BB5E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72400" y="116632"/>
            <a:ext cx="855539" cy="855539"/>
          </a:xfrm>
          <a:prstGeom prst="rect">
            <a:avLst/>
          </a:prstGeom>
        </p:spPr>
      </p:pic>
      <p:sp>
        <p:nvSpPr>
          <p:cNvPr id="5" name="Rectangle 4">
            <a:extLst>
              <a:ext uri="{FF2B5EF4-FFF2-40B4-BE49-F238E27FC236}">
                <a16:creationId xmlns:a16="http://schemas.microsoft.com/office/drawing/2014/main" id="{6C1E876F-FD44-4CB8-A15E-44084A5914F7}"/>
              </a:ext>
            </a:extLst>
          </p:cNvPr>
          <p:cNvSpPr/>
          <p:nvPr/>
        </p:nvSpPr>
        <p:spPr>
          <a:xfrm>
            <a:off x="0" y="0"/>
            <a:ext cx="9144000" cy="6858000"/>
          </a:xfrm>
          <a:prstGeom prst="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pic>
        <p:nvPicPr>
          <p:cNvPr id="6" name="Picture 5">
            <a:extLst>
              <a:ext uri="{FF2B5EF4-FFF2-40B4-BE49-F238E27FC236}">
                <a16:creationId xmlns:a16="http://schemas.microsoft.com/office/drawing/2014/main" id="{34DAF4E1-9E7D-44B5-ACA3-97BF64A5F60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47864" y="4149080"/>
            <a:ext cx="2143125" cy="2143125"/>
          </a:xfrm>
          <a:prstGeom prst="rect">
            <a:avLst/>
          </a:prstGeom>
        </p:spPr>
      </p:pic>
    </p:spTree>
    <p:extLst>
      <p:ext uri="{BB962C8B-B14F-4D97-AF65-F5344CB8AC3E}">
        <p14:creationId xmlns:p14="http://schemas.microsoft.com/office/powerpoint/2010/main" val="115202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490662"/>
            <a:ext cx="6491064" cy="481509"/>
          </a:xfrm>
        </p:spPr>
        <p:txBody>
          <a:bodyPr>
            <a:normAutofit fontScale="90000"/>
          </a:bodyPr>
          <a:lstStyle/>
          <a:p>
            <a:r>
              <a:rPr lang="en-GB" dirty="0"/>
              <a:t>SQA Recommendations to schools:</a:t>
            </a:r>
          </a:p>
        </p:txBody>
      </p:sp>
      <p:sp>
        <p:nvSpPr>
          <p:cNvPr id="5" name="Content Placeholder 4"/>
          <p:cNvSpPr>
            <a:spLocks noGrp="1"/>
          </p:cNvSpPr>
          <p:nvPr>
            <p:ph idx="1"/>
          </p:nvPr>
        </p:nvSpPr>
        <p:spPr>
          <a:xfrm>
            <a:off x="398385" y="1340768"/>
            <a:ext cx="8229600" cy="4366741"/>
          </a:xfrm>
        </p:spPr>
        <p:txBody>
          <a:bodyPr>
            <a:noAutofit/>
          </a:bodyPr>
          <a:lstStyle/>
          <a:p>
            <a:pPr marL="0" indent="0">
              <a:buNone/>
            </a:pPr>
            <a:endParaRPr lang="en-GB" sz="2800" dirty="0">
              <a:latin typeface="Calibri" panose="020F0502020204030204" pitchFamily="34" charset="0"/>
            </a:endParaRPr>
          </a:p>
          <a:p>
            <a:r>
              <a:rPr lang="en-GB" sz="2800" dirty="0">
                <a:latin typeface="Calibri" panose="020F0502020204030204" pitchFamily="34" charset="0"/>
              </a:rPr>
              <a:t>Evidence gathering should take place in classroom environment</a:t>
            </a:r>
          </a:p>
          <a:p>
            <a:r>
              <a:rPr lang="en-GB" sz="2800" dirty="0">
                <a:latin typeface="Calibri" panose="020F0502020204030204" pitchFamily="34" charset="0"/>
              </a:rPr>
              <a:t>This should be as robust and fair as possible</a:t>
            </a:r>
          </a:p>
          <a:p>
            <a:r>
              <a:rPr lang="en-GB" sz="2800" dirty="0">
                <a:latin typeface="Calibri" panose="020F0502020204030204" pitchFamily="34" charset="0"/>
              </a:rPr>
              <a:t>Quality of evidence rather than quantity of evidence is critical</a:t>
            </a:r>
          </a:p>
          <a:p>
            <a:r>
              <a:rPr lang="en-GB" sz="2800" dirty="0">
                <a:solidFill>
                  <a:srgbClr val="34383C"/>
                </a:solidFill>
                <a:latin typeface="Calibri" panose="020F0502020204030204" pitchFamily="34" charset="0"/>
                <a:cs typeface="Calibri" panose="020F0502020204030204" pitchFamily="34" charset="0"/>
              </a:rPr>
              <a:t>Classroom based assessments should be spread over the remaining weeks to reduce pressure on learners</a:t>
            </a:r>
            <a:endParaRPr lang="en-GB" sz="2800" dirty="0">
              <a:latin typeface="Calibri" panose="020F0502020204030204" pitchFamily="34" charset="0"/>
              <a:cs typeface="Calibri" panose="020F0502020204030204" pitchFamily="34" charset="0"/>
            </a:endParaRPr>
          </a:p>
        </p:txBody>
      </p:sp>
      <p:sp>
        <p:nvSpPr>
          <p:cNvPr id="6" name="Rectangle 5"/>
          <p:cNvSpPr/>
          <p:nvPr/>
        </p:nvSpPr>
        <p:spPr>
          <a:xfrm>
            <a:off x="0" y="0"/>
            <a:ext cx="9144000" cy="6858000"/>
          </a:xfrm>
          <a:prstGeom prst="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72400" y="116632"/>
            <a:ext cx="855539" cy="855539"/>
          </a:xfrm>
          <a:prstGeom prst="rect">
            <a:avLst/>
          </a:prstGeom>
        </p:spPr>
      </p:pic>
      <p:pic>
        <p:nvPicPr>
          <p:cNvPr id="3" name="Graphic 2" descr="Bullseye">
            <a:extLst>
              <a:ext uri="{FF2B5EF4-FFF2-40B4-BE49-F238E27FC236}">
                <a16:creationId xmlns:a16="http://schemas.microsoft.com/office/drawing/2014/main" id="{10BCEEE5-E472-4950-8662-CCAD4115677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31215" y="5471512"/>
            <a:ext cx="914400" cy="914400"/>
          </a:xfrm>
          <a:prstGeom prst="rect">
            <a:avLst/>
          </a:prstGeom>
        </p:spPr>
      </p:pic>
    </p:spTree>
    <p:extLst>
      <p:ext uri="{BB962C8B-B14F-4D97-AF65-F5344CB8AC3E}">
        <p14:creationId xmlns:p14="http://schemas.microsoft.com/office/powerpoint/2010/main" val="6878061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490662"/>
            <a:ext cx="6491064" cy="481509"/>
          </a:xfrm>
        </p:spPr>
        <p:txBody>
          <a:bodyPr>
            <a:normAutofit fontScale="90000"/>
          </a:bodyPr>
          <a:lstStyle/>
          <a:p>
            <a:r>
              <a:rPr lang="en-GB" dirty="0"/>
              <a:t>The Rosshall Approach to the ACM</a:t>
            </a:r>
          </a:p>
        </p:txBody>
      </p:sp>
      <p:sp>
        <p:nvSpPr>
          <p:cNvPr id="5" name="Content Placeholder 4"/>
          <p:cNvSpPr>
            <a:spLocks noGrp="1"/>
          </p:cNvSpPr>
          <p:nvPr>
            <p:ph idx="1"/>
          </p:nvPr>
        </p:nvSpPr>
        <p:spPr>
          <a:xfrm>
            <a:off x="398385" y="1340768"/>
            <a:ext cx="8229600" cy="4366741"/>
          </a:xfrm>
        </p:spPr>
        <p:txBody>
          <a:bodyPr>
            <a:noAutofit/>
          </a:bodyPr>
          <a:lstStyle/>
          <a:p>
            <a:pPr marL="0" indent="0">
              <a:buNone/>
            </a:pPr>
            <a:r>
              <a:rPr lang="en-GB" sz="2600" dirty="0">
                <a:latin typeface="Calibri" panose="020F0502020204030204" pitchFamily="34" charset="0"/>
                <a:ea typeface="Times New Roman" panose="02020603050405020304" pitchFamily="18" charset="0"/>
              </a:rPr>
              <a:t>The ACM has five stages in total:</a:t>
            </a:r>
          </a:p>
          <a:p>
            <a:pPr marL="0" indent="0">
              <a:buNone/>
            </a:pPr>
            <a:endParaRPr lang="en-GB" sz="2600" dirty="0">
              <a:latin typeface="Calibri" panose="020F0502020204030204" pitchFamily="34" charset="0"/>
              <a:ea typeface="Times New Roman" panose="02020603050405020304" pitchFamily="18" charset="0"/>
            </a:endParaRPr>
          </a:p>
          <a:p>
            <a:pPr marL="0" indent="0">
              <a:buNone/>
            </a:pPr>
            <a:r>
              <a:rPr lang="en-GB" sz="2600" b="1" i="1" dirty="0">
                <a:solidFill>
                  <a:schemeClr val="accent1">
                    <a:lumMod val="75000"/>
                  </a:schemeClr>
                </a:solidFill>
                <a:latin typeface="Calibri" panose="020F0502020204030204" pitchFamily="34" charset="0"/>
              </a:rPr>
              <a:t>Stage 1: </a:t>
            </a:r>
            <a:r>
              <a:rPr lang="en-GB" sz="2600" dirty="0">
                <a:latin typeface="Calibri" panose="020F0502020204030204" pitchFamily="34" charset="0"/>
              </a:rPr>
              <a:t>Up until April 2021.  Learning &amp; Teaching has been taking place with ongoing assessment.  Teachers have been undertaking SQA training and internal moderation of pupil work to date.  Agreeing standards throughout.</a:t>
            </a:r>
          </a:p>
          <a:p>
            <a:pPr marL="0" indent="0">
              <a:buNone/>
            </a:pPr>
            <a:endParaRPr lang="en-GB" sz="2600" i="1" dirty="0">
              <a:latin typeface="Calibri" panose="020F0502020204030204" pitchFamily="34" charset="0"/>
            </a:endParaRPr>
          </a:p>
          <a:p>
            <a:pPr marL="0" indent="0">
              <a:buNone/>
            </a:pPr>
            <a:r>
              <a:rPr lang="en-GB" sz="2600" b="1" i="1" dirty="0">
                <a:solidFill>
                  <a:schemeClr val="accent1">
                    <a:lumMod val="75000"/>
                  </a:schemeClr>
                </a:solidFill>
                <a:latin typeface="Calibri" panose="020F0502020204030204" pitchFamily="34" charset="0"/>
              </a:rPr>
              <a:t>Stage 2: </a:t>
            </a:r>
            <a:r>
              <a:rPr lang="en-GB" sz="2600" dirty="0">
                <a:latin typeface="Calibri" panose="020F0502020204030204" pitchFamily="34" charset="0"/>
              </a:rPr>
              <a:t>April to May 2021.  L&amp;T continues with final assessment gathering period (10 May – 27 May).  Quality assurance takes place both internally, externally and from the SQA, sampling of materials.</a:t>
            </a:r>
          </a:p>
          <a:p>
            <a:pPr marL="0" indent="0">
              <a:buNone/>
            </a:pPr>
            <a:endParaRPr lang="en-GB" sz="2800" dirty="0">
              <a:latin typeface="Calibri" panose="020F0502020204030204" pitchFamily="34" charset="0"/>
            </a:endParaRPr>
          </a:p>
          <a:p>
            <a:pPr marL="0" indent="0">
              <a:buNone/>
            </a:pPr>
            <a:endParaRPr lang="en-GB" sz="2800" dirty="0"/>
          </a:p>
        </p:txBody>
      </p:sp>
      <p:sp>
        <p:nvSpPr>
          <p:cNvPr id="6" name="Rectangle 5"/>
          <p:cNvSpPr/>
          <p:nvPr/>
        </p:nvSpPr>
        <p:spPr>
          <a:xfrm>
            <a:off x="0" y="0"/>
            <a:ext cx="9144000" cy="6858000"/>
          </a:xfrm>
          <a:prstGeom prst="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72400" y="116632"/>
            <a:ext cx="855539" cy="855539"/>
          </a:xfrm>
          <a:prstGeom prst="rect">
            <a:avLst/>
          </a:prstGeom>
        </p:spPr>
      </p:pic>
      <p:pic>
        <p:nvPicPr>
          <p:cNvPr id="3" name="Graphic 2" descr="Thumbs up sign">
            <a:extLst>
              <a:ext uri="{FF2B5EF4-FFF2-40B4-BE49-F238E27FC236}">
                <a16:creationId xmlns:a16="http://schemas.microsoft.com/office/drawing/2014/main" id="{6F43FDA8-C125-4850-B97B-518DBD6E2E0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969448" y="5687715"/>
            <a:ext cx="914400" cy="914400"/>
          </a:xfrm>
          <a:prstGeom prst="rect">
            <a:avLst/>
          </a:prstGeom>
        </p:spPr>
      </p:pic>
    </p:spTree>
    <p:extLst>
      <p:ext uri="{BB962C8B-B14F-4D97-AF65-F5344CB8AC3E}">
        <p14:creationId xmlns:p14="http://schemas.microsoft.com/office/powerpoint/2010/main" val="2504372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490662"/>
            <a:ext cx="6491064" cy="481509"/>
          </a:xfrm>
        </p:spPr>
        <p:txBody>
          <a:bodyPr>
            <a:normAutofit fontScale="90000"/>
          </a:bodyPr>
          <a:lstStyle/>
          <a:p>
            <a:r>
              <a:rPr lang="en-GB" dirty="0"/>
              <a:t>The Rosshall Approach to the ACM</a:t>
            </a:r>
          </a:p>
        </p:txBody>
      </p:sp>
      <p:sp>
        <p:nvSpPr>
          <p:cNvPr id="5" name="Content Placeholder 4"/>
          <p:cNvSpPr>
            <a:spLocks noGrp="1"/>
          </p:cNvSpPr>
          <p:nvPr>
            <p:ph idx="1"/>
          </p:nvPr>
        </p:nvSpPr>
        <p:spPr>
          <a:xfrm>
            <a:off x="398385" y="1340769"/>
            <a:ext cx="8229600" cy="3960440"/>
          </a:xfrm>
        </p:spPr>
        <p:txBody>
          <a:bodyPr>
            <a:noAutofit/>
          </a:bodyPr>
          <a:lstStyle/>
          <a:p>
            <a:pPr marL="0" indent="0">
              <a:buNone/>
            </a:pPr>
            <a:r>
              <a:rPr lang="en-GB" sz="2400" dirty="0">
                <a:latin typeface="Calibri" panose="020F0502020204030204" pitchFamily="34" charset="0"/>
                <a:ea typeface="Times New Roman" panose="02020603050405020304" pitchFamily="18" charset="0"/>
              </a:rPr>
              <a:t>The ACM has five stages in total:</a:t>
            </a:r>
          </a:p>
          <a:p>
            <a:pPr marL="0" indent="0">
              <a:buNone/>
            </a:pPr>
            <a:endParaRPr lang="en-GB" sz="2400" dirty="0">
              <a:latin typeface="Calibri" panose="020F0502020204030204" pitchFamily="34" charset="0"/>
              <a:ea typeface="Times New Roman" panose="02020603050405020304" pitchFamily="18" charset="0"/>
            </a:endParaRPr>
          </a:p>
          <a:p>
            <a:pPr marL="0" indent="0">
              <a:buNone/>
            </a:pPr>
            <a:r>
              <a:rPr lang="en-GB" sz="2400" b="1" i="1" dirty="0">
                <a:solidFill>
                  <a:schemeClr val="accent1">
                    <a:lumMod val="75000"/>
                  </a:schemeClr>
                </a:solidFill>
                <a:latin typeface="Calibri" panose="020F0502020204030204" pitchFamily="34" charset="0"/>
              </a:rPr>
              <a:t>Stage 3: </a:t>
            </a:r>
            <a:r>
              <a:rPr lang="en-GB" sz="2400" dirty="0">
                <a:latin typeface="Calibri" panose="020F0502020204030204" pitchFamily="34" charset="0"/>
              </a:rPr>
              <a:t>End of May – June 25.  Small number of final assessments concluded, feedback and discussions with pupils, continued moderation and provisional grades produced by teachers.</a:t>
            </a:r>
          </a:p>
          <a:p>
            <a:pPr marL="0" indent="0">
              <a:buNone/>
            </a:pPr>
            <a:endParaRPr lang="en-GB" sz="2400" i="1" dirty="0">
              <a:latin typeface="Calibri" panose="020F0502020204030204" pitchFamily="34" charset="0"/>
            </a:endParaRPr>
          </a:p>
          <a:p>
            <a:pPr marL="0" indent="0">
              <a:buNone/>
            </a:pPr>
            <a:r>
              <a:rPr lang="en-GB" sz="2400" b="1" i="1" dirty="0">
                <a:solidFill>
                  <a:schemeClr val="accent1">
                    <a:lumMod val="75000"/>
                  </a:schemeClr>
                </a:solidFill>
                <a:latin typeface="Calibri" panose="020F0502020204030204" pitchFamily="34" charset="0"/>
              </a:rPr>
              <a:t>Stage 4: </a:t>
            </a:r>
            <a:r>
              <a:rPr lang="en-GB" sz="2400" dirty="0">
                <a:latin typeface="Calibri" panose="020F0502020204030204" pitchFamily="34" charset="0"/>
              </a:rPr>
              <a:t>By June 25.  All provisional results submitted to SQA.</a:t>
            </a:r>
          </a:p>
          <a:p>
            <a:pPr marL="0" indent="0">
              <a:buNone/>
            </a:pPr>
            <a:endParaRPr lang="en-GB" sz="2400" i="1" dirty="0">
              <a:latin typeface="Calibri" panose="020F0502020204030204" pitchFamily="34" charset="0"/>
            </a:endParaRPr>
          </a:p>
          <a:p>
            <a:pPr marL="0" lvl="0" indent="0">
              <a:buNone/>
            </a:pPr>
            <a:r>
              <a:rPr lang="en-GB" sz="2400" b="1" i="1" dirty="0">
                <a:solidFill>
                  <a:srgbClr val="4F81BD">
                    <a:lumMod val="75000"/>
                  </a:srgbClr>
                </a:solidFill>
                <a:latin typeface="Calibri" panose="020F0502020204030204" pitchFamily="34" charset="0"/>
              </a:rPr>
              <a:t>Stage 5: </a:t>
            </a:r>
            <a:r>
              <a:rPr lang="en-GB" sz="2400" dirty="0">
                <a:solidFill>
                  <a:prstClr val="black"/>
                </a:solidFill>
                <a:latin typeface="Calibri" panose="020F0502020204030204" pitchFamily="34" charset="0"/>
              </a:rPr>
              <a:t>Appeals process. TBC</a:t>
            </a:r>
          </a:p>
          <a:p>
            <a:pPr marL="0" indent="0">
              <a:buNone/>
            </a:pPr>
            <a:endParaRPr lang="en-GB" sz="2800" i="1" dirty="0">
              <a:latin typeface="Calibri" panose="020F0502020204030204" pitchFamily="34" charset="0"/>
            </a:endParaRPr>
          </a:p>
          <a:p>
            <a:pPr marL="0" indent="0">
              <a:buNone/>
            </a:pPr>
            <a:endParaRPr lang="en-GB" sz="2800" dirty="0">
              <a:latin typeface="Calibri" panose="020F0502020204030204" pitchFamily="34" charset="0"/>
            </a:endParaRPr>
          </a:p>
          <a:p>
            <a:pPr marL="0" indent="0">
              <a:buNone/>
            </a:pPr>
            <a:endParaRPr lang="en-GB" sz="2800" dirty="0"/>
          </a:p>
        </p:txBody>
      </p:sp>
      <p:sp>
        <p:nvSpPr>
          <p:cNvPr id="6" name="Rectangle 5"/>
          <p:cNvSpPr/>
          <p:nvPr/>
        </p:nvSpPr>
        <p:spPr>
          <a:xfrm>
            <a:off x="0" y="0"/>
            <a:ext cx="9144000" cy="6858000"/>
          </a:xfrm>
          <a:prstGeom prst="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72400" y="116632"/>
            <a:ext cx="855539" cy="855539"/>
          </a:xfrm>
          <a:prstGeom prst="rect">
            <a:avLst/>
          </a:prstGeom>
        </p:spPr>
      </p:pic>
      <p:pic>
        <p:nvPicPr>
          <p:cNvPr id="8" name="Graphic 7" descr="Thumbs up sign">
            <a:extLst>
              <a:ext uri="{FF2B5EF4-FFF2-40B4-BE49-F238E27FC236}">
                <a16:creationId xmlns:a16="http://schemas.microsoft.com/office/drawing/2014/main" id="{0617C24E-C4D3-4227-BD78-DEA4D27941F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969448" y="5687715"/>
            <a:ext cx="914400" cy="914400"/>
          </a:xfrm>
          <a:prstGeom prst="rect">
            <a:avLst/>
          </a:prstGeom>
        </p:spPr>
      </p:pic>
    </p:spTree>
    <p:extLst>
      <p:ext uri="{BB962C8B-B14F-4D97-AF65-F5344CB8AC3E}">
        <p14:creationId xmlns:p14="http://schemas.microsoft.com/office/powerpoint/2010/main" val="1781705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490662"/>
            <a:ext cx="6491064" cy="481509"/>
          </a:xfrm>
        </p:spPr>
        <p:txBody>
          <a:bodyPr>
            <a:normAutofit fontScale="90000"/>
          </a:bodyPr>
          <a:lstStyle/>
          <a:p>
            <a:r>
              <a:rPr lang="en-GB" dirty="0"/>
              <a:t>The ACM for a pupil:</a:t>
            </a:r>
          </a:p>
        </p:txBody>
      </p:sp>
      <p:sp>
        <p:nvSpPr>
          <p:cNvPr id="5" name="Content Placeholder 4"/>
          <p:cNvSpPr>
            <a:spLocks noGrp="1"/>
          </p:cNvSpPr>
          <p:nvPr>
            <p:ph idx="1"/>
          </p:nvPr>
        </p:nvSpPr>
        <p:spPr>
          <a:xfrm>
            <a:off x="398385" y="1340769"/>
            <a:ext cx="8229600" cy="3960440"/>
          </a:xfrm>
        </p:spPr>
        <p:txBody>
          <a:bodyPr>
            <a:noAutofit/>
          </a:bodyPr>
          <a:lstStyle/>
          <a:p>
            <a:pPr marL="0" indent="0">
              <a:buNone/>
            </a:pPr>
            <a:r>
              <a:rPr lang="en-GB" sz="2400" b="1" i="1" dirty="0">
                <a:solidFill>
                  <a:schemeClr val="accent1">
                    <a:lumMod val="75000"/>
                  </a:schemeClr>
                </a:solidFill>
                <a:latin typeface="Calibri" panose="020F0502020204030204" pitchFamily="34" charset="0"/>
              </a:rPr>
              <a:t>Stage 1: </a:t>
            </a:r>
            <a:r>
              <a:rPr lang="en-GB" sz="2400" dirty="0">
                <a:latin typeface="Calibri" panose="020F0502020204030204" pitchFamily="34" charset="0"/>
              </a:rPr>
              <a:t>Pupils attending classes both in person and online.  Assessments undertaken through class assessments and Time Tabled assessment period in December.  Learner conversations take place between Teacher and pupil to make next steps clear.</a:t>
            </a:r>
          </a:p>
          <a:p>
            <a:pPr marL="0" indent="0">
              <a:buNone/>
            </a:pPr>
            <a:endParaRPr lang="en-GB" sz="2400" i="1" dirty="0">
              <a:latin typeface="Calibri" panose="020F0502020204030204" pitchFamily="34" charset="0"/>
            </a:endParaRPr>
          </a:p>
          <a:p>
            <a:pPr marL="0" indent="0">
              <a:buNone/>
            </a:pPr>
            <a:r>
              <a:rPr lang="en-GB" sz="2400" b="1" i="1" dirty="0">
                <a:solidFill>
                  <a:schemeClr val="accent1">
                    <a:lumMod val="75000"/>
                  </a:schemeClr>
                </a:solidFill>
                <a:latin typeface="Calibri" panose="020F0502020204030204" pitchFamily="34" charset="0"/>
              </a:rPr>
              <a:t>Stage 2: </a:t>
            </a:r>
            <a:r>
              <a:rPr lang="en-GB" sz="2400" dirty="0">
                <a:latin typeface="Calibri" panose="020F0502020204030204" pitchFamily="34" charset="0"/>
              </a:rPr>
              <a:t>Pupils continue attending classes and assessments take place.  </a:t>
            </a:r>
            <a:r>
              <a:rPr lang="en-GB" sz="2400" b="1" u="sng" dirty="0">
                <a:latin typeface="Calibri" panose="020F0502020204030204" pitchFamily="34" charset="0"/>
              </a:rPr>
              <a:t>Final evidence gathering assessments take place in May </a:t>
            </a:r>
            <a:r>
              <a:rPr lang="en-GB" sz="2400" dirty="0">
                <a:latin typeface="Calibri" panose="020F0502020204030204" pitchFamily="34" charset="0"/>
              </a:rPr>
              <a:t>and full feedback provided to pupils.  Pupil may change level if required.  Further assessments take place if required.</a:t>
            </a:r>
          </a:p>
          <a:p>
            <a:pPr marL="0" indent="0">
              <a:buNone/>
            </a:pPr>
            <a:endParaRPr lang="en-GB" sz="2400" i="1" dirty="0">
              <a:latin typeface="Calibri" panose="020F0502020204030204" pitchFamily="34" charset="0"/>
            </a:endParaRPr>
          </a:p>
          <a:p>
            <a:pPr marL="0" lvl="0" indent="0">
              <a:buNone/>
            </a:pPr>
            <a:r>
              <a:rPr lang="en-GB" sz="2400" b="1" i="1" dirty="0">
                <a:solidFill>
                  <a:srgbClr val="4F81BD">
                    <a:lumMod val="75000"/>
                  </a:srgbClr>
                </a:solidFill>
                <a:latin typeface="Calibri" panose="020F0502020204030204" pitchFamily="34" charset="0"/>
              </a:rPr>
              <a:t>Stage 3: </a:t>
            </a:r>
            <a:r>
              <a:rPr lang="en-GB" sz="2400" dirty="0">
                <a:solidFill>
                  <a:prstClr val="black"/>
                </a:solidFill>
                <a:latin typeface="Calibri" panose="020F0502020204030204" pitchFamily="34" charset="0"/>
              </a:rPr>
              <a:t>Pupils made aware of provisional grades through discussion with teachers.</a:t>
            </a:r>
          </a:p>
          <a:p>
            <a:pPr marL="0" indent="0">
              <a:buNone/>
            </a:pPr>
            <a:endParaRPr lang="en-GB" sz="2800" i="1" dirty="0">
              <a:latin typeface="Calibri" panose="020F0502020204030204" pitchFamily="34" charset="0"/>
            </a:endParaRPr>
          </a:p>
          <a:p>
            <a:pPr marL="0" indent="0">
              <a:buNone/>
            </a:pPr>
            <a:endParaRPr lang="en-GB" sz="2800" dirty="0">
              <a:latin typeface="Calibri" panose="020F0502020204030204" pitchFamily="34" charset="0"/>
            </a:endParaRPr>
          </a:p>
          <a:p>
            <a:pPr marL="0" indent="0">
              <a:buNone/>
            </a:pPr>
            <a:endParaRPr lang="en-GB" sz="2800" dirty="0"/>
          </a:p>
        </p:txBody>
      </p:sp>
      <p:sp>
        <p:nvSpPr>
          <p:cNvPr id="6" name="Rectangle 5"/>
          <p:cNvSpPr/>
          <p:nvPr/>
        </p:nvSpPr>
        <p:spPr>
          <a:xfrm>
            <a:off x="0" y="0"/>
            <a:ext cx="9144000" cy="6858000"/>
          </a:xfrm>
          <a:prstGeom prst="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72400" y="116632"/>
            <a:ext cx="855539" cy="855539"/>
          </a:xfrm>
          <a:prstGeom prst="rect">
            <a:avLst/>
          </a:prstGeom>
        </p:spPr>
      </p:pic>
      <p:pic>
        <p:nvPicPr>
          <p:cNvPr id="3" name="Graphic 2" descr="Classroom">
            <a:extLst>
              <a:ext uri="{FF2B5EF4-FFF2-40B4-BE49-F238E27FC236}">
                <a16:creationId xmlns:a16="http://schemas.microsoft.com/office/drawing/2014/main" id="{D6FBE387-0662-4B09-865A-DF06762556D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12360" y="5305401"/>
            <a:ext cx="1101968" cy="1101968"/>
          </a:xfrm>
          <a:prstGeom prst="rect">
            <a:avLst/>
          </a:prstGeom>
        </p:spPr>
      </p:pic>
    </p:spTree>
    <p:extLst>
      <p:ext uri="{BB962C8B-B14F-4D97-AF65-F5344CB8AC3E}">
        <p14:creationId xmlns:p14="http://schemas.microsoft.com/office/powerpoint/2010/main" val="3211958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490662"/>
            <a:ext cx="6491064" cy="481509"/>
          </a:xfrm>
        </p:spPr>
        <p:txBody>
          <a:bodyPr>
            <a:normAutofit fontScale="90000"/>
          </a:bodyPr>
          <a:lstStyle/>
          <a:p>
            <a:r>
              <a:rPr lang="en-GB" dirty="0"/>
              <a:t>Final evidence gathering in May</a:t>
            </a:r>
          </a:p>
        </p:txBody>
      </p:sp>
      <p:sp>
        <p:nvSpPr>
          <p:cNvPr id="5" name="Content Placeholder 4"/>
          <p:cNvSpPr>
            <a:spLocks noGrp="1"/>
          </p:cNvSpPr>
          <p:nvPr>
            <p:ph idx="1"/>
          </p:nvPr>
        </p:nvSpPr>
        <p:spPr>
          <a:xfrm>
            <a:off x="398385" y="1340769"/>
            <a:ext cx="8229600" cy="3960440"/>
          </a:xfrm>
        </p:spPr>
        <p:txBody>
          <a:bodyPr>
            <a:noAutofit/>
          </a:bodyPr>
          <a:lstStyle/>
          <a:p>
            <a:pPr marL="0" indent="0">
              <a:buNone/>
            </a:pPr>
            <a:r>
              <a:rPr lang="en-GB" sz="2200" dirty="0">
                <a:latin typeface="Calibri" panose="020F0502020204030204" pitchFamily="34" charset="0"/>
              </a:rPr>
              <a:t>The final evidence gathering period will run from </a:t>
            </a:r>
            <a:r>
              <a:rPr lang="en-GB" sz="2200" b="1" dirty="0">
                <a:solidFill>
                  <a:schemeClr val="accent1">
                    <a:lumMod val="75000"/>
                  </a:schemeClr>
                </a:solidFill>
                <a:latin typeface="Calibri" panose="020F0502020204030204" pitchFamily="34" charset="0"/>
              </a:rPr>
              <a:t>10 May – 27 May</a:t>
            </a:r>
          </a:p>
          <a:p>
            <a:pPr marL="0" indent="0">
              <a:buNone/>
            </a:pPr>
            <a:endParaRPr lang="en-GB" sz="2200" dirty="0">
              <a:latin typeface="Calibri" panose="020F0502020204030204" pitchFamily="34" charset="0"/>
            </a:endParaRPr>
          </a:p>
          <a:p>
            <a:pPr marL="0" indent="0">
              <a:buNone/>
            </a:pPr>
            <a:r>
              <a:rPr lang="en-GB" sz="2200" dirty="0">
                <a:latin typeface="Calibri" panose="020F0502020204030204" pitchFamily="34" charset="0"/>
              </a:rPr>
              <a:t>These assessments will take place mostly in normal class times with a few exceptions.</a:t>
            </a:r>
          </a:p>
          <a:p>
            <a:pPr marL="0" indent="0">
              <a:buNone/>
            </a:pPr>
            <a:endParaRPr lang="en-GB" sz="2200" dirty="0">
              <a:latin typeface="Calibri" panose="020F0502020204030204" pitchFamily="34" charset="0"/>
            </a:endParaRPr>
          </a:p>
          <a:p>
            <a:pPr marL="0" indent="0">
              <a:buNone/>
            </a:pPr>
            <a:r>
              <a:rPr lang="en-GB" sz="2200" dirty="0">
                <a:latin typeface="Calibri" panose="020F0502020204030204" pitchFamily="34" charset="0"/>
              </a:rPr>
              <a:t>These are not end of year exams.  However, these will be very important to the final provisional grade produced.</a:t>
            </a:r>
          </a:p>
          <a:p>
            <a:pPr marL="0" indent="0">
              <a:buNone/>
            </a:pPr>
            <a:endParaRPr lang="en-GB" sz="2200" b="1" i="1" dirty="0">
              <a:solidFill>
                <a:schemeClr val="accent1">
                  <a:lumMod val="75000"/>
                </a:schemeClr>
              </a:solidFill>
              <a:latin typeface="Calibri" panose="020F0502020204030204" pitchFamily="34" charset="0"/>
            </a:endParaRPr>
          </a:p>
          <a:p>
            <a:pPr marL="0" indent="0">
              <a:buNone/>
            </a:pPr>
            <a:r>
              <a:rPr lang="en-GB" sz="2200" b="1" i="1" dirty="0">
                <a:solidFill>
                  <a:schemeClr val="accent1">
                    <a:lumMod val="75000"/>
                  </a:schemeClr>
                </a:solidFill>
                <a:latin typeface="Calibri" panose="020F0502020204030204" pitchFamily="34" charset="0"/>
              </a:rPr>
              <a:t>Purpose:</a:t>
            </a:r>
          </a:p>
          <a:p>
            <a:r>
              <a:rPr lang="en-GB" sz="2200" dirty="0">
                <a:solidFill>
                  <a:prstClr val="black"/>
                </a:solidFill>
                <a:latin typeface="Calibri" panose="020F0502020204030204" pitchFamily="34" charset="0"/>
              </a:rPr>
              <a:t>A substantial piece of evidence </a:t>
            </a:r>
            <a:r>
              <a:rPr lang="en-GB" sz="2200" b="1" dirty="0">
                <a:solidFill>
                  <a:prstClr val="black"/>
                </a:solidFill>
                <a:latin typeface="Calibri" panose="020F0502020204030204" pitchFamily="34" charset="0"/>
              </a:rPr>
              <a:t>towards</a:t>
            </a:r>
            <a:r>
              <a:rPr lang="en-GB" sz="2200" dirty="0">
                <a:solidFill>
                  <a:prstClr val="black"/>
                </a:solidFill>
                <a:latin typeface="Calibri" panose="020F0502020204030204" pitchFamily="34" charset="0"/>
              </a:rPr>
              <a:t> final grade</a:t>
            </a:r>
          </a:p>
          <a:p>
            <a:r>
              <a:rPr lang="en-GB" sz="2200" dirty="0">
                <a:solidFill>
                  <a:prstClr val="black"/>
                </a:solidFill>
                <a:latin typeface="Calibri" panose="020F0502020204030204" pitchFamily="34" charset="0"/>
              </a:rPr>
              <a:t>Will enhance evidence already produced</a:t>
            </a:r>
          </a:p>
          <a:p>
            <a:r>
              <a:rPr lang="en-GB" sz="2200" dirty="0">
                <a:solidFill>
                  <a:prstClr val="black"/>
                </a:solidFill>
                <a:latin typeface="Calibri" panose="020F0502020204030204" pitchFamily="34" charset="0"/>
              </a:rPr>
              <a:t>May be the largest piece of evidence for a candidate (dependent on their experience this year)</a:t>
            </a:r>
          </a:p>
          <a:p>
            <a:pPr marL="0" indent="0">
              <a:buNone/>
            </a:pPr>
            <a:endParaRPr lang="en-GB" sz="2800" i="1" dirty="0">
              <a:latin typeface="Calibri" panose="020F0502020204030204" pitchFamily="34" charset="0"/>
            </a:endParaRPr>
          </a:p>
          <a:p>
            <a:pPr marL="0" indent="0">
              <a:buNone/>
            </a:pPr>
            <a:endParaRPr lang="en-GB" sz="2800" dirty="0">
              <a:latin typeface="Calibri" panose="020F0502020204030204" pitchFamily="34" charset="0"/>
            </a:endParaRPr>
          </a:p>
          <a:p>
            <a:pPr marL="0" indent="0">
              <a:buNone/>
            </a:pPr>
            <a:endParaRPr lang="en-GB" sz="2800" dirty="0"/>
          </a:p>
        </p:txBody>
      </p:sp>
      <p:sp>
        <p:nvSpPr>
          <p:cNvPr id="6" name="Rectangle 5"/>
          <p:cNvSpPr/>
          <p:nvPr/>
        </p:nvSpPr>
        <p:spPr>
          <a:xfrm>
            <a:off x="0" y="0"/>
            <a:ext cx="9144000" cy="6858000"/>
          </a:xfrm>
          <a:prstGeom prst="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72400" y="116632"/>
            <a:ext cx="855539" cy="855539"/>
          </a:xfrm>
          <a:prstGeom prst="rect">
            <a:avLst/>
          </a:prstGeom>
        </p:spPr>
      </p:pic>
    </p:spTree>
    <p:extLst>
      <p:ext uri="{BB962C8B-B14F-4D97-AF65-F5344CB8AC3E}">
        <p14:creationId xmlns:p14="http://schemas.microsoft.com/office/powerpoint/2010/main" val="1428563667"/>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Parallax">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docProps/app.xml><?xml version="1.0" encoding="utf-8"?>
<Properties xmlns="http://schemas.openxmlformats.org/officeDocument/2006/extended-properties" xmlns:vt="http://schemas.openxmlformats.org/officeDocument/2006/docPropsVTypes">
  <TotalTime>310</TotalTime>
  <Words>1138</Words>
  <Application>Microsoft Office PowerPoint</Application>
  <PresentationFormat>On-screen Show (4:3)</PresentationFormat>
  <Paragraphs>127</Paragraphs>
  <Slides>16</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16</vt:i4>
      </vt:variant>
    </vt:vector>
  </HeadingPairs>
  <TitlesOfParts>
    <vt:vector size="22" baseType="lpstr">
      <vt:lpstr>Arial</vt:lpstr>
      <vt:lpstr>Calibri</vt:lpstr>
      <vt:lpstr>Corbel</vt:lpstr>
      <vt:lpstr>Times New Roman</vt:lpstr>
      <vt:lpstr>Office Theme</vt:lpstr>
      <vt:lpstr>Parallax</vt:lpstr>
      <vt:lpstr>SQA Information Evening  The Alternative Certification Model at Rosshall Academy</vt:lpstr>
      <vt:lpstr>PowerPoint Presentation</vt:lpstr>
      <vt:lpstr>New arrangements during the pandemic</vt:lpstr>
      <vt:lpstr>You can view a guide to the ACM and video explanation at the following:  www.sqa.org.uk  </vt:lpstr>
      <vt:lpstr>SQA Recommendations to schools:</vt:lpstr>
      <vt:lpstr>The Rosshall Approach to the ACM</vt:lpstr>
      <vt:lpstr>The Rosshall Approach to the ACM</vt:lpstr>
      <vt:lpstr>The ACM for a pupil:</vt:lpstr>
      <vt:lpstr>Final evidence gathering in May</vt:lpstr>
      <vt:lpstr>Final evidence gathering in May</vt:lpstr>
      <vt:lpstr>Alternative Assessment Arrangements</vt:lpstr>
      <vt:lpstr>Alternative Assessment Arrangements</vt:lpstr>
      <vt:lpstr>PowerPoint Presentation</vt:lpstr>
      <vt:lpstr>Frequently asked questions:</vt:lpstr>
      <vt:lpstr>Frequently asked questions:</vt:lpstr>
      <vt:lpstr>Frequently asked questions:</vt:lpstr>
    </vt:vector>
  </TitlesOfParts>
  <Company>Glasgow City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Raising Attainment</dc:title>
  <dc:creator>GHiggins</dc:creator>
  <cp:lastModifiedBy>GHiggins</cp:lastModifiedBy>
  <cp:revision>21</cp:revision>
  <dcterms:created xsi:type="dcterms:W3CDTF">2020-11-17T07:52:01Z</dcterms:created>
  <dcterms:modified xsi:type="dcterms:W3CDTF">2021-04-27T14:25:10Z</dcterms:modified>
</cp:coreProperties>
</file>