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78" r:id="rId13"/>
    <p:sldId id="267" r:id="rId14"/>
    <p:sldId id="280" r:id="rId15"/>
    <p:sldId id="277" r:id="rId16"/>
    <p:sldId id="276" r:id="rId17"/>
    <p:sldId id="275" r:id="rId18"/>
    <p:sldId id="274" r:id="rId19"/>
    <p:sldId id="273" r:id="rId20"/>
    <p:sldId id="272" r:id="rId21"/>
    <p:sldId id="281" r:id="rId22"/>
    <p:sldId id="282" r:id="rId23"/>
    <p:sldId id="270" r:id="rId24"/>
    <p:sldId id="268" r:id="rId25"/>
    <p:sldId id="269" r:id="rId26"/>
    <p:sldId id="271"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50" d="100"/>
          <a:sy n="50" d="100"/>
        </p:scale>
        <p:origin x="-1392" y="-4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364C1A-5364-486C-AC83-BA8D6C9B0C39}" type="datetimeFigureOut">
              <a:rPr lang="en-US"/>
              <a:t>2/7/2017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8C655B-017B-46FB-BBD1-CDA17892A057}" type="slidenum">
              <a:rPr lang="en-US"/>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8C655B-017B-46FB-BBD1-CDA17892A057}" type="slidenum">
              <a:rPr lang="en-US"/>
              <a:t>2</a:t>
            </a:fld>
            <a:endParaRPr lang="en-US"/>
          </a:p>
        </p:txBody>
      </p:sp>
    </p:spTree>
    <p:extLst>
      <p:ext uri="{BB962C8B-B14F-4D97-AF65-F5344CB8AC3E}">
        <p14:creationId xmlns:p14="http://schemas.microsoft.com/office/powerpoint/2010/main" val="250131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8C655B-017B-46FB-BBD1-CDA17892A057}" type="slidenum">
              <a:rPr lang="en-US"/>
              <a:t>11</a:t>
            </a:fld>
            <a:endParaRPr lang="en-US"/>
          </a:p>
        </p:txBody>
      </p:sp>
    </p:spTree>
    <p:extLst>
      <p:ext uri="{BB962C8B-B14F-4D97-AF65-F5344CB8AC3E}">
        <p14:creationId xmlns:p14="http://schemas.microsoft.com/office/powerpoint/2010/main" val="2715173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8C655B-017B-46FB-BBD1-CDA17892A057}" type="slidenum">
              <a:rPr lang="en-US"/>
              <a:t>12</a:t>
            </a:fld>
            <a:endParaRPr lang="en-US"/>
          </a:p>
        </p:txBody>
      </p:sp>
    </p:spTree>
    <p:extLst>
      <p:ext uri="{BB962C8B-B14F-4D97-AF65-F5344CB8AC3E}">
        <p14:creationId xmlns:p14="http://schemas.microsoft.com/office/powerpoint/2010/main" val="41949318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8C655B-017B-46FB-BBD1-CDA17892A057}" type="slidenum">
              <a:rPr lang="en-US"/>
              <a:t>13</a:t>
            </a:fld>
            <a:endParaRPr lang="en-US"/>
          </a:p>
        </p:txBody>
      </p:sp>
    </p:spTree>
    <p:extLst>
      <p:ext uri="{BB962C8B-B14F-4D97-AF65-F5344CB8AC3E}">
        <p14:creationId xmlns:p14="http://schemas.microsoft.com/office/powerpoint/2010/main" val="2428619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8C655B-017B-46FB-BBD1-CDA17892A057}" type="slidenum">
              <a:rPr lang="en-US"/>
              <a:t>14</a:t>
            </a:fld>
            <a:endParaRPr lang="en-US"/>
          </a:p>
        </p:txBody>
      </p:sp>
    </p:spTree>
    <p:extLst>
      <p:ext uri="{BB962C8B-B14F-4D97-AF65-F5344CB8AC3E}">
        <p14:creationId xmlns:p14="http://schemas.microsoft.com/office/powerpoint/2010/main" val="1930108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8C655B-017B-46FB-BBD1-CDA17892A057}" type="slidenum">
              <a:rPr lang="en-US"/>
              <a:t>15</a:t>
            </a:fld>
            <a:endParaRPr lang="en-US"/>
          </a:p>
        </p:txBody>
      </p:sp>
    </p:spTree>
    <p:extLst>
      <p:ext uri="{BB962C8B-B14F-4D97-AF65-F5344CB8AC3E}">
        <p14:creationId xmlns:p14="http://schemas.microsoft.com/office/powerpoint/2010/main" val="1603190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8C655B-017B-46FB-BBD1-CDA17892A057}" type="slidenum">
              <a:rPr lang="en-US"/>
              <a:t>16</a:t>
            </a:fld>
            <a:endParaRPr lang="en-US"/>
          </a:p>
        </p:txBody>
      </p:sp>
    </p:spTree>
    <p:extLst>
      <p:ext uri="{BB962C8B-B14F-4D97-AF65-F5344CB8AC3E}">
        <p14:creationId xmlns:p14="http://schemas.microsoft.com/office/powerpoint/2010/main" val="2882446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8C655B-017B-46FB-BBD1-CDA17892A057}" type="slidenum">
              <a:rPr lang="en-US"/>
              <a:t>17</a:t>
            </a:fld>
            <a:endParaRPr lang="en-US"/>
          </a:p>
        </p:txBody>
      </p:sp>
    </p:spTree>
    <p:extLst>
      <p:ext uri="{BB962C8B-B14F-4D97-AF65-F5344CB8AC3E}">
        <p14:creationId xmlns:p14="http://schemas.microsoft.com/office/powerpoint/2010/main" val="17256964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8C655B-017B-46FB-BBD1-CDA17892A057}" type="slidenum">
              <a:rPr lang="en-US"/>
              <a:t>18</a:t>
            </a:fld>
            <a:endParaRPr lang="en-US"/>
          </a:p>
        </p:txBody>
      </p:sp>
    </p:spTree>
    <p:extLst>
      <p:ext uri="{BB962C8B-B14F-4D97-AF65-F5344CB8AC3E}">
        <p14:creationId xmlns:p14="http://schemas.microsoft.com/office/powerpoint/2010/main" val="253947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8C655B-017B-46FB-BBD1-CDA17892A057}" type="slidenum">
              <a:rPr lang="en-US"/>
              <a:t>19</a:t>
            </a:fld>
            <a:endParaRPr lang="en-US"/>
          </a:p>
        </p:txBody>
      </p:sp>
    </p:spTree>
    <p:extLst>
      <p:ext uri="{BB962C8B-B14F-4D97-AF65-F5344CB8AC3E}">
        <p14:creationId xmlns:p14="http://schemas.microsoft.com/office/powerpoint/2010/main" val="14827006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8C655B-017B-46FB-BBD1-CDA17892A057}" type="slidenum">
              <a:rPr lang="en-US"/>
              <a:t>20</a:t>
            </a:fld>
            <a:endParaRPr lang="en-US"/>
          </a:p>
        </p:txBody>
      </p:sp>
    </p:spTree>
    <p:extLst>
      <p:ext uri="{BB962C8B-B14F-4D97-AF65-F5344CB8AC3E}">
        <p14:creationId xmlns:p14="http://schemas.microsoft.com/office/powerpoint/2010/main" val="291674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8C655B-017B-46FB-BBD1-CDA17892A057}" type="slidenum">
              <a:rPr lang="en-US"/>
              <a:t>3</a:t>
            </a:fld>
            <a:endParaRPr lang="en-US"/>
          </a:p>
        </p:txBody>
      </p:sp>
    </p:spTree>
    <p:extLst>
      <p:ext uri="{BB962C8B-B14F-4D97-AF65-F5344CB8AC3E}">
        <p14:creationId xmlns:p14="http://schemas.microsoft.com/office/powerpoint/2010/main" val="28539840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8C655B-017B-46FB-BBD1-CDA17892A057}" type="slidenum">
              <a:rPr lang="en-US"/>
              <a:t>21</a:t>
            </a:fld>
            <a:endParaRPr lang="en-US"/>
          </a:p>
        </p:txBody>
      </p:sp>
    </p:spTree>
    <p:extLst>
      <p:ext uri="{BB962C8B-B14F-4D97-AF65-F5344CB8AC3E}">
        <p14:creationId xmlns:p14="http://schemas.microsoft.com/office/powerpoint/2010/main" val="40168390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8C655B-017B-46FB-BBD1-CDA17892A057}" type="slidenum">
              <a:rPr lang="en-US"/>
              <a:t>22</a:t>
            </a:fld>
            <a:endParaRPr lang="en-US"/>
          </a:p>
        </p:txBody>
      </p:sp>
    </p:spTree>
    <p:extLst>
      <p:ext uri="{BB962C8B-B14F-4D97-AF65-F5344CB8AC3E}">
        <p14:creationId xmlns:p14="http://schemas.microsoft.com/office/powerpoint/2010/main" val="19128609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8C655B-017B-46FB-BBD1-CDA17892A057}" type="slidenum">
              <a:rPr lang="en-US"/>
              <a:t>23</a:t>
            </a:fld>
            <a:endParaRPr lang="en-US"/>
          </a:p>
        </p:txBody>
      </p:sp>
    </p:spTree>
    <p:extLst>
      <p:ext uri="{BB962C8B-B14F-4D97-AF65-F5344CB8AC3E}">
        <p14:creationId xmlns:p14="http://schemas.microsoft.com/office/powerpoint/2010/main" val="26309976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8C655B-017B-46FB-BBD1-CDA17892A057}" type="slidenum">
              <a:rPr lang="en-US"/>
              <a:t>24</a:t>
            </a:fld>
            <a:endParaRPr lang="en-US"/>
          </a:p>
        </p:txBody>
      </p:sp>
    </p:spTree>
    <p:extLst>
      <p:ext uri="{BB962C8B-B14F-4D97-AF65-F5344CB8AC3E}">
        <p14:creationId xmlns:p14="http://schemas.microsoft.com/office/powerpoint/2010/main" val="15504414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8C655B-017B-46FB-BBD1-CDA17892A057}" type="slidenum">
              <a:rPr lang="en-US"/>
              <a:t>25</a:t>
            </a:fld>
            <a:endParaRPr lang="en-US"/>
          </a:p>
        </p:txBody>
      </p:sp>
    </p:spTree>
    <p:extLst>
      <p:ext uri="{BB962C8B-B14F-4D97-AF65-F5344CB8AC3E}">
        <p14:creationId xmlns:p14="http://schemas.microsoft.com/office/powerpoint/2010/main" val="14271190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8C655B-017B-46FB-BBD1-CDA17892A057}" type="slidenum">
              <a:rPr lang="en-US"/>
              <a:t>26</a:t>
            </a:fld>
            <a:endParaRPr lang="en-US"/>
          </a:p>
        </p:txBody>
      </p:sp>
    </p:spTree>
    <p:extLst>
      <p:ext uri="{BB962C8B-B14F-4D97-AF65-F5344CB8AC3E}">
        <p14:creationId xmlns:p14="http://schemas.microsoft.com/office/powerpoint/2010/main" val="2538341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8C655B-017B-46FB-BBD1-CDA17892A057}" type="slidenum">
              <a:rPr lang="en-US"/>
              <a:t>4</a:t>
            </a:fld>
            <a:endParaRPr lang="en-US"/>
          </a:p>
        </p:txBody>
      </p:sp>
    </p:spTree>
    <p:extLst>
      <p:ext uri="{BB962C8B-B14F-4D97-AF65-F5344CB8AC3E}">
        <p14:creationId xmlns:p14="http://schemas.microsoft.com/office/powerpoint/2010/main" val="3146433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8C655B-017B-46FB-BBD1-CDA17892A057}" type="slidenum">
              <a:rPr lang="en-US"/>
              <a:t>5</a:t>
            </a:fld>
            <a:endParaRPr lang="en-US"/>
          </a:p>
        </p:txBody>
      </p:sp>
    </p:spTree>
    <p:extLst>
      <p:ext uri="{BB962C8B-B14F-4D97-AF65-F5344CB8AC3E}">
        <p14:creationId xmlns:p14="http://schemas.microsoft.com/office/powerpoint/2010/main" val="2773691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8C655B-017B-46FB-BBD1-CDA17892A057}" type="slidenum">
              <a:rPr lang="en-US"/>
              <a:t>6</a:t>
            </a:fld>
            <a:endParaRPr lang="en-US"/>
          </a:p>
        </p:txBody>
      </p:sp>
    </p:spTree>
    <p:extLst>
      <p:ext uri="{BB962C8B-B14F-4D97-AF65-F5344CB8AC3E}">
        <p14:creationId xmlns:p14="http://schemas.microsoft.com/office/powerpoint/2010/main" val="3020308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8C655B-017B-46FB-BBD1-CDA17892A057}" type="slidenum">
              <a:rPr lang="en-US"/>
              <a:t>7</a:t>
            </a:fld>
            <a:endParaRPr lang="en-US"/>
          </a:p>
        </p:txBody>
      </p:sp>
    </p:spTree>
    <p:extLst>
      <p:ext uri="{BB962C8B-B14F-4D97-AF65-F5344CB8AC3E}">
        <p14:creationId xmlns:p14="http://schemas.microsoft.com/office/powerpoint/2010/main" val="3958659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8C655B-017B-46FB-BBD1-CDA17892A057}" type="slidenum">
              <a:rPr lang="en-US"/>
              <a:t>8</a:t>
            </a:fld>
            <a:endParaRPr lang="en-US"/>
          </a:p>
        </p:txBody>
      </p:sp>
    </p:spTree>
    <p:extLst>
      <p:ext uri="{BB962C8B-B14F-4D97-AF65-F5344CB8AC3E}">
        <p14:creationId xmlns:p14="http://schemas.microsoft.com/office/powerpoint/2010/main" val="3868390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8C655B-017B-46FB-BBD1-CDA17892A057}" type="slidenum">
              <a:rPr lang="en-US"/>
              <a:t>9</a:t>
            </a:fld>
            <a:endParaRPr lang="en-US"/>
          </a:p>
        </p:txBody>
      </p:sp>
    </p:spTree>
    <p:extLst>
      <p:ext uri="{BB962C8B-B14F-4D97-AF65-F5344CB8AC3E}">
        <p14:creationId xmlns:p14="http://schemas.microsoft.com/office/powerpoint/2010/main" val="1434884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8C655B-017B-46FB-BBD1-CDA17892A057}" type="slidenum">
              <a:rPr lang="en-US"/>
              <a:t>10</a:t>
            </a:fld>
            <a:endParaRPr lang="en-US"/>
          </a:p>
        </p:txBody>
      </p:sp>
    </p:spTree>
    <p:extLst>
      <p:ext uri="{BB962C8B-B14F-4D97-AF65-F5344CB8AC3E}">
        <p14:creationId xmlns:p14="http://schemas.microsoft.com/office/powerpoint/2010/main" val="20514518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2/7/2017</a:t>
            </a:fld>
            <a:endParaRPr lang="en-US"/>
          </a:p>
        </p:txBody>
      </p:sp>
      <p:sp>
        <p:nvSpPr>
          <p:cNvPr id="5" name="Footer Placeholder 4"/>
          <p:cNvSpPr>
            <a:spLocks noGrp="1"/>
          </p:cNvSpPr>
          <p:nvPr>
            <p:ph type="ftr" sz="quarter" idx="11"/>
          </p:nvPr>
        </p:nvSpPr>
        <p:spPr>
          <a:xfrm>
            <a:off x="3962399" y="5870575"/>
            <a:ext cx="4893958" cy="377825"/>
          </a:xfrm>
        </p:spPr>
        <p:txBody>
          <a:bodyPr/>
          <a:lstStyle/>
          <a:p>
            <a:endParaRPr lang="en-US"/>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8" name="Title 1"/>
          <p:cNvSpPr>
            <a:spLocks noGrp="1"/>
          </p:cNvSpPr>
          <p:nvPr>
            <p:ph type="title"/>
          </p:nvPr>
        </p:nvSpPr>
        <p:spPr>
          <a:xfrm>
            <a:off x="685801" y="609600"/>
            <a:ext cx="10131425" cy="1456267"/>
          </a:xfrm>
        </p:spPr>
        <p:txBody>
          <a:bodyPr/>
          <a:lstStyle/>
          <a:p>
            <a:r>
              <a:rPr lang="en-US"/>
              <a:t>Click to edit Master title style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2/7/2017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2/7/2017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2/7/2017</a:t>
            </a:fld>
            <a:endParaRPr lang="en-US"/>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4.wmf"/><Relationship Id="rId4"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5701" y="390525"/>
            <a:ext cx="7489285" cy="2775593"/>
          </a:xfrm>
        </p:spPr>
        <p:txBody>
          <a:bodyPr>
            <a:normAutofit/>
          </a:bodyPr>
          <a:lstStyle/>
          <a:p>
            <a:r>
              <a:rPr lang="en-US" sz="5200">
                <a:latin typeface="Arial"/>
              </a:rPr>
              <a:t>Steps on how to work scratch junio</a:t>
            </a:r>
            <a:r>
              <a:rPr lang="en-US">
                <a:latin typeface="Arial"/>
              </a:rPr>
              <a:t>r</a:t>
            </a:r>
          </a:p>
        </p:txBody>
      </p:sp>
      <p:sp>
        <p:nvSpPr>
          <p:cNvPr id="3" name="Subtitle 2"/>
          <p:cNvSpPr>
            <a:spLocks noGrp="1"/>
          </p:cNvSpPr>
          <p:nvPr>
            <p:ph type="subTitle" idx="1"/>
          </p:nvPr>
        </p:nvSpPr>
        <p:spPr>
          <a:xfrm>
            <a:off x="3965607" y="4314825"/>
            <a:ext cx="5328744" cy="2228245"/>
          </a:xfrm>
        </p:spPr>
        <p:txBody>
          <a:bodyPr>
            <a:normAutofit fontScale="77500" lnSpcReduction="20000"/>
          </a:bodyPr>
          <a:lstStyle/>
          <a:p>
            <a:pPr marL="571500" indent="-571500" algn="l">
              <a:buFont typeface="Arial" panose="020B0604020202020204" pitchFamily="34" charset="0"/>
              <a:buChar char="•"/>
            </a:pPr>
            <a:r>
              <a:rPr lang="en-US" sz="3600">
                <a:latin typeface="Arial"/>
              </a:rPr>
              <a:t>For teachers </a:t>
            </a:r>
            <a:endParaRPr lang="en-US" sz="3600">
              <a:solidFill>
                <a:srgbClr val="FFFFFF"/>
              </a:solidFill>
              <a:latin typeface="Arial"/>
            </a:endParaRPr>
          </a:p>
          <a:p>
            <a:pPr marL="571500" indent="-571500" algn="l">
              <a:buFont typeface="Arial" panose="020B0604020202020204" pitchFamily="34" charset="0"/>
              <a:buChar char="•"/>
            </a:pPr>
            <a:r>
              <a:rPr lang="en-US" sz="3600">
                <a:solidFill>
                  <a:srgbClr val="FFFFFF"/>
                </a:solidFill>
                <a:latin typeface="Arial"/>
              </a:rPr>
              <a:t>A step-by-step guide</a:t>
            </a:r>
          </a:p>
          <a:p>
            <a:pPr marL="571500" indent="-571500" algn="l">
              <a:buFont typeface="Arial" panose="020B0604020202020204" pitchFamily="34" charset="0"/>
              <a:buChar char="•"/>
            </a:pPr>
            <a:r>
              <a:rPr lang="en-US" sz="3600">
                <a:solidFill>
                  <a:srgbClr val="FFFFFF"/>
                </a:solidFill>
                <a:latin typeface="Arial"/>
              </a:rPr>
              <a:t>Lesson = the hungry caterpillar</a:t>
            </a:r>
          </a:p>
          <a:p>
            <a:pPr marL="571500" indent="-571500" algn="l">
              <a:buFont typeface="Arial" panose="020B0604020202020204" pitchFamily="34" charset="0"/>
              <a:buChar char="•"/>
            </a:pPr>
            <a:r>
              <a:rPr lang="en-US" sz="3600">
                <a:solidFill>
                  <a:srgbClr val="FFFFFF"/>
                </a:solidFill>
                <a:latin typeface="Arial"/>
              </a:rPr>
              <a:t>By Christopher Ewing</a:t>
            </a:r>
          </a:p>
        </p:txBody>
      </p:sp>
      <p:pic>
        <p:nvPicPr>
          <p:cNvPr id="4" name="Picture 3" descr="IMG_0031.PNG"/>
          <p:cNvPicPr>
            <a:picLocks noChangeAspect="1"/>
          </p:cNvPicPr>
          <p:nvPr/>
        </p:nvPicPr>
        <p:blipFill>
          <a:blip r:embed="rId2"/>
          <a:stretch>
            <a:fillRect/>
          </a:stretch>
        </p:blipFill>
        <p:spPr>
          <a:xfrm>
            <a:off x="0" y="4111899"/>
            <a:ext cx="3660367" cy="2747689"/>
          </a:xfrm>
          <a:prstGeom prst="rect">
            <a:avLst/>
          </a:prstGeom>
        </p:spPr>
      </p:pic>
      <p:pic>
        <p:nvPicPr>
          <p:cNvPr id="5" name="Picture 4" descr="IMG_0031.PNG"/>
          <p:cNvPicPr>
            <a:picLocks noChangeAspect="1"/>
          </p:cNvPicPr>
          <p:nvPr/>
        </p:nvPicPr>
        <p:blipFill>
          <a:blip r:embed="rId2"/>
          <a:stretch>
            <a:fillRect/>
          </a:stretch>
        </p:blipFill>
        <p:spPr>
          <a:xfrm>
            <a:off x="8525773" y="0"/>
            <a:ext cx="3660367" cy="2747689"/>
          </a:xfrm>
          <a:prstGeom prst="rect">
            <a:avLst/>
          </a:prstGeom>
        </p:spPr>
      </p:pic>
      <p:pic>
        <p:nvPicPr>
          <p:cNvPr id="6" name="Picture 5" descr="612px-IPad_2_White_on_table.jpg"/>
          <p:cNvPicPr>
            <a:picLocks noChangeAspect="1"/>
          </p:cNvPicPr>
          <p:nvPr/>
        </p:nvPicPr>
        <p:blipFill>
          <a:blip r:embed="rId3"/>
          <a:stretch>
            <a:fillRect/>
          </a:stretch>
        </p:blipFill>
        <p:spPr>
          <a:xfrm>
            <a:off x="9546567" y="4270075"/>
            <a:ext cx="2647004" cy="2590149"/>
          </a:xfrm>
          <a:prstGeom prst="rect">
            <a:avLst/>
          </a:prstGeom>
        </p:spPr>
      </p:pic>
    </p:spTree>
    <p:extLst>
      <p:ext uri="{BB962C8B-B14F-4D97-AF65-F5344CB8AC3E}">
        <p14:creationId xmlns:p14="http://schemas.microsoft.com/office/powerpoint/2010/main" val="25265936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131425" cy="1456267"/>
          </a:xfrm>
        </p:spPr>
        <p:txBody>
          <a:bodyPr/>
          <a:lstStyle/>
          <a:p>
            <a:r>
              <a:rPr lang="en-US">
                <a:latin typeface="Arial"/>
              </a:rPr>
              <a:t>Step 9 – ADDING MORE CHARCTERS</a:t>
            </a:r>
          </a:p>
        </p:txBody>
      </p:sp>
      <p:sp>
        <p:nvSpPr>
          <p:cNvPr id="3" name="Content Placeholder 2"/>
          <p:cNvSpPr>
            <a:spLocks noGrp="1"/>
          </p:cNvSpPr>
          <p:nvPr>
            <p:ph sz="half" idx="1"/>
          </p:nvPr>
        </p:nvSpPr>
        <p:spPr>
          <a:xfrm>
            <a:off x="685800" y="2141538"/>
            <a:ext cx="3288035" cy="3649662"/>
          </a:xfrm>
        </p:spPr>
        <p:txBody>
          <a:bodyPr>
            <a:normAutofit/>
          </a:bodyPr>
          <a:lstStyle/>
          <a:p>
            <a:r>
              <a:rPr lang="en-US" sz="2400">
                <a:latin typeface="Arial"/>
              </a:rPr>
              <a:t>We then need to add another character 'the butterfly' as the hungry caterpillar turns into a beautiful butterfly. </a:t>
            </a:r>
          </a:p>
        </p:txBody>
      </p:sp>
      <p:pic>
        <p:nvPicPr>
          <p:cNvPr id="5" name="Content Placeholder 4" descr="image-4.jpg"/>
          <p:cNvPicPr>
            <a:picLocks noGrp="1" noChangeAspect="1"/>
          </p:cNvPicPr>
          <p:nvPr>
            <p:ph sz="half" idx="2"/>
          </p:nvPr>
        </p:nvPicPr>
        <p:blipFill>
          <a:blip r:embed="rId3"/>
          <a:stretch>
            <a:fillRect/>
          </a:stretch>
        </p:blipFill>
        <p:spPr>
          <a:xfrm>
            <a:off x="5338436" y="1614173"/>
            <a:ext cx="6385252" cy="4788215"/>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6" name="Oval 5"/>
          <p:cNvSpPr/>
          <p:nvPr/>
        </p:nvSpPr>
        <p:spPr>
          <a:xfrm>
            <a:off x="4895850" y="3806720"/>
            <a:ext cx="381986" cy="395083"/>
          </a:xfrm>
          <a:prstGeom prst="ellipse">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420000" flipH="1">
            <a:off x="11887200" y="3907362"/>
            <a:ext cx="198523" cy="190500"/>
          </a:xfrm>
          <a:prstGeom prst="ellipse">
            <a:avLst/>
          </a:prstGeom>
          <a:solidFill>
            <a:schemeClr val="tx2">
              <a:lumMod val="2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9265793" y="2247900"/>
            <a:ext cx="1472167" cy="13197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27796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131425" cy="1456267"/>
          </a:xfrm>
        </p:spPr>
        <p:txBody>
          <a:bodyPr/>
          <a:lstStyle/>
          <a:p>
            <a:r>
              <a:rPr lang="en-US">
                <a:solidFill>
                  <a:srgbClr val="FFFFFF"/>
                </a:solidFill>
                <a:latin typeface="arial"/>
              </a:rPr>
              <a:t>Step 10 – adding new characters</a:t>
            </a:r>
          </a:p>
        </p:txBody>
      </p:sp>
      <p:sp>
        <p:nvSpPr>
          <p:cNvPr id="3" name="Content Placeholder 2"/>
          <p:cNvSpPr>
            <a:spLocks noGrp="1"/>
          </p:cNvSpPr>
          <p:nvPr>
            <p:ph sz="half" idx="1"/>
          </p:nvPr>
        </p:nvSpPr>
        <p:spPr>
          <a:xfrm>
            <a:off x="285720" y="2000250"/>
            <a:ext cx="4043726" cy="3452248"/>
          </a:xfrm>
        </p:spPr>
        <p:txBody>
          <a:bodyPr>
            <a:normAutofit/>
          </a:bodyPr>
          <a:lstStyle/>
          <a:p>
            <a:r>
              <a:rPr lang="en-US" sz="2400" dirty="0">
                <a:latin typeface="Arial"/>
              </a:rPr>
              <a:t>We also need such characters as an apple; peach; tree; mushroom  and a </a:t>
            </a:r>
            <a:r>
              <a:rPr lang="en-US" sz="2400" dirty="0" smtClean="0">
                <a:latin typeface="Arial"/>
              </a:rPr>
              <a:t>flower for the caterpillar to eat. </a:t>
            </a:r>
            <a:r>
              <a:rPr lang="en-US" sz="2400" dirty="0">
                <a:latin typeface="Arial"/>
              </a:rPr>
              <a:t>Tap on the ones we need. </a:t>
            </a:r>
            <a:endParaRPr lang="en-US" sz="2400" dirty="0">
              <a:solidFill>
                <a:srgbClr val="FFFFFF"/>
              </a:solidFill>
              <a:latin typeface="Arial"/>
            </a:endParaRPr>
          </a:p>
        </p:txBody>
      </p:sp>
      <p:pic>
        <p:nvPicPr>
          <p:cNvPr id="5" name="Content Placeholder 4" descr="image-5.jpg"/>
          <p:cNvPicPr>
            <a:picLocks noGrp="1" noChangeAspect="1"/>
          </p:cNvPicPr>
          <p:nvPr>
            <p:ph sz="half" idx="2"/>
          </p:nvPr>
        </p:nvPicPr>
        <p:blipFill>
          <a:blip r:embed="rId3"/>
          <a:stretch>
            <a:fillRect/>
          </a:stretch>
        </p:blipFill>
        <p:spPr>
          <a:xfrm>
            <a:off x="5238195" y="1571625"/>
            <a:ext cx="6468065" cy="4850616"/>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6" name="Oval 5"/>
          <p:cNvSpPr/>
          <p:nvPr/>
        </p:nvSpPr>
        <p:spPr>
          <a:xfrm>
            <a:off x="4838187" y="3797333"/>
            <a:ext cx="381986" cy="395083"/>
          </a:xfrm>
          <a:prstGeom prst="ellipse">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21180000" flipH="1">
            <a:off x="11891074" y="3905572"/>
            <a:ext cx="198523" cy="190500"/>
          </a:xfrm>
          <a:prstGeom prst="ellipse">
            <a:avLst/>
          </a:prstGeom>
          <a:solidFill>
            <a:schemeClr val="tx2">
              <a:lumMod val="2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6523934" y="4667250"/>
            <a:ext cx="914400" cy="9144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Oval 8"/>
          <p:cNvSpPr/>
          <p:nvPr/>
        </p:nvSpPr>
        <p:spPr>
          <a:xfrm>
            <a:off x="7485857" y="4667249"/>
            <a:ext cx="914400" cy="9144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Oval 9"/>
          <p:cNvSpPr/>
          <p:nvPr/>
        </p:nvSpPr>
        <p:spPr>
          <a:xfrm>
            <a:off x="8474716" y="4667249"/>
            <a:ext cx="914400" cy="9144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Oval 10"/>
          <p:cNvSpPr/>
          <p:nvPr/>
        </p:nvSpPr>
        <p:spPr>
          <a:xfrm>
            <a:off x="7430392" y="3797333"/>
            <a:ext cx="914400" cy="9144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p:cNvSpPr/>
          <p:nvPr/>
        </p:nvSpPr>
        <p:spPr>
          <a:xfrm>
            <a:off x="5485819" y="2987395"/>
            <a:ext cx="914400" cy="9144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90809130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131425" cy="1456267"/>
          </a:xfrm>
        </p:spPr>
        <p:txBody>
          <a:bodyPr/>
          <a:lstStyle/>
          <a:p>
            <a:r>
              <a:rPr lang="en-US">
                <a:solidFill>
                  <a:srgbClr val="FFFFFF"/>
                </a:solidFill>
                <a:latin typeface="arial"/>
              </a:rPr>
              <a:t>Step 11 - Saving the program</a:t>
            </a:r>
          </a:p>
        </p:txBody>
      </p:sp>
      <p:sp>
        <p:nvSpPr>
          <p:cNvPr id="3" name="Content Placeholder 2"/>
          <p:cNvSpPr>
            <a:spLocks noGrp="1"/>
          </p:cNvSpPr>
          <p:nvPr>
            <p:ph sz="half" idx="1"/>
          </p:nvPr>
        </p:nvSpPr>
        <p:spPr>
          <a:xfrm>
            <a:off x="485724" y="2080840"/>
            <a:ext cx="3950835" cy="3649662"/>
          </a:xfrm>
        </p:spPr>
        <p:txBody>
          <a:bodyPr>
            <a:normAutofit/>
          </a:bodyPr>
          <a:lstStyle/>
          <a:p>
            <a:r>
              <a:rPr lang="en-US" sz="2400">
                <a:latin typeface="arial"/>
              </a:rPr>
              <a:t>I would advise saving the Scratch Jr. we have made, in the top right hand corner as the app has a tendency to force close. </a:t>
            </a:r>
          </a:p>
        </p:txBody>
      </p:sp>
      <p:pic>
        <p:nvPicPr>
          <p:cNvPr id="5" name="Content Placeholder 4" descr="image-16.jpg"/>
          <p:cNvPicPr>
            <a:picLocks noGrp="1" noChangeAspect="1"/>
          </p:cNvPicPr>
          <p:nvPr>
            <p:ph sz="half" idx="2"/>
          </p:nvPr>
        </p:nvPicPr>
        <p:blipFill>
          <a:blip r:embed="rId3"/>
          <a:stretch>
            <a:fillRect/>
          </a:stretch>
        </p:blipFill>
        <p:spPr>
          <a:xfrm>
            <a:off x="5264508" y="1579847"/>
            <a:ext cx="6430605" cy="4822541"/>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6" name="Oval 5"/>
          <p:cNvSpPr/>
          <p:nvPr/>
        </p:nvSpPr>
        <p:spPr>
          <a:xfrm>
            <a:off x="4895331" y="3810000"/>
            <a:ext cx="381986" cy="395083"/>
          </a:xfrm>
          <a:prstGeom prst="ellipse">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21180000" flipH="1">
            <a:off x="11891074" y="3905572"/>
            <a:ext cx="198523" cy="190500"/>
          </a:xfrm>
          <a:prstGeom prst="ellipse">
            <a:avLst/>
          </a:prstGeom>
          <a:solidFill>
            <a:schemeClr val="tx2">
              <a:lumMod val="2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10827729" y="1228725"/>
            <a:ext cx="1158239" cy="10769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512251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131425" cy="1456267"/>
          </a:xfrm>
        </p:spPr>
        <p:txBody>
          <a:bodyPr/>
          <a:lstStyle/>
          <a:p>
            <a:r>
              <a:rPr lang="en-US">
                <a:latin typeface="arial"/>
              </a:rPr>
              <a:t>Step 12 – saving the program</a:t>
            </a:r>
            <a:r>
              <a:rPr lang="en-US">
                <a:latin typeface="SimHei"/>
              </a:rPr>
              <a:t> </a:t>
            </a:r>
          </a:p>
        </p:txBody>
      </p:sp>
      <p:sp>
        <p:nvSpPr>
          <p:cNvPr id="3" name="Content Placeholder 2"/>
          <p:cNvSpPr>
            <a:spLocks noGrp="1"/>
          </p:cNvSpPr>
          <p:nvPr>
            <p:ph sz="half" idx="1"/>
          </p:nvPr>
        </p:nvSpPr>
        <p:spPr>
          <a:xfrm>
            <a:off x="180975" y="1266825"/>
            <a:ext cx="4298995" cy="5240597"/>
          </a:xfrm>
        </p:spPr>
        <p:txBody>
          <a:bodyPr>
            <a:noAutofit/>
          </a:bodyPr>
          <a:lstStyle/>
          <a:p>
            <a:r>
              <a:rPr lang="en-US" sz="2400">
                <a:latin typeface="arial "/>
              </a:rPr>
              <a:t>Once you have hit the small symbol in the right hand corner from the previous screen this screen will appear. Type into the save tap and call it what you would like. To confirm the saved scratch Jr hit the tick on the top right-hand corner. </a:t>
            </a:r>
            <a:endParaRPr lang="en-US" sz="2400">
              <a:solidFill>
                <a:srgbClr val="FFFFFF"/>
              </a:solidFill>
              <a:latin typeface="arial "/>
            </a:endParaRPr>
          </a:p>
        </p:txBody>
      </p:sp>
      <p:pic>
        <p:nvPicPr>
          <p:cNvPr id="5" name="Content Placeholder 4" descr="image-9.jpg"/>
          <p:cNvPicPr>
            <a:picLocks noGrp="1" noChangeAspect="1"/>
          </p:cNvPicPr>
          <p:nvPr>
            <p:ph sz="half" idx="2"/>
          </p:nvPr>
        </p:nvPicPr>
        <p:blipFill>
          <a:blip r:embed="rId3"/>
          <a:stretch>
            <a:fillRect/>
          </a:stretch>
        </p:blipFill>
        <p:spPr>
          <a:xfrm>
            <a:off x="5297896" y="1578702"/>
            <a:ext cx="6444842" cy="4833211"/>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6" name="Oval 5"/>
          <p:cNvSpPr/>
          <p:nvPr/>
        </p:nvSpPr>
        <p:spPr>
          <a:xfrm>
            <a:off x="4893589" y="3800959"/>
            <a:ext cx="381986" cy="395083"/>
          </a:xfrm>
          <a:prstGeom prst="ellipse">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21180000" flipH="1">
            <a:off x="11891074" y="3905572"/>
            <a:ext cx="198523" cy="190500"/>
          </a:xfrm>
          <a:prstGeom prst="ellipse">
            <a:avLst/>
          </a:prstGeom>
          <a:solidFill>
            <a:schemeClr val="tx2">
              <a:lumMod val="2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7012034" y="2228850"/>
            <a:ext cx="3016068" cy="9144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Oval 7"/>
          <p:cNvSpPr/>
          <p:nvPr/>
        </p:nvSpPr>
        <p:spPr>
          <a:xfrm>
            <a:off x="11047829" y="1452812"/>
            <a:ext cx="764041" cy="7521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434301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131425" cy="1456267"/>
          </a:xfrm>
        </p:spPr>
        <p:txBody>
          <a:bodyPr/>
          <a:lstStyle/>
          <a:p>
            <a:r>
              <a:rPr lang="en-US">
                <a:latin typeface="arial"/>
              </a:rPr>
              <a:t>STEP 13 – CODING THE snake </a:t>
            </a:r>
          </a:p>
        </p:txBody>
      </p:sp>
      <p:sp>
        <p:nvSpPr>
          <p:cNvPr id="3" name="Content Placeholder 2"/>
          <p:cNvSpPr>
            <a:spLocks noGrp="1"/>
          </p:cNvSpPr>
          <p:nvPr>
            <p:ph sz="half" idx="1"/>
          </p:nvPr>
        </p:nvSpPr>
        <p:spPr>
          <a:xfrm>
            <a:off x="465182" y="1550987"/>
            <a:ext cx="3954417" cy="4960937"/>
          </a:xfrm>
        </p:spPr>
        <p:txBody>
          <a:bodyPr>
            <a:normAutofit/>
          </a:bodyPr>
          <a:lstStyle/>
          <a:p>
            <a:r>
              <a:rPr lang="en-US" sz="2400" dirty="0">
                <a:latin typeface="arial"/>
              </a:rPr>
              <a:t>Use the bottom tab to code the snake (caterpillar). All of the below codes can be found in the different </a:t>
            </a:r>
            <a:r>
              <a:rPr lang="en-US" sz="2400" dirty="0" err="1">
                <a:latin typeface="arial"/>
              </a:rPr>
              <a:t>coloured</a:t>
            </a:r>
            <a:r>
              <a:rPr lang="en-US" sz="2400" dirty="0">
                <a:latin typeface="arial"/>
              </a:rPr>
              <a:t> tabs. There is 6 in total. Find the same codes as shown below. </a:t>
            </a:r>
            <a:r>
              <a:rPr lang="en-US" sz="2400" dirty="0" smtClean="0">
                <a:latin typeface="arial"/>
              </a:rPr>
              <a:t>Make sure the envelopes stay the same </a:t>
            </a:r>
            <a:r>
              <a:rPr lang="en-US" sz="2400" dirty="0" err="1" smtClean="0">
                <a:latin typeface="arial"/>
              </a:rPr>
              <a:t>colour</a:t>
            </a:r>
            <a:r>
              <a:rPr lang="en-US" sz="2400" dirty="0" smtClean="0">
                <a:latin typeface="arial"/>
              </a:rPr>
              <a:t> as provided in the pictures. </a:t>
            </a:r>
            <a:endParaRPr lang="en-US" sz="2400" dirty="0">
              <a:latin typeface="arial"/>
            </a:endParaRPr>
          </a:p>
        </p:txBody>
      </p:sp>
      <p:pic>
        <p:nvPicPr>
          <p:cNvPr id="5" name="Content Placeholder 4" descr="image-17.jpg"/>
          <p:cNvPicPr>
            <a:picLocks noGrp="1" noChangeAspect="1"/>
          </p:cNvPicPr>
          <p:nvPr>
            <p:ph sz="half" idx="2"/>
          </p:nvPr>
        </p:nvPicPr>
        <p:blipFill>
          <a:blip r:embed="rId3"/>
          <a:stretch>
            <a:fillRect/>
          </a:stretch>
        </p:blipFill>
        <p:spPr>
          <a:xfrm>
            <a:off x="5161188" y="1433361"/>
            <a:ext cx="6564087" cy="4921402"/>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6" name="Oval 5"/>
          <p:cNvSpPr/>
          <p:nvPr/>
        </p:nvSpPr>
        <p:spPr>
          <a:xfrm>
            <a:off x="4752471" y="3693937"/>
            <a:ext cx="381986" cy="395083"/>
          </a:xfrm>
          <a:prstGeom prst="ellipse">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21180000" flipH="1">
            <a:off x="11891074" y="3905572"/>
            <a:ext cx="198523" cy="190500"/>
          </a:xfrm>
          <a:prstGeom prst="ellipse">
            <a:avLst/>
          </a:prstGeom>
          <a:solidFill>
            <a:schemeClr val="tx2">
              <a:lumMod val="2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5324475" y="4483406"/>
            <a:ext cx="6638925" cy="20285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86920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131425" cy="1456267"/>
          </a:xfrm>
        </p:spPr>
        <p:txBody>
          <a:bodyPr/>
          <a:lstStyle/>
          <a:p>
            <a:r>
              <a:rPr lang="en-US">
                <a:latin typeface="arial"/>
              </a:rPr>
              <a:t>Step 14 – coding the Mushroom</a:t>
            </a:r>
            <a:r>
              <a:rPr lang="en-US"/>
              <a:t> </a:t>
            </a:r>
          </a:p>
        </p:txBody>
      </p:sp>
      <p:sp>
        <p:nvSpPr>
          <p:cNvPr id="3" name="Content Placeholder 2"/>
          <p:cNvSpPr>
            <a:spLocks noGrp="1"/>
          </p:cNvSpPr>
          <p:nvPr>
            <p:ph sz="half" idx="1"/>
          </p:nvPr>
        </p:nvSpPr>
        <p:spPr>
          <a:xfrm>
            <a:off x="276196" y="2028824"/>
            <a:ext cx="4314854" cy="4486453"/>
          </a:xfrm>
        </p:spPr>
        <p:txBody>
          <a:bodyPr>
            <a:normAutofit/>
          </a:bodyPr>
          <a:lstStyle/>
          <a:p>
            <a:r>
              <a:rPr lang="en-US" sz="2400" dirty="0">
                <a:latin typeface="arial"/>
              </a:rPr>
              <a:t>Use the bottom tab to code the mushroom. All of the below codes can be found in the different </a:t>
            </a:r>
            <a:r>
              <a:rPr lang="en-US" sz="2400" dirty="0" err="1">
                <a:latin typeface="arial"/>
              </a:rPr>
              <a:t>coloured</a:t>
            </a:r>
            <a:r>
              <a:rPr lang="en-US" sz="2400" dirty="0">
                <a:latin typeface="arial"/>
              </a:rPr>
              <a:t> tabs. There is 6 in total. Find the same codes as shown below. </a:t>
            </a:r>
            <a:r>
              <a:rPr lang="en-US" sz="2400" dirty="0">
                <a:latin typeface="arial"/>
              </a:rPr>
              <a:t>Make sure the envelopes stay the same </a:t>
            </a:r>
            <a:r>
              <a:rPr lang="en-US" sz="2400" dirty="0" err="1">
                <a:latin typeface="arial"/>
              </a:rPr>
              <a:t>colour</a:t>
            </a:r>
            <a:r>
              <a:rPr lang="en-US" sz="2400" dirty="0">
                <a:latin typeface="arial"/>
              </a:rPr>
              <a:t> as provided in the pictures. </a:t>
            </a:r>
          </a:p>
          <a:p>
            <a:endParaRPr lang="en-US" sz="2400" dirty="0">
              <a:solidFill>
                <a:srgbClr val="FFFFFF"/>
              </a:solidFill>
              <a:latin typeface="arial"/>
            </a:endParaRPr>
          </a:p>
        </p:txBody>
      </p:sp>
      <p:pic>
        <p:nvPicPr>
          <p:cNvPr id="5" name="Content Placeholder 4" descr="image-15.jpg"/>
          <p:cNvPicPr>
            <a:picLocks noGrp="1" noChangeAspect="1"/>
          </p:cNvPicPr>
          <p:nvPr>
            <p:ph sz="half" idx="2"/>
          </p:nvPr>
        </p:nvPicPr>
        <p:blipFill>
          <a:blip r:embed="rId3"/>
          <a:stretch>
            <a:fillRect/>
          </a:stretch>
        </p:blipFill>
        <p:spPr>
          <a:xfrm>
            <a:off x="5327627" y="1600985"/>
            <a:ext cx="6415111" cy="4810928"/>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6" name="Oval 5"/>
          <p:cNvSpPr/>
          <p:nvPr/>
        </p:nvSpPr>
        <p:spPr>
          <a:xfrm>
            <a:off x="4893589" y="3800959"/>
            <a:ext cx="381986" cy="395083"/>
          </a:xfrm>
          <a:prstGeom prst="ellipse">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21180000" flipH="1">
            <a:off x="11891074" y="3905572"/>
            <a:ext cx="198523" cy="190500"/>
          </a:xfrm>
          <a:prstGeom prst="ellipse">
            <a:avLst/>
          </a:prstGeom>
          <a:solidFill>
            <a:schemeClr val="tx2">
              <a:lumMod val="2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323667" y="4486759"/>
            <a:ext cx="6638925" cy="20285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389218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131425" cy="1456267"/>
          </a:xfrm>
        </p:spPr>
        <p:txBody>
          <a:bodyPr/>
          <a:lstStyle/>
          <a:p>
            <a:r>
              <a:rPr lang="en-US">
                <a:latin typeface="arial"/>
              </a:rPr>
              <a:t>Step 15 – coding the Peach</a:t>
            </a:r>
            <a:r>
              <a:rPr lang="en-US"/>
              <a:t> </a:t>
            </a:r>
          </a:p>
        </p:txBody>
      </p:sp>
      <p:sp>
        <p:nvSpPr>
          <p:cNvPr id="3" name="Content Placeholder 2"/>
          <p:cNvSpPr>
            <a:spLocks noGrp="1"/>
          </p:cNvSpPr>
          <p:nvPr>
            <p:ph sz="half" idx="1"/>
          </p:nvPr>
        </p:nvSpPr>
        <p:spPr>
          <a:xfrm>
            <a:off x="457200" y="1390650"/>
            <a:ext cx="4171950" cy="5124628"/>
          </a:xfrm>
        </p:spPr>
        <p:txBody>
          <a:bodyPr>
            <a:normAutofit/>
          </a:bodyPr>
          <a:lstStyle/>
          <a:p>
            <a:r>
              <a:rPr lang="en-US" sz="2400" dirty="0">
                <a:latin typeface="arial"/>
              </a:rPr>
              <a:t>Use the bottom tab to code the peach. All of the below codes can be found in the different </a:t>
            </a:r>
            <a:r>
              <a:rPr lang="en-US" sz="2400" dirty="0" err="1">
                <a:latin typeface="arial"/>
              </a:rPr>
              <a:t>coloured</a:t>
            </a:r>
            <a:r>
              <a:rPr lang="en-US" sz="2400" dirty="0">
                <a:latin typeface="arial"/>
              </a:rPr>
              <a:t> tabs. There is 6 in total. Find the same codes as shown below. </a:t>
            </a:r>
            <a:r>
              <a:rPr lang="en-US" sz="2400" dirty="0">
                <a:latin typeface="arial"/>
              </a:rPr>
              <a:t>Make sure the envelopes stay the same </a:t>
            </a:r>
            <a:r>
              <a:rPr lang="en-US" sz="2400" dirty="0" err="1">
                <a:latin typeface="arial"/>
              </a:rPr>
              <a:t>colour</a:t>
            </a:r>
            <a:r>
              <a:rPr lang="en-US" sz="2400" dirty="0">
                <a:latin typeface="arial"/>
              </a:rPr>
              <a:t> as provided in the pictures. </a:t>
            </a:r>
          </a:p>
          <a:p>
            <a:endParaRPr lang="en-US" sz="2200" dirty="0">
              <a:latin typeface="arial"/>
            </a:endParaRPr>
          </a:p>
        </p:txBody>
      </p:sp>
      <p:pic>
        <p:nvPicPr>
          <p:cNvPr id="5" name="Content Placeholder 4" descr="image-14.jpg"/>
          <p:cNvPicPr>
            <a:picLocks noGrp="1" noChangeAspect="1"/>
          </p:cNvPicPr>
          <p:nvPr>
            <p:ph sz="half" idx="2"/>
          </p:nvPr>
        </p:nvPicPr>
        <p:blipFill>
          <a:blip r:embed="rId3"/>
          <a:stretch>
            <a:fillRect/>
          </a:stretch>
        </p:blipFill>
        <p:spPr>
          <a:xfrm>
            <a:off x="5309508" y="1587404"/>
            <a:ext cx="6433230" cy="4824509"/>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6" name="Oval 5"/>
          <p:cNvSpPr/>
          <p:nvPr/>
        </p:nvSpPr>
        <p:spPr>
          <a:xfrm>
            <a:off x="4893589" y="3800959"/>
            <a:ext cx="381986" cy="395083"/>
          </a:xfrm>
          <a:prstGeom prst="ellipse">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21180000" flipH="1">
            <a:off x="11891074" y="3905572"/>
            <a:ext cx="198523" cy="190500"/>
          </a:xfrm>
          <a:prstGeom prst="ellipse">
            <a:avLst/>
          </a:prstGeom>
          <a:solidFill>
            <a:schemeClr val="tx2">
              <a:lumMod val="2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323667" y="4486759"/>
            <a:ext cx="6638925" cy="20285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629063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131425" cy="1456267"/>
          </a:xfrm>
        </p:spPr>
        <p:txBody>
          <a:bodyPr/>
          <a:lstStyle/>
          <a:p>
            <a:r>
              <a:rPr lang="en-US">
                <a:latin typeface="arial"/>
              </a:rPr>
              <a:t>Step 16 – coding the apple</a:t>
            </a:r>
          </a:p>
        </p:txBody>
      </p:sp>
      <p:sp>
        <p:nvSpPr>
          <p:cNvPr id="3" name="Content Placeholder 2"/>
          <p:cNvSpPr>
            <a:spLocks noGrp="1"/>
          </p:cNvSpPr>
          <p:nvPr>
            <p:ph sz="half" idx="1"/>
          </p:nvPr>
        </p:nvSpPr>
        <p:spPr>
          <a:xfrm>
            <a:off x="628650" y="1619250"/>
            <a:ext cx="3886200" cy="4896028"/>
          </a:xfrm>
        </p:spPr>
        <p:txBody>
          <a:bodyPr>
            <a:normAutofit/>
          </a:bodyPr>
          <a:lstStyle/>
          <a:p>
            <a:r>
              <a:rPr lang="en-US" sz="2400" dirty="0">
                <a:latin typeface="arial"/>
              </a:rPr>
              <a:t>Use the bottom tab to code the apple. All of the below codes can be found in the different </a:t>
            </a:r>
            <a:r>
              <a:rPr lang="en-US" sz="2400" dirty="0" err="1">
                <a:latin typeface="arial"/>
              </a:rPr>
              <a:t>coloured</a:t>
            </a:r>
            <a:r>
              <a:rPr lang="en-US" sz="2400" dirty="0">
                <a:latin typeface="arial"/>
              </a:rPr>
              <a:t> tabs. There is 6 in total. Find the same codes as shown below. </a:t>
            </a:r>
            <a:r>
              <a:rPr lang="en-US" sz="2400" dirty="0">
                <a:latin typeface="arial"/>
              </a:rPr>
              <a:t>Make sure the envelopes stay the same </a:t>
            </a:r>
            <a:r>
              <a:rPr lang="en-US" sz="2400" dirty="0" err="1">
                <a:latin typeface="arial"/>
              </a:rPr>
              <a:t>colour</a:t>
            </a:r>
            <a:r>
              <a:rPr lang="en-US" sz="2400" dirty="0">
                <a:latin typeface="arial"/>
              </a:rPr>
              <a:t> as provided in the pictures. </a:t>
            </a:r>
          </a:p>
          <a:p>
            <a:endParaRPr lang="en-US" sz="2400" dirty="0">
              <a:latin typeface="arial"/>
            </a:endParaRPr>
          </a:p>
        </p:txBody>
      </p:sp>
      <p:pic>
        <p:nvPicPr>
          <p:cNvPr id="5" name="Content Placeholder 4" descr="image-13.jpg"/>
          <p:cNvPicPr>
            <a:picLocks noGrp="1" noChangeAspect="1"/>
          </p:cNvPicPr>
          <p:nvPr>
            <p:ph sz="half" idx="2"/>
          </p:nvPr>
        </p:nvPicPr>
        <p:blipFill>
          <a:blip r:embed="rId3"/>
          <a:stretch>
            <a:fillRect/>
          </a:stretch>
        </p:blipFill>
        <p:spPr>
          <a:xfrm>
            <a:off x="5321119" y="1605632"/>
            <a:ext cx="6421619" cy="4815806"/>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6" name="Oval 5"/>
          <p:cNvSpPr/>
          <p:nvPr/>
        </p:nvSpPr>
        <p:spPr>
          <a:xfrm>
            <a:off x="4893589" y="3800959"/>
            <a:ext cx="381986" cy="395083"/>
          </a:xfrm>
          <a:prstGeom prst="ellipse">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21180000" flipH="1">
            <a:off x="11891074" y="3905572"/>
            <a:ext cx="198523" cy="190500"/>
          </a:xfrm>
          <a:prstGeom prst="ellipse">
            <a:avLst/>
          </a:prstGeom>
          <a:solidFill>
            <a:schemeClr val="tx2">
              <a:lumMod val="2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323667" y="4486759"/>
            <a:ext cx="6638925" cy="20285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94647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131425" cy="1456267"/>
          </a:xfrm>
        </p:spPr>
        <p:txBody>
          <a:bodyPr/>
          <a:lstStyle/>
          <a:p>
            <a:r>
              <a:rPr lang="en-US"/>
              <a:t>Step 17 – coding the Tree </a:t>
            </a:r>
          </a:p>
        </p:txBody>
      </p:sp>
      <p:sp>
        <p:nvSpPr>
          <p:cNvPr id="3" name="Content Placeholder 2"/>
          <p:cNvSpPr>
            <a:spLocks noGrp="1"/>
          </p:cNvSpPr>
          <p:nvPr>
            <p:ph sz="half" idx="1"/>
          </p:nvPr>
        </p:nvSpPr>
        <p:spPr>
          <a:xfrm>
            <a:off x="400009" y="2133600"/>
            <a:ext cx="4095792" cy="4381678"/>
          </a:xfrm>
        </p:spPr>
        <p:txBody>
          <a:bodyPr>
            <a:normAutofit/>
          </a:bodyPr>
          <a:lstStyle/>
          <a:p>
            <a:r>
              <a:rPr lang="en-US" sz="2400" dirty="0">
                <a:latin typeface="arial"/>
              </a:rPr>
              <a:t>Use the bottom tab to code the tree. All of the below codes can be found in the different </a:t>
            </a:r>
            <a:r>
              <a:rPr lang="en-US" sz="2400" dirty="0" err="1">
                <a:latin typeface="arial"/>
              </a:rPr>
              <a:t>coloured</a:t>
            </a:r>
            <a:r>
              <a:rPr lang="en-US" sz="2400" dirty="0">
                <a:latin typeface="arial"/>
              </a:rPr>
              <a:t> tabs. There is 6 in total. Find the same codes as shown below. </a:t>
            </a:r>
            <a:r>
              <a:rPr lang="en-US" sz="2400" dirty="0">
                <a:latin typeface="arial"/>
              </a:rPr>
              <a:t>Make sure the envelopes stay the same </a:t>
            </a:r>
            <a:r>
              <a:rPr lang="en-US" sz="2400" dirty="0" err="1">
                <a:latin typeface="arial"/>
              </a:rPr>
              <a:t>colour</a:t>
            </a:r>
            <a:r>
              <a:rPr lang="en-US" sz="2400" dirty="0">
                <a:latin typeface="arial"/>
              </a:rPr>
              <a:t> as provided in the pictures. </a:t>
            </a:r>
          </a:p>
          <a:p>
            <a:endParaRPr lang="en-US" sz="2400" dirty="0">
              <a:latin typeface="arial"/>
            </a:endParaRPr>
          </a:p>
        </p:txBody>
      </p:sp>
      <p:pic>
        <p:nvPicPr>
          <p:cNvPr id="5" name="Content Placeholder 4" descr="image-12.jpg"/>
          <p:cNvPicPr>
            <a:picLocks noGrp="1" noChangeAspect="1"/>
          </p:cNvPicPr>
          <p:nvPr>
            <p:ph sz="half" idx="2"/>
          </p:nvPr>
        </p:nvPicPr>
        <p:blipFill>
          <a:blip r:embed="rId3"/>
          <a:stretch>
            <a:fillRect/>
          </a:stretch>
        </p:blipFill>
        <p:spPr>
          <a:xfrm>
            <a:off x="5313680" y="1611565"/>
            <a:ext cx="6410008" cy="4809873"/>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6" name="Oval 5"/>
          <p:cNvSpPr/>
          <p:nvPr/>
        </p:nvSpPr>
        <p:spPr>
          <a:xfrm>
            <a:off x="4893589" y="3800959"/>
            <a:ext cx="381986" cy="395083"/>
          </a:xfrm>
          <a:prstGeom prst="ellipse">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21180000" flipH="1">
            <a:off x="11891074" y="3905572"/>
            <a:ext cx="198523" cy="190500"/>
          </a:xfrm>
          <a:prstGeom prst="ellipse">
            <a:avLst/>
          </a:prstGeom>
          <a:solidFill>
            <a:schemeClr val="tx2">
              <a:lumMod val="2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323667" y="4486759"/>
            <a:ext cx="6638925" cy="20285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799525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131425" cy="1456267"/>
          </a:xfrm>
        </p:spPr>
        <p:txBody>
          <a:bodyPr/>
          <a:lstStyle/>
          <a:p>
            <a:r>
              <a:rPr lang="en-US">
                <a:latin typeface="arial"/>
              </a:rPr>
              <a:t>Step 17 – coding the Daisy</a:t>
            </a:r>
            <a:r>
              <a:rPr lang="en-US"/>
              <a:t> </a:t>
            </a:r>
          </a:p>
        </p:txBody>
      </p:sp>
      <p:sp>
        <p:nvSpPr>
          <p:cNvPr id="3" name="Content Placeholder 2"/>
          <p:cNvSpPr>
            <a:spLocks noGrp="1"/>
          </p:cNvSpPr>
          <p:nvPr>
            <p:ph sz="half" idx="1"/>
          </p:nvPr>
        </p:nvSpPr>
        <p:spPr>
          <a:xfrm>
            <a:off x="114300" y="1876425"/>
            <a:ext cx="4566241" cy="4467225"/>
          </a:xfrm>
        </p:spPr>
        <p:txBody>
          <a:bodyPr/>
          <a:lstStyle/>
          <a:p>
            <a:r>
              <a:rPr lang="en-US" sz="2400" dirty="0">
                <a:latin typeface="arial"/>
              </a:rPr>
              <a:t>Use the bottom tab to code the daisy. All of the below codes can be found in the different </a:t>
            </a:r>
            <a:r>
              <a:rPr lang="en-US" sz="2400" dirty="0" err="1">
                <a:latin typeface="arial"/>
              </a:rPr>
              <a:t>coloured</a:t>
            </a:r>
            <a:r>
              <a:rPr lang="en-US" sz="2400" dirty="0">
                <a:latin typeface="arial"/>
              </a:rPr>
              <a:t> tabs. There is 6 in total. Find the same codes as shown below. </a:t>
            </a:r>
            <a:r>
              <a:rPr lang="en-US" sz="2400" dirty="0">
                <a:latin typeface="arial"/>
              </a:rPr>
              <a:t>Make sure the envelopes stay the same </a:t>
            </a:r>
            <a:r>
              <a:rPr lang="en-US" sz="2400" dirty="0" err="1">
                <a:latin typeface="arial"/>
              </a:rPr>
              <a:t>colour</a:t>
            </a:r>
            <a:r>
              <a:rPr lang="en-US" sz="2400" dirty="0">
                <a:latin typeface="arial"/>
              </a:rPr>
              <a:t> as provided in the pictures. </a:t>
            </a:r>
          </a:p>
          <a:p>
            <a:endParaRPr lang="en-US" sz="2400" dirty="0">
              <a:latin typeface="arial"/>
            </a:endParaRPr>
          </a:p>
        </p:txBody>
      </p:sp>
      <p:pic>
        <p:nvPicPr>
          <p:cNvPr id="5" name="Content Placeholder 4" descr="image-11.jpg"/>
          <p:cNvPicPr>
            <a:picLocks noGrp="1" noChangeAspect="1"/>
          </p:cNvPicPr>
          <p:nvPr>
            <p:ph sz="half" idx="2"/>
          </p:nvPr>
        </p:nvPicPr>
        <p:blipFill>
          <a:blip r:embed="rId3"/>
          <a:stretch>
            <a:fillRect/>
          </a:stretch>
        </p:blipFill>
        <p:spPr>
          <a:xfrm>
            <a:off x="5410253" y="1600136"/>
            <a:ext cx="6322960" cy="4740339"/>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6" name="Oval 5"/>
          <p:cNvSpPr/>
          <p:nvPr/>
        </p:nvSpPr>
        <p:spPr>
          <a:xfrm>
            <a:off x="4990571" y="3629025"/>
            <a:ext cx="381986" cy="395083"/>
          </a:xfrm>
          <a:prstGeom prst="ellipse">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21180000" flipH="1">
            <a:off x="11891074" y="3905572"/>
            <a:ext cx="198523" cy="190500"/>
          </a:xfrm>
          <a:prstGeom prst="ellipse">
            <a:avLst/>
          </a:prstGeom>
          <a:solidFill>
            <a:schemeClr val="tx2">
              <a:lumMod val="2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323667" y="4486759"/>
            <a:ext cx="6638925" cy="20285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04953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 y="0"/>
            <a:ext cx="10131425" cy="1456267"/>
          </a:xfrm>
        </p:spPr>
        <p:txBody>
          <a:bodyPr/>
          <a:lstStyle/>
          <a:p>
            <a:r>
              <a:rPr lang="en-US">
                <a:latin typeface="Arial"/>
              </a:rPr>
              <a:t>Step 1 – Finding THE APP </a:t>
            </a:r>
          </a:p>
        </p:txBody>
      </p:sp>
      <p:sp>
        <p:nvSpPr>
          <p:cNvPr id="3" name="Content Placeholder 2"/>
          <p:cNvSpPr>
            <a:spLocks noGrp="1"/>
          </p:cNvSpPr>
          <p:nvPr>
            <p:ph sz="half" idx="1"/>
          </p:nvPr>
        </p:nvSpPr>
        <p:spPr>
          <a:xfrm>
            <a:off x="685800" y="2141538"/>
            <a:ext cx="3719332" cy="3649662"/>
          </a:xfrm>
        </p:spPr>
        <p:txBody>
          <a:bodyPr>
            <a:normAutofit/>
          </a:bodyPr>
          <a:lstStyle/>
          <a:p>
            <a:r>
              <a:rPr lang="en-US" sz="2400" dirty="0">
                <a:latin typeface="Arial"/>
              </a:rPr>
              <a:t>First of all, unlock the </a:t>
            </a:r>
            <a:r>
              <a:rPr lang="en-US" sz="2400" dirty="0" smtClean="0">
                <a:latin typeface="Arial"/>
              </a:rPr>
              <a:t>iPad. </a:t>
            </a:r>
            <a:r>
              <a:rPr lang="en-US" sz="2400" dirty="0">
                <a:latin typeface="Arial"/>
              </a:rPr>
              <a:t>L</a:t>
            </a:r>
            <a:r>
              <a:rPr lang="en-US" sz="2400" dirty="0" smtClean="0">
                <a:latin typeface="Arial"/>
              </a:rPr>
              <a:t>ook </a:t>
            </a:r>
            <a:r>
              <a:rPr lang="en-US" sz="2400" dirty="0">
                <a:latin typeface="Arial"/>
              </a:rPr>
              <a:t>for the </a:t>
            </a:r>
            <a:r>
              <a:rPr lang="en-US" sz="2400" dirty="0" smtClean="0">
                <a:latin typeface="Arial"/>
              </a:rPr>
              <a:t>Scratch Jr. symbol </a:t>
            </a:r>
            <a:r>
              <a:rPr lang="en-US" sz="2400" dirty="0">
                <a:latin typeface="Arial"/>
              </a:rPr>
              <a:t>in all of the tiles on the home screens of </a:t>
            </a:r>
            <a:r>
              <a:rPr lang="en-US" sz="2400" dirty="0" smtClean="0">
                <a:latin typeface="Arial"/>
              </a:rPr>
              <a:t> the iPad</a:t>
            </a:r>
            <a:r>
              <a:rPr lang="en-US" sz="2400" dirty="0">
                <a:latin typeface="Arial"/>
              </a:rPr>
              <a:t>.</a:t>
            </a:r>
            <a:r>
              <a:rPr lang="en-US" sz="2400" dirty="0"/>
              <a:t> </a:t>
            </a:r>
          </a:p>
          <a:p>
            <a:endParaRPr lang="en-US" sz="2400" dirty="0">
              <a:solidFill>
                <a:srgbClr val="FFFFFF"/>
              </a:solidFill>
              <a:latin typeface="Calibri"/>
            </a:endParaRPr>
          </a:p>
          <a:p>
            <a:endParaRPr lang="en-US" sz="2400" dirty="0">
              <a:solidFill>
                <a:srgbClr val="FFFFFF"/>
              </a:solidFill>
              <a:latin typeface="Calibri"/>
            </a:endParaRPr>
          </a:p>
        </p:txBody>
      </p:sp>
      <p:pic>
        <p:nvPicPr>
          <p:cNvPr id="5" name="Content Placeholder 4" descr="IMG_0029.PNG"/>
          <p:cNvPicPr>
            <a:picLocks noGrp="1" noChangeAspect="1"/>
          </p:cNvPicPr>
          <p:nvPr>
            <p:ph sz="half" idx="2"/>
          </p:nvPr>
        </p:nvPicPr>
        <p:blipFill>
          <a:blip r:embed="rId3"/>
          <a:stretch>
            <a:fillRect/>
          </a:stretch>
        </p:blipFill>
        <p:spPr>
          <a:xfrm>
            <a:off x="5061523" y="1438275"/>
            <a:ext cx="6648475" cy="4984706"/>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6" name="Oval 5"/>
          <p:cNvSpPr/>
          <p:nvPr/>
        </p:nvSpPr>
        <p:spPr>
          <a:xfrm>
            <a:off x="6667500" y="1571625"/>
            <a:ext cx="914400" cy="9144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rot="-420000" flipH="1">
            <a:off x="11906250" y="4019011"/>
            <a:ext cx="198523" cy="190500"/>
          </a:xfrm>
          <a:prstGeom prst="ellipse">
            <a:avLst/>
          </a:prstGeom>
          <a:solidFill>
            <a:schemeClr val="tx2">
              <a:lumMod val="2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629150" y="3925558"/>
            <a:ext cx="381986" cy="395083"/>
          </a:xfrm>
          <a:prstGeom prst="ellipse">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112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131425" cy="1456267"/>
          </a:xfrm>
        </p:spPr>
        <p:txBody>
          <a:bodyPr/>
          <a:lstStyle/>
          <a:p>
            <a:r>
              <a:rPr lang="en-US">
                <a:latin typeface="arial"/>
              </a:rPr>
              <a:t>Step 18 – coding the butterfly</a:t>
            </a:r>
          </a:p>
        </p:txBody>
      </p:sp>
      <p:sp>
        <p:nvSpPr>
          <p:cNvPr id="3" name="Content Placeholder 2"/>
          <p:cNvSpPr>
            <a:spLocks noGrp="1"/>
          </p:cNvSpPr>
          <p:nvPr>
            <p:ph sz="half" idx="1"/>
          </p:nvPr>
        </p:nvSpPr>
        <p:spPr>
          <a:xfrm>
            <a:off x="152400" y="1762125"/>
            <a:ext cx="4705578" cy="4753153"/>
          </a:xfrm>
        </p:spPr>
        <p:txBody>
          <a:bodyPr>
            <a:normAutofit/>
          </a:bodyPr>
          <a:lstStyle/>
          <a:p>
            <a:r>
              <a:rPr lang="en-US" sz="2400" dirty="0">
                <a:latin typeface="arial"/>
              </a:rPr>
              <a:t>Use the bottom tab to code the butterfly. All of the below codes can be found in the different </a:t>
            </a:r>
            <a:r>
              <a:rPr lang="en-US" sz="2400" dirty="0" err="1">
                <a:latin typeface="arial"/>
              </a:rPr>
              <a:t>coloured</a:t>
            </a:r>
            <a:r>
              <a:rPr lang="en-US" sz="2400" dirty="0">
                <a:latin typeface="arial"/>
              </a:rPr>
              <a:t> tabs. There is 6 in total. Find the same codes as shown below</a:t>
            </a:r>
            <a:r>
              <a:rPr lang="en-US" sz="2400" dirty="0">
                <a:latin typeface="arial"/>
              </a:rPr>
              <a:t>. Make sure the envelopes stay the same </a:t>
            </a:r>
            <a:r>
              <a:rPr lang="en-US" sz="2400" dirty="0" err="1">
                <a:latin typeface="arial"/>
              </a:rPr>
              <a:t>colour</a:t>
            </a:r>
            <a:r>
              <a:rPr lang="en-US" sz="2400" dirty="0">
                <a:latin typeface="arial"/>
              </a:rPr>
              <a:t> as provided in the pictures. </a:t>
            </a:r>
          </a:p>
          <a:p>
            <a:r>
              <a:rPr lang="en-US" sz="2400" dirty="0">
                <a:latin typeface="arial"/>
              </a:rPr>
              <a:t> </a:t>
            </a:r>
          </a:p>
        </p:txBody>
      </p:sp>
      <p:pic>
        <p:nvPicPr>
          <p:cNvPr id="5" name="Content Placeholder 4" descr="image-10.jpg"/>
          <p:cNvPicPr>
            <a:picLocks noGrp="1" noChangeAspect="1"/>
          </p:cNvPicPr>
          <p:nvPr>
            <p:ph sz="half" idx="2"/>
          </p:nvPr>
        </p:nvPicPr>
        <p:blipFill>
          <a:blip r:embed="rId3"/>
          <a:stretch>
            <a:fillRect/>
          </a:stretch>
        </p:blipFill>
        <p:spPr>
          <a:xfrm>
            <a:off x="5479833" y="1633021"/>
            <a:ext cx="6224225" cy="4667863"/>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6" name="Oval 5"/>
          <p:cNvSpPr/>
          <p:nvPr/>
        </p:nvSpPr>
        <p:spPr>
          <a:xfrm>
            <a:off x="5061061" y="3686175"/>
            <a:ext cx="381986" cy="395083"/>
          </a:xfrm>
          <a:prstGeom prst="ellipse">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21180000" flipH="1">
            <a:off x="11891074" y="3905572"/>
            <a:ext cx="198523" cy="190500"/>
          </a:xfrm>
          <a:prstGeom prst="ellipse">
            <a:avLst/>
          </a:prstGeom>
          <a:solidFill>
            <a:schemeClr val="tx2">
              <a:lumMod val="2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323667" y="4486759"/>
            <a:ext cx="6638925" cy="20285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44615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 y="0"/>
            <a:ext cx="12024087" cy="1455738"/>
          </a:xfrm>
        </p:spPr>
        <p:txBody>
          <a:bodyPr/>
          <a:lstStyle/>
          <a:p>
            <a:r>
              <a:rPr lang="en-US">
                <a:latin typeface="arial"/>
              </a:rPr>
              <a:t>STEP 20 – HOW TO WORK THE FINISHING PROJECT</a:t>
            </a:r>
          </a:p>
        </p:txBody>
      </p:sp>
      <p:sp>
        <p:nvSpPr>
          <p:cNvPr id="3" name="Content Placeholder 2"/>
          <p:cNvSpPr>
            <a:spLocks noGrp="1"/>
          </p:cNvSpPr>
          <p:nvPr>
            <p:ph sz="half" idx="1"/>
          </p:nvPr>
        </p:nvSpPr>
        <p:spPr>
          <a:xfrm>
            <a:off x="114300" y="1543050"/>
            <a:ext cx="4613275" cy="5078020"/>
          </a:xfrm>
        </p:spPr>
        <p:txBody>
          <a:bodyPr>
            <a:normAutofit lnSpcReduction="10000"/>
          </a:bodyPr>
          <a:lstStyle/>
          <a:p>
            <a:r>
              <a:rPr lang="en-US" sz="2400" dirty="0">
                <a:latin typeface="arial"/>
              </a:rPr>
              <a:t>You now have all the codes for this to work. </a:t>
            </a:r>
            <a:endParaRPr lang="en-US" sz="2400" dirty="0"/>
          </a:p>
          <a:p>
            <a:r>
              <a:rPr lang="en-US" sz="2400" dirty="0">
                <a:latin typeface="arial"/>
              </a:rPr>
              <a:t>Hit the green flag at the top right and corner </a:t>
            </a:r>
          </a:p>
          <a:p>
            <a:r>
              <a:rPr lang="en-US" sz="2400" dirty="0">
                <a:latin typeface="arial"/>
              </a:rPr>
              <a:t>Now drag the snake onto the different things for it to eat and it should begin to grow.</a:t>
            </a:r>
          </a:p>
          <a:p>
            <a:r>
              <a:rPr lang="en-US" sz="2400" dirty="0">
                <a:solidFill>
                  <a:srgbClr val="FFFFFF"/>
                </a:solidFill>
                <a:latin typeface="arial"/>
              </a:rPr>
              <a:t>IMPORTANT POINT! THE DAISY MUST BE THE LAST THING EATEN BY THE CATERPILLAR FOR IT TO TURN INTO A BEAUTIFUL BUTTERFLY!</a:t>
            </a:r>
          </a:p>
        </p:txBody>
      </p:sp>
      <p:pic>
        <p:nvPicPr>
          <p:cNvPr id="5" name="Content Placeholder 4" descr="image-17.jpg"/>
          <p:cNvPicPr>
            <a:picLocks noGrp="1" noChangeAspect="1"/>
          </p:cNvPicPr>
          <p:nvPr>
            <p:ph sz="half" idx="2"/>
          </p:nvPr>
        </p:nvPicPr>
        <p:blipFill>
          <a:blip r:embed="rId3"/>
          <a:stretch>
            <a:fillRect/>
          </a:stretch>
        </p:blipFill>
        <p:spPr>
          <a:xfrm>
            <a:off x="5274033" y="1598897"/>
            <a:ext cx="6430605" cy="4822541"/>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6" name="Oval 5"/>
          <p:cNvSpPr/>
          <p:nvPr/>
        </p:nvSpPr>
        <p:spPr>
          <a:xfrm>
            <a:off x="4893589" y="3800959"/>
            <a:ext cx="381986" cy="395083"/>
          </a:xfrm>
          <a:prstGeom prst="ellipse">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21180000" flipH="1">
            <a:off x="11891074" y="3905572"/>
            <a:ext cx="198523" cy="190500"/>
          </a:xfrm>
          <a:prstGeom prst="ellipse">
            <a:avLst/>
          </a:prstGeom>
          <a:solidFill>
            <a:schemeClr val="tx2">
              <a:lumMod val="2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323667" y="4486759"/>
            <a:ext cx="6638925" cy="20285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9639300" y="1485900"/>
            <a:ext cx="78105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6911581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131425" cy="1456267"/>
          </a:xfrm>
        </p:spPr>
        <p:txBody>
          <a:bodyPr/>
          <a:lstStyle/>
          <a:p>
            <a:r>
              <a:rPr lang="en-US" dirty="0">
                <a:latin typeface="arial"/>
              </a:rPr>
              <a:t>Finished project in video format</a:t>
            </a:r>
          </a:p>
        </p:txBody>
      </p:sp>
      <p:sp>
        <p:nvSpPr>
          <p:cNvPr id="3" name="Content Placeholder 2"/>
          <p:cNvSpPr>
            <a:spLocks noGrp="1"/>
          </p:cNvSpPr>
          <p:nvPr>
            <p:ph idx="1"/>
          </p:nvPr>
        </p:nvSpPr>
        <p:spPr>
          <a:xfrm>
            <a:off x="0" y="1341967"/>
            <a:ext cx="12192000" cy="3649133"/>
          </a:xfrm>
        </p:spPr>
        <p:txBody>
          <a:bodyPr anchor="t">
            <a:normAutofit/>
          </a:bodyPr>
          <a:lstStyle/>
          <a:p>
            <a:r>
              <a:rPr lang="en-US" sz="2200" dirty="0" smtClean="0">
                <a:latin typeface="Arial" panose="020B0604020202020204" pitchFamily="34" charset="0"/>
                <a:cs typeface="Arial" panose="020B0604020202020204" pitchFamily="34" charset="0"/>
              </a:rPr>
              <a:t>Here is a video of how the finished project works. To watch the video, make sure you are off of full screen Slide View and double tap on the picture and the video will open. </a:t>
            </a:r>
            <a:endParaRPr lang="en-US" sz="2200" dirty="0">
              <a:latin typeface="Arial" panose="020B0604020202020204" pitchFamily="34" charset="0"/>
              <a:cs typeface="Arial" panose="020B0604020202020204" pitchFamily="34"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977520741"/>
              </p:ext>
            </p:extLst>
          </p:nvPr>
        </p:nvGraphicFramePr>
        <p:xfrm>
          <a:off x="625475" y="2762250"/>
          <a:ext cx="10772775" cy="2952750"/>
        </p:xfrm>
        <a:graphic>
          <a:graphicData uri="http://schemas.openxmlformats.org/presentationml/2006/ole">
            <mc:AlternateContent xmlns:mc="http://schemas.openxmlformats.org/markup-compatibility/2006">
              <mc:Choice xmlns:v="urn:schemas-microsoft-com:vml" Requires="v">
                <p:oleObj spid="_x0000_s2057" name="Packager Shell Object" showAsIcon="1" r:id="rId4" imgW="2502360" imgH="685800" progId="Package">
                  <p:embed/>
                </p:oleObj>
              </mc:Choice>
              <mc:Fallback>
                <p:oleObj name="Packager Shell Object" showAsIcon="1" r:id="rId4" imgW="2502360" imgH="685800" progId="Package">
                  <p:embed/>
                  <p:pic>
                    <p:nvPicPr>
                      <p:cNvPr id="0" name="Object 5"/>
                      <p:cNvPicPr>
                        <a:picLocks noChangeAspect="1" noChangeArrowheads="1"/>
                      </p:cNvPicPr>
                      <p:nvPr/>
                    </p:nvPicPr>
                    <p:blipFill>
                      <a:blip r:embed="rId5"/>
                      <a:srcRect/>
                      <a:stretch>
                        <a:fillRect/>
                      </a:stretch>
                    </p:blipFill>
                    <p:spPr bwMode="auto">
                      <a:xfrm>
                        <a:off x="625475" y="2762250"/>
                        <a:ext cx="1077277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2852226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131425" cy="1456267"/>
          </a:xfrm>
        </p:spPr>
        <p:txBody>
          <a:bodyPr/>
          <a:lstStyle/>
          <a:p>
            <a:r>
              <a:rPr lang="en-US" u="sng">
                <a:latin typeface="arial"/>
              </a:rPr>
              <a:t>Lesson approach...</a:t>
            </a:r>
          </a:p>
        </p:txBody>
      </p:sp>
      <p:sp>
        <p:nvSpPr>
          <p:cNvPr id="3" name="Content Placeholder 2"/>
          <p:cNvSpPr>
            <a:spLocks noGrp="1"/>
          </p:cNvSpPr>
          <p:nvPr>
            <p:ph idx="1"/>
          </p:nvPr>
        </p:nvSpPr>
        <p:spPr>
          <a:xfrm>
            <a:off x="0" y="1285875"/>
            <a:ext cx="12223051" cy="5486272"/>
          </a:xfrm>
        </p:spPr>
        <p:txBody>
          <a:bodyPr/>
          <a:lstStyle/>
          <a:p>
            <a:r>
              <a:rPr lang="en-US" sz="2200">
                <a:latin typeface="arial"/>
              </a:rPr>
              <a:t>The teacher could read the story from the hungry caterpillar from the book.</a:t>
            </a:r>
          </a:p>
          <a:p>
            <a:r>
              <a:rPr lang="en-US" sz="2200">
                <a:latin typeface="arial"/>
              </a:rPr>
              <a:t>The teacher could then when finished reading see what children remembered and use the scratch Jr made in the previous slides so the children can see if eat all the different things. This would further clarify to the Early level any bits that may have not made sense to them when listening to the story.   </a:t>
            </a:r>
          </a:p>
          <a:p>
            <a:r>
              <a:rPr lang="en-US" sz="2200">
                <a:latin typeface="arial"/>
              </a:rPr>
              <a:t>OR the teacher could move the scratch game along as they read the book. This promoting active engagement as they would be both seeing and hearing from the teacher what was going on in the story. </a:t>
            </a:r>
          </a:p>
          <a:p>
            <a:r>
              <a:rPr lang="en-US" sz="2200">
                <a:latin typeface="arial"/>
              </a:rPr>
              <a:t>The teacher could then if possible and accessible to certain resources get the class to have a go themselves. However, as some steps can be a bit intense and difficult: guided support would need to be on offer. This would help the children to further emphasis their understanding as they would get a go themselves, which would help them remember what happened in the story . </a:t>
            </a:r>
          </a:p>
        </p:txBody>
      </p:sp>
    </p:spTree>
    <p:extLst>
      <p:ext uri="{BB962C8B-B14F-4D97-AF65-F5344CB8AC3E}">
        <p14:creationId xmlns:p14="http://schemas.microsoft.com/office/powerpoint/2010/main" val="18830338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59668" cy="1455738"/>
          </a:xfrm>
        </p:spPr>
        <p:txBody>
          <a:bodyPr/>
          <a:lstStyle/>
          <a:p>
            <a:r>
              <a:rPr lang="en-US" u="sng">
                <a:latin typeface="arial"/>
              </a:rPr>
              <a:t>Relating to Curriculum for excellence...</a:t>
            </a:r>
            <a:endParaRPr lang="en-US" u="sng">
              <a:solidFill>
                <a:srgbClr val="FFFFFF"/>
              </a:solidFill>
              <a:latin typeface="arial"/>
            </a:endParaRPr>
          </a:p>
        </p:txBody>
      </p:sp>
      <p:sp>
        <p:nvSpPr>
          <p:cNvPr id="3" name="Content Placeholder 2"/>
          <p:cNvSpPr>
            <a:spLocks noGrp="1"/>
          </p:cNvSpPr>
          <p:nvPr>
            <p:ph idx="1"/>
          </p:nvPr>
        </p:nvSpPr>
        <p:spPr>
          <a:xfrm>
            <a:off x="0" y="1619250"/>
            <a:ext cx="12197698" cy="5220280"/>
          </a:xfrm>
        </p:spPr>
        <p:txBody>
          <a:bodyPr vert="horz" lIns="91440" tIns="45720" rIns="91440" bIns="45720" rtlCol="0" anchor="t">
            <a:normAutofit fontScale="92500" lnSpcReduction="10000"/>
          </a:bodyPr>
          <a:lstStyle/>
          <a:p>
            <a:pPr marL="0" indent="0">
              <a:buNone/>
            </a:pPr>
            <a:r>
              <a:rPr lang="en-US" sz="2200" dirty="0">
                <a:latin typeface="arial"/>
              </a:rPr>
              <a:t>This creation can apply to many of the </a:t>
            </a:r>
            <a:r>
              <a:rPr lang="en-US" sz="2200" dirty="0" err="1">
                <a:latin typeface="arial"/>
              </a:rPr>
              <a:t>CfE</a:t>
            </a:r>
            <a:r>
              <a:rPr lang="en-US" sz="2200" dirty="0">
                <a:latin typeface="arial"/>
              </a:rPr>
              <a:t> outcomes which can be made as a teacher and as a learner: </a:t>
            </a:r>
            <a:endParaRPr lang="en-US" sz="2200" dirty="0">
              <a:solidFill>
                <a:srgbClr val="FFFFFF"/>
              </a:solidFill>
              <a:latin typeface="arial"/>
            </a:endParaRPr>
          </a:p>
          <a:p>
            <a:pPr marL="0" indent="0">
              <a:buNone/>
            </a:pPr>
            <a:endParaRPr lang="en-US" sz="2200" dirty="0">
              <a:latin typeface="arial"/>
            </a:endParaRPr>
          </a:p>
          <a:p>
            <a:r>
              <a:rPr lang="en-US" sz="2200" b="1" u="sng" dirty="0">
                <a:solidFill>
                  <a:srgbClr val="FFFFFF"/>
                </a:solidFill>
                <a:latin typeface="arial"/>
              </a:rPr>
              <a:t>Literacy</a:t>
            </a:r>
            <a:r>
              <a:rPr lang="en-US" sz="2200" dirty="0">
                <a:solidFill>
                  <a:srgbClr val="FFFFFF"/>
                </a:solidFill>
                <a:latin typeface="arial"/>
              </a:rPr>
              <a:t> – as this is quite a young story the outcomes will be best suited to early level</a:t>
            </a:r>
          </a:p>
          <a:p>
            <a:pPr lvl="1"/>
            <a:r>
              <a:rPr lang="en-US" sz="2200" i="1" u="sng" dirty="0">
                <a:latin typeface="arial"/>
              </a:rPr>
              <a:t>I enjoy exploring and choosing stories and other texts to watch, read or listen to, and can share my likes and dislikes. LIT 0-01b / LIT 0-11b</a:t>
            </a:r>
          </a:p>
          <a:p>
            <a:pPr lvl="1"/>
            <a:r>
              <a:rPr lang="en-US" sz="2200" i="1" u="sng" dirty="0">
                <a:latin typeface="arial"/>
              </a:rPr>
              <a:t>To help me understand stories and other texts, I ask questions and link what I am learning with what I already know. LIT 0-07a / LIT 0-16a / ENG 0-17a</a:t>
            </a:r>
          </a:p>
          <a:p>
            <a:pPr lvl="1"/>
            <a:r>
              <a:rPr lang="en-US" sz="2200" i="1" u="sng" dirty="0">
                <a:latin typeface="arial"/>
              </a:rPr>
              <a:t>I enjoy exploring events and characters in stories and other texts, sharing my thoughts in different ways.</a:t>
            </a:r>
            <a:r>
              <a:rPr lang="en-US" sz="2200" i="1" dirty="0">
                <a:latin typeface="arial"/>
              </a:rPr>
              <a:t> </a:t>
            </a:r>
          </a:p>
          <a:p>
            <a:pPr marL="457200" lvl="1" indent="0">
              <a:buNone/>
            </a:pPr>
            <a:endParaRPr lang="en-US" i="1" dirty="0">
              <a:latin typeface="Calibri"/>
            </a:endParaRPr>
          </a:p>
          <a:p>
            <a:pPr marL="266700" lvl="1" indent="190500"/>
            <a:r>
              <a:rPr lang="en-US" sz="2200" b="1" u="sng" dirty="0" smtClean="0">
                <a:latin typeface="arial"/>
              </a:rPr>
              <a:t>Technologies</a:t>
            </a:r>
            <a:r>
              <a:rPr lang="en-US" sz="2200" b="1" dirty="0" smtClean="0">
                <a:latin typeface="arial"/>
              </a:rPr>
              <a:t> </a:t>
            </a:r>
            <a:r>
              <a:rPr lang="en-US" sz="2200" dirty="0">
                <a:latin typeface="arial"/>
              </a:rPr>
              <a:t>– although some steps may be difficult with guided support, this will work with Early </a:t>
            </a:r>
            <a:r>
              <a:rPr lang="en-US" sz="2200" dirty="0" smtClean="0">
                <a:latin typeface="arial"/>
              </a:rPr>
              <a:t>           </a:t>
            </a:r>
          </a:p>
          <a:p>
            <a:pPr marL="266700" lvl="1" indent="0">
              <a:buNone/>
            </a:pPr>
            <a:r>
              <a:rPr lang="en-US" sz="2200" dirty="0" smtClean="0">
                <a:latin typeface="arial"/>
              </a:rPr>
              <a:t>                            Level </a:t>
            </a:r>
            <a:r>
              <a:rPr lang="en-US" sz="2200" dirty="0">
                <a:latin typeface="arial"/>
              </a:rPr>
              <a:t>and they should be able to create the same thing: </a:t>
            </a:r>
          </a:p>
          <a:p>
            <a:pPr lvl="1"/>
            <a:r>
              <a:rPr lang="en-US" sz="2200" i="1" u="sng" dirty="0">
                <a:latin typeface="arial"/>
              </a:rPr>
              <a:t>I am developing problem-solving strategies, navigation and co-ordination skills, as I play and learn with electronic games, remote control or programmable toys. TCH 0-09a / TCH 1-09a</a:t>
            </a:r>
            <a:r>
              <a:rPr lang="en-US" sz="2200" i="1" dirty="0">
                <a:latin typeface="arial"/>
              </a:rPr>
              <a:t> </a:t>
            </a:r>
          </a:p>
          <a:p>
            <a:pPr marL="457200" lvl="1" indent="0">
              <a:buNone/>
            </a:pPr>
            <a:endParaRPr lang="en-US" i="1" dirty="0">
              <a:latin typeface="Calibri"/>
            </a:endParaRPr>
          </a:p>
          <a:p>
            <a:pPr lvl="1"/>
            <a:endParaRPr lang="en-US" i="1" dirty="0">
              <a:latin typeface="Calibri"/>
            </a:endParaRPr>
          </a:p>
        </p:txBody>
      </p:sp>
      <p:pic>
        <p:nvPicPr>
          <p:cNvPr id="4" name="Picture 3"/>
          <p:cNvPicPr>
            <a:picLocks noChangeAspect="1"/>
          </p:cNvPicPr>
          <p:nvPr/>
        </p:nvPicPr>
        <p:blipFill>
          <a:blip r:embed="rId3"/>
          <a:stretch>
            <a:fillRect/>
          </a:stretch>
        </p:blipFill>
        <p:spPr>
          <a:xfrm>
            <a:off x="10567219" y="57150"/>
            <a:ext cx="1378719" cy="1486718"/>
          </a:xfrm>
          <a:prstGeom prst="rect">
            <a:avLst/>
          </a:prstGeom>
        </p:spPr>
      </p:pic>
    </p:spTree>
    <p:extLst>
      <p:ext uri="{BB962C8B-B14F-4D97-AF65-F5344CB8AC3E}">
        <p14:creationId xmlns:p14="http://schemas.microsoft.com/office/powerpoint/2010/main" val="9592316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94" y="0"/>
            <a:ext cx="12210375" cy="1455738"/>
          </a:xfrm>
        </p:spPr>
        <p:txBody>
          <a:bodyPr/>
          <a:lstStyle/>
          <a:p>
            <a:r>
              <a:rPr lang="en-US" u="sng">
                <a:latin typeface="arial"/>
              </a:rPr>
              <a:t>Why Scratch Jr. should be used in class...</a:t>
            </a:r>
          </a:p>
        </p:txBody>
      </p:sp>
      <p:sp>
        <p:nvSpPr>
          <p:cNvPr id="3" name="Content Placeholder 2"/>
          <p:cNvSpPr>
            <a:spLocks noGrp="1"/>
          </p:cNvSpPr>
          <p:nvPr>
            <p:ph idx="1"/>
          </p:nvPr>
        </p:nvSpPr>
        <p:spPr>
          <a:xfrm>
            <a:off x="0" y="1304925"/>
            <a:ext cx="12185021" cy="5460940"/>
          </a:xfrm>
        </p:spPr>
        <p:txBody>
          <a:bodyPr/>
          <a:lstStyle/>
          <a:p>
            <a:r>
              <a:rPr lang="en-US" sz="2200">
                <a:latin typeface="arial"/>
              </a:rPr>
              <a:t>Scratch Jr. In general should be used in class as it can make children have a more interactive; engaging and fun experience when it comes to such things as story telling. Rather than just being told the story they can see movement and even have a go of making the story. Also, it can encourage the children to be creative and make their own stories in a different and unique way. </a:t>
            </a:r>
          </a:p>
          <a:p>
            <a:r>
              <a:rPr lang="en-US" sz="2200">
                <a:solidFill>
                  <a:srgbClr val="FFFFFF"/>
                </a:solidFill>
                <a:latin typeface="arial"/>
              </a:rPr>
              <a:t>Scratch Jr. Can make a normal lesson such as creative writing more fun but still very informative and learning to the children as they are still having to use the skills they have gained. For example, if the teacher asked them to use Scratch Jr. to create a story on what they did over the weekend they still have to write things but in speech bubbles as Scratch allows this. They would still be communicating as they could communicate to the teacher or class verbally as to what is happening in their weekend. </a:t>
            </a:r>
          </a:p>
          <a:p>
            <a:r>
              <a:rPr lang="en-US" sz="2200">
                <a:solidFill>
                  <a:srgbClr val="FFFFFF"/>
                </a:solidFill>
                <a:latin typeface="arial"/>
              </a:rPr>
              <a:t>This not only improves their literacy skills but improving their confidence levels as they present in front of others their personal story. It will also improve such thing in their communication skills such as their verbal and non-verbal communication. </a:t>
            </a:r>
            <a:endParaRPr lang="en-US" sz="2200">
              <a:latin typeface="arial"/>
            </a:endParaRPr>
          </a:p>
          <a:p>
            <a:endParaRPr lang="en-US">
              <a:solidFill>
                <a:srgbClr val="FFFFFF"/>
              </a:solidFill>
              <a:latin typeface="Calibrithe"/>
            </a:endParaRPr>
          </a:p>
        </p:txBody>
      </p:sp>
      <p:pic>
        <p:nvPicPr>
          <p:cNvPr id="4" name="Picture 3"/>
          <p:cNvPicPr>
            <a:picLocks noChangeAspect="1"/>
          </p:cNvPicPr>
          <p:nvPr/>
        </p:nvPicPr>
        <p:blipFill>
          <a:blip r:embed="rId3"/>
          <a:stretch>
            <a:fillRect/>
          </a:stretch>
        </p:blipFill>
        <p:spPr>
          <a:xfrm>
            <a:off x="10639293" y="0"/>
            <a:ext cx="1354270" cy="1341268"/>
          </a:xfrm>
          <a:prstGeom prst="rect">
            <a:avLst/>
          </a:prstGeom>
        </p:spPr>
      </p:pic>
    </p:spTree>
    <p:extLst>
      <p:ext uri="{BB962C8B-B14F-4D97-AF65-F5344CB8AC3E}">
        <p14:creationId xmlns:p14="http://schemas.microsoft.com/office/powerpoint/2010/main" val="285927053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325" y="140016"/>
            <a:ext cx="8022995" cy="2119313"/>
          </a:xfrm>
        </p:spPr>
        <p:txBody>
          <a:bodyPr>
            <a:normAutofit/>
          </a:bodyPr>
          <a:lstStyle/>
          <a:p>
            <a:r>
              <a:rPr lang="en-US" u="sng" dirty="0" smtClean="0">
                <a:latin typeface="ARIAL"/>
              </a:rPr>
              <a:t>Why the scratch Jr. should be used in class. (the hungry caterpillar</a:t>
            </a:r>
            <a:r>
              <a:rPr lang="en-US" u="sng" dirty="0" smtClean="0">
                <a:latin typeface="ARIAL"/>
              </a:rPr>
              <a:t> story)...</a:t>
            </a:r>
            <a:endParaRPr lang="en-US" u="sng" dirty="0">
              <a:latin typeface="ARIAL"/>
            </a:endParaRPr>
          </a:p>
        </p:txBody>
      </p:sp>
      <p:sp>
        <p:nvSpPr>
          <p:cNvPr id="3" name="Content Placeholder 2"/>
          <p:cNvSpPr>
            <a:spLocks noGrp="1"/>
          </p:cNvSpPr>
          <p:nvPr>
            <p:ph idx="1"/>
          </p:nvPr>
        </p:nvSpPr>
        <p:spPr>
          <a:xfrm>
            <a:off x="-28575" y="2253488"/>
            <a:ext cx="12223750" cy="4647375"/>
          </a:xfrm>
        </p:spPr>
        <p:txBody>
          <a:bodyPr>
            <a:normAutofit/>
          </a:bodyPr>
          <a:lstStyle/>
          <a:p>
            <a:r>
              <a:rPr lang="en-US" sz="2200">
                <a:latin typeface="arial"/>
              </a:rPr>
              <a:t>This activity will be interactive and make sure the children in early years fully understand what is happening in the story. This Scratch Jr will cater to different learners who learn more through: practical involvement; listening and visually seeing it.</a:t>
            </a:r>
          </a:p>
          <a:p>
            <a:r>
              <a:rPr lang="en-US" sz="2200">
                <a:latin typeface="arial"/>
              </a:rPr>
              <a:t>It also helps the children to become more engaged as they can see the story by the teacher and then get a chance to have a go and make it themselves. This will help it to stay in their end which extends their general knowledge and vocabulary learned within the story.</a:t>
            </a:r>
          </a:p>
          <a:p>
            <a:r>
              <a:rPr lang="en-US" sz="2200">
                <a:latin typeface="arial"/>
              </a:rPr>
              <a:t>This creative invention for the story of the Hungary Caterpillar  us Scratch Jr. Is an excellent </a:t>
            </a:r>
            <a:r>
              <a:rPr lang="en-US" sz="2200" err="1">
                <a:latin typeface="arial"/>
              </a:rPr>
              <a:t>programm</a:t>
            </a:r>
            <a:r>
              <a:rPr lang="en-US" sz="2200">
                <a:latin typeface="arial"/>
              </a:rPr>
              <a:t> for also meeting several outcomes of </a:t>
            </a:r>
            <a:r>
              <a:rPr lang="en-US" sz="2200" err="1">
                <a:latin typeface="arial"/>
              </a:rPr>
              <a:t>CfE</a:t>
            </a:r>
            <a:r>
              <a:rPr lang="en-US" sz="2200">
                <a:latin typeface="arial"/>
              </a:rPr>
              <a:t>. This saving time for the teacher as they can progress through more in less time. For the learner it means they are getting a multicultural of knowledge in different areas rather than just taking one at a time. They are learning two things at once rather than just one which is more interesting and fun for the children. </a:t>
            </a:r>
          </a:p>
        </p:txBody>
      </p:sp>
      <p:pic>
        <p:nvPicPr>
          <p:cNvPr id="4" name="Picture 3"/>
          <p:cNvPicPr>
            <a:picLocks noChangeAspect="1"/>
          </p:cNvPicPr>
          <p:nvPr/>
        </p:nvPicPr>
        <p:blipFill>
          <a:blip r:embed="rId3"/>
          <a:stretch>
            <a:fillRect/>
          </a:stretch>
        </p:blipFill>
        <p:spPr>
          <a:xfrm>
            <a:off x="8554708" y="-3758"/>
            <a:ext cx="3623946" cy="2418846"/>
          </a:xfrm>
          <a:prstGeom prst="rect">
            <a:avLst/>
          </a:prstGeom>
        </p:spPr>
      </p:pic>
    </p:spTree>
    <p:extLst>
      <p:ext uri="{BB962C8B-B14F-4D97-AF65-F5344CB8AC3E}">
        <p14:creationId xmlns:p14="http://schemas.microsoft.com/office/powerpoint/2010/main" val="5768284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79" y="0"/>
            <a:ext cx="10131425" cy="1456267"/>
          </a:xfrm>
        </p:spPr>
        <p:txBody>
          <a:bodyPr/>
          <a:lstStyle/>
          <a:p>
            <a:r>
              <a:rPr lang="en-US">
                <a:latin typeface="Arial"/>
              </a:rPr>
              <a:t>Step 2 – accessing THE APP</a:t>
            </a:r>
          </a:p>
        </p:txBody>
      </p:sp>
      <p:sp>
        <p:nvSpPr>
          <p:cNvPr id="3" name="Content Placeholder 2"/>
          <p:cNvSpPr>
            <a:spLocks noGrp="1"/>
          </p:cNvSpPr>
          <p:nvPr>
            <p:ph sz="half" idx="1"/>
          </p:nvPr>
        </p:nvSpPr>
        <p:spPr>
          <a:xfrm>
            <a:off x="685800" y="2141538"/>
            <a:ext cx="3625715" cy="3649662"/>
          </a:xfrm>
        </p:spPr>
        <p:txBody>
          <a:bodyPr>
            <a:normAutofit/>
          </a:bodyPr>
          <a:lstStyle/>
          <a:p>
            <a:r>
              <a:rPr lang="en-US" sz="2400">
                <a:solidFill>
                  <a:srgbClr val="FFFFFF"/>
                </a:solidFill>
                <a:latin typeface="Arial"/>
              </a:rPr>
              <a:t>Once you have tapped on the app, hit the home button on the opening screen that will appear first. </a:t>
            </a:r>
          </a:p>
        </p:txBody>
      </p:sp>
      <p:pic>
        <p:nvPicPr>
          <p:cNvPr id="5" name="Content Placeholder 4" descr="IMG_0031.PNG"/>
          <p:cNvPicPr>
            <a:picLocks noGrp="1" noChangeAspect="1"/>
          </p:cNvPicPr>
          <p:nvPr>
            <p:ph sz="half" idx="2"/>
          </p:nvPr>
        </p:nvPicPr>
        <p:blipFill>
          <a:blip r:embed="rId3"/>
          <a:stretch>
            <a:fillRect/>
          </a:stretch>
        </p:blipFill>
        <p:spPr>
          <a:xfrm>
            <a:off x="5053642" y="1409700"/>
            <a:ext cx="6662072" cy="4996993"/>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6" name="Oval 5"/>
          <p:cNvSpPr/>
          <p:nvPr/>
        </p:nvSpPr>
        <p:spPr>
          <a:xfrm>
            <a:off x="6200118" y="4438650"/>
            <a:ext cx="1971630" cy="1460564"/>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420000" flipH="1">
            <a:off x="11896725" y="3918549"/>
            <a:ext cx="198523" cy="190500"/>
          </a:xfrm>
          <a:prstGeom prst="ellipse">
            <a:avLst/>
          </a:prstGeom>
          <a:solidFill>
            <a:schemeClr val="tx2">
              <a:lumMod val="2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65453" y="3876675"/>
            <a:ext cx="381986" cy="395083"/>
          </a:xfrm>
          <a:prstGeom prst="ellipse">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79158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2" y="0"/>
            <a:ext cx="10131425" cy="1456267"/>
          </a:xfrm>
        </p:spPr>
        <p:txBody>
          <a:bodyPr/>
          <a:lstStyle/>
          <a:p>
            <a:r>
              <a:rPr lang="en-US">
                <a:latin typeface="Arial"/>
              </a:rPr>
              <a:t>Step 3 – CREATING A NEW PROJECT </a:t>
            </a:r>
          </a:p>
        </p:txBody>
      </p:sp>
      <p:sp>
        <p:nvSpPr>
          <p:cNvPr id="3" name="Content Placeholder 2"/>
          <p:cNvSpPr>
            <a:spLocks noGrp="1"/>
          </p:cNvSpPr>
          <p:nvPr>
            <p:ph sz="half" idx="1"/>
          </p:nvPr>
        </p:nvSpPr>
        <p:spPr>
          <a:xfrm>
            <a:off x="161925" y="1962150"/>
            <a:ext cx="4386145" cy="4332053"/>
          </a:xfrm>
        </p:spPr>
        <p:txBody>
          <a:bodyPr/>
          <a:lstStyle/>
          <a:p>
            <a:r>
              <a:rPr lang="en-US" sz="2500" dirty="0">
                <a:latin typeface="Arial"/>
              </a:rPr>
              <a:t>You can then create a new Scratch program by tapping on the </a:t>
            </a:r>
            <a:r>
              <a:rPr lang="en-US" sz="2500" dirty="0" smtClean="0">
                <a:latin typeface="Arial"/>
              </a:rPr>
              <a:t>(+) </a:t>
            </a:r>
            <a:r>
              <a:rPr lang="en-US" sz="2500" dirty="0">
                <a:latin typeface="Arial"/>
              </a:rPr>
              <a:t>button or use a previous created program from the ones loaded. Today we will just use the new </a:t>
            </a:r>
            <a:r>
              <a:rPr lang="en-US" sz="2500" dirty="0" smtClean="0">
                <a:latin typeface="Arial"/>
              </a:rPr>
              <a:t>(+) </a:t>
            </a:r>
            <a:r>
              <a:rPr lang="en-US" sz="2500" dirty="0">
                <a:latin typeface="Arial"/>
              </a:rPr>
              <a:t>button as we are beginners</a:t>
            </a:r>
            <a:r>
              <a:rPr lang="en-US" sz="2400" dirty="0">
                <a:latin typeface="Arial"/>
              </a:rPr>
              <a:t>.   </a:t>
            </a:r>
          </a:p>
        </p:txBody>
      </p:sp>
      <p:pic>
        <p:nvPicPr>
          <p:cNvPr id="5" name="Content Placeholder 4" descr="IMG_0032.PNG"/>
          <p:cNvPicPr>
            <a:picLocks noGrp="1" noChangeAspect="1"/>
          </p:cNvPicPr>
          <p:nvPr>
            <p:ph sz="half" idx="2"/>
          </p:nvPr>
        </p:nvPicPr>
        <p:blipFill>
          <a:blip r:embed="rId3"/>
          <a:stretch>
            <a:fillRect/>
          </a:stretch>
        </p:blipFill>
        <p:spPr>
          <a:xfrm>
            <a:off x="5086290" y="1404873"/>
            <a:ext cx="6653273" cy="499434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6" name="Oval 5"/>
          <p:cNvSpPr/>
          <p:nvPr/>
        </p:nvSpPr>
        <p:spPr>
          <a:xfrm>
            <a:off x="5114383" y="2062412"/>
            <a:ext cx="1971630" cy="14605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648200" y="3906533"/>
            <a:ext cx="381986" cy="395083"/>
          </a:xfrm>
          <a:prstGeom prst="ellipse">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420000" flipH="1">
            <a:off x="11904452" y="4025660"/>
            <a:ext cx="198523" cy="190500"/>
          </a:xfrm>
          <a:prstGeom prst="ellipse">
            <a:avLst/>
          </a:prstGeom>
          <a:solidFill>
            <a:schemeClr val="tx2">
              <a:lumMod val="2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79070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131425" cy="1456267"/>
          </a:xfrm>
        </p:spPr>
        <p:txBody>
          <a:bodyPr/>
          <a:lstStyle/>
          <a:p>
            <a:r>
              <a:rPr lang="en-US">
                <a:latin typeface="Arial"/>
              </a:rPr>
              <a:t>Step 4 – ADDING A BACKGROUND</a:t>
            </a:r>
          </a:p>
        </p:txBody>
      </p:sp>
      <p:sp>
        <p:nvSpPr>
          <p:cNvPr id="3" name="Content Placeholder 2"/>
          <p:cNvSpPr>
            <a:spLocks noGrp="1"/>
          </p:cNvSpPr>
          <p:nvPr>
            <p:ph sz="half" idx="1"/>
          </p:nvPr>
        </p:nvSpPr>
        <p:spPr>
          <a:xfrm>
            <a:off x="685800" y="2141538"/>
            <a:ext cx="3601811" cy="3649662"/>
          </a:xfrm>
        </p:spPr>
        <p:txBody>
          <a:bodyPr>
            <a:normAutofit/>
          </a:bodyPr>
          <a:lstStyle/>
          <a:p>
            <a:r>
              <a:rPr lang="en-US" sz="2400" dirty="0">
                <a:latin typeface="Arial"/>
              </a:rPr>
              <a:t>You will then come across this screen. To add a new background </a:t>
            </a:r>
            <a:r>
              <a:rPr lang="en-US" sz="2400" dirty="0" smtClean="0">
                <a:latin typeface="Arial"/>
              </a:rPr>
              <a:t>go to the top </a:t>
            </a:r>
            <a:r>
              <a:rPr lang="en-US" sz="2400" dirty="0">
                <a:latin typeface="Arial"/>
              </a:rPr>
              <a:t>of the screen </a:t>
            </a:r>
            <a:r>
              <a:rPr lang="en-US" sz="2400" dirty="0" smtClean="0">
                <a:latin typeface="Arial"/>
              </a:rPr>
              <a:t>which looks </a:t>
            </a:r>
            <a:r>
              <a:rPr lang="en-US" sz="2400" dirty="0">
                <a:latin typeface="Arial"/>
              </a:rPr>
              <a:t>like a </a:t>
            </a:r>
            <a:r>
              <a:rPr lang="en-US" sz="2400" dirty="0" smtClean="0">
                <a:latin typeface="Arial"/>
              </a:rPr>
              <a:t>landscape and </a:t>
            </a:r>
            <a:r>
              <a:rPr lang="en-US" sz="2400" dirty="0">
                <a:latin typeface="Arial"/>
              </a:rPr>
              <a:t>t</a:t>
            </a:r>
            <a:r>
              <a:rPr lang="en-US" sz="2400" dirty="0" smtClean="0">
                <a:latin typeface="Arial"/>
              </a:rPr>
              <a:t>ap </a:t>
            </a:r>
            <a:r>
              <a:rPr lang="en-US" sz="2400" dirty="0">
                <a:latin typeface="Arial"/>
              </a:rPr>
              <a:t>on this.  </a:t>
            </a:r>
            <a:endParaRPr lang="en-US" sz="2400" dirty="0">
              <a:solidFill>
                <a:srgbClr val="FFFFFF"/>
              </a:solidFill>
              <a:latin typeface="Arial"/>
            </a:endParaRPr>
          </a:p>
        </p:txBody>
      </p:sp>
      <p:pic>
        <p:nvPicPr>
          <p:cNvPr id="7" name="Content Placeholder 6" descr="IMG_0033.PNG"/>
          <p:cNvPicPr>
            <a:picLocks noGrp="1" noChangeAspect="1"/>
          </p:cNvPicPr>
          <p:nvPr>
            <p:ph sz="half" idx="2"/>
          </p:nvPr>
        </p:nvPicPr>
        <p:blipFill>
          <a:blip r:embed="rId3"/>
          <a:stretch>
            <a:fillRect/>
          </a:stretch>
        </p:blipFill>
        <p:spPr>
          <a:xfrm>
            <a:off x="5079579" y="1452113"/>
            <a:ext cx="6597150" cy="4948128"/>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8" name="Oval 7"/>
          <p:cNvSpPr/>
          <p:nvPr/>
        </p:nvSpPr>
        <p:spPr>
          <a:xfrm>
            <a:off x="7933484" y="1200116"/>
            <a:ext cx="879838" cy="936887"/>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639923" y="3724275"/>
            <a:ext cx="381986" cy="395083"/>
          </a:xfrm>
          <a:prstGeom prst="ellipse">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420000" flipH="1">
            <a:off x="11830050" y="3918369"/>
            <a:ext cx="198523" cy="190500"/>
          </a:xfrm>
          <a:prstGeom prst="ellipse">
            <a:avLst/>
          </a:prstGeom>
          <a:solidFill>
            <a:schemeClr val="tx2">
              <a:lumMod val="2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50351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blipFill>
            <a:blip r:embed="rId3"/>
            <a:stretch/>
          </a:blipFill>
          <a:ln>
            <a:noFill/>
          </a:ln>
          <a:effectLst/>
        </p:spPr>
      </p:sp>
      <p:pic>
        <p:nvPicPr>
          <p:cNvPr id="8" name="Picture 7"/>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5" name="Content Placeholder 4" descr="IMG_0035.PNG"/>
          <p:cNvPicPr>
            <a:picLocks noGrp="1" noChangeAspect="1"/>
          </p:cNvPicPr>
          <p:nvPr>
            <p:ph sz="half" idx="2"/>
          </p:nvPr>
        </p:nvPicPr>
        <p:blipFill>
          <a:blip r:embed="rId5"/>
          <a:stretch>
            <a:fillRect/>
          </a:stretch>
        </p:blipFill>
        <p:spPr>
          <a:xfrm>
            <a:off x="5173345" y="1466850"/>
            <a:ext cx="6563194" cy="4922815"/>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2" name="Title 1"/>
          <p:cNvSpPr>
            <a:spLocks noGrp="1"/>
          </p:cNvSpPr>
          <p:nvPr>
            <p:ph type="title"/>
          </p:nvPr>
        </p:nvSpPr>
        <p:spPr>
          <a:xfrm>
            <a:off x="0" y="0"/>
            <a:ext cx="12277970" cy="1454150"/>
          </a:xfrm>
        </p:spPr>
        <p:txBody>
          <a:bodyPr vert="horz" lIns="91440" tIns="45720" rIns="91440" bIns="45720" rtlCol="0" anchor="ctr">
            <a:normAutofit/>
          </a:bodyPr>
          <a:lstStyle/>
          <a:p>
            <a:r>
              <a:rPr lang="en-US">
                <a:latin typeface="Arial"/>
              </a:rPr>
              <a:t>Step 5 – picking THE BACKGROUND</a:t>
            </a:r>
          </a:p>
        </p:txBody>
      </p:sp>
      <p:sp>
        <p:nvSpPr>
          <p:cNvPr id="3" name="Content Placeholder 2"/>
          <p:cNvSpPr>
            <a:spLocks noGrp="1"/>
          </p:cNvSpPr>
          <p:nvPr>
            <p:ph sz="half" idx="1"/>
          </p:nvPr>
        </p:nvSpPr>
        <p:spPr>
          <a:xfrm>
            <a:off x="304768" y="2151609"/>
            <a:ext cx="4002936" cy="3637935"/>
          </a:xfrm>
        </p:spPr>
        <p:txBody>
          <a:bodyPr vert="horz" lIns="91440" tIns="45720" rIns="91440" bIns="45720" rtlCol="0" anchor="ctr">
            <a:normAutofit/>
          </a:bodyPr>
          <a:lstStyle/>
          <a:p>
            <a:r>
              <a:rPr lang="en-US" sz="2400">
                <a:latin typeface="Arial"/>
              </a:rPr>
              <a:t>A whole range of backgrounds will appear but to make it relevant to the hungry caterpillar we will pick the Jungle background. Double tap to apply. See the Right hand side. </a:t>
            </a:r>
          </a:p>
        </p:txBody>
      </p:sp>
      <p:sp>
        <p:nvSpPr>
          <p:cNvPr id="6" name="Oval 5"/>
          <p:cNvSpPr/>
          <p:nvPr/>
        </p:nvSpPr>
        <p:spPr>
          <a:xfrm>
            <a:off x="9163050" y="4169434"/>
            <a:ext cx="1518194" cy="118149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785157" y="3853132"/>
            <a:ext cx="381986" cy="395083"/>
          </a:xfrm>
          <a:prstGeom prst="ellipse">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420000" flipH="1">
            <a:off x="11887200" y="3953773"/>
            <a:ext cx="198523" cy="190500"/>
          </a:xfrm>
          <a:prstGeom prst="ellipse">
            <a:avLst/>
          </a:prstGeom>
          <a:solidFill>
            <a:schemeClr val="tx2">
              <a:lumMod val="2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54723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3" y="0"/>
            <a:ext cx="12149260" cy="1455738"/>
          </a:xfrm>
        </p:spPr>
        <p:txBody>
          <a:bodyPr/>
          <a:lstStyle/>
          <a:p>
            <a:r>
              <a:rPr lang="en-US">
                <a:latin typeface="Arial"/>
              </a:rPr>
              <a:t>STEP 6 – deleting UNWANTED CHARACTERS</a:t>
            </a:r>
          </a:p>
        </p:txBody>
      </p:sp>
      <p:sp>
        <p:nvSpPr>
          <p:cNvPr id="3" name="Content Placeholder 2"/>
          <p:cNvSpPr>
            <a:spLocks noGrp="1"/>
          </p:cNvSpPr>
          <p:nvPr>
            <p:ph sz="half" idx="1"/>
          </p:nvPr>
        </p:nvSpPr>
        <p:spPr>
          <a:xfrm>
            <a:off x="438150" y="2009775"/>
            <a:ext cx="4101784" cy="3649662"/>
          </a:xfrm>
        </p:spPr>
        <p:txBody>
          <a:bodyPr>
            <a:normAutofit/>
          </a:bodyPr>
          <a:lstStyle/>
          <a:p>
            <a:r>
              <a:rPr lang="en-US" sz="2400">
                <a:latin typeface="Arial"/>
              </a:rPr>
              <a:t>You can then delete any characters. In this case the cat, as we do not need a cat for this story. Press down on the animal until it dances and a red cross appears. Once the red cross appears tap on it and it should disappear. </a:t>
            </a:r>
            <a:endParaRPr lang="en-US" sz="2400">
              <a:solidFill>
                <a:srgbClr val="FFFFFF"/>
              </a:solidFill>
              <a:latin typeface="Arial"/>
            </a:endParaRPr>
          </a:p>
        </p:txBody>
      </p:sp>
      <p:pic>
        <p:nvPicPr>
          <p:cNvPr id="5" name="Content Placeholder 4" descr="image.jpg"/>
          <p:cNvPicPr>
            <a:picLocks noGrp="1" noChangeAspect="1"/>
          </p:cNvPicPr>
          <p:nvPr>
            <p:ph sz="half" idx="2"/>
          </p:nvPr>
        </p:nvPicPr>
        <p:blipFill>
          <a:blip r:embed="rId3"/>
          <a:stretch>
            <a:fillRect/>
          </a:stretch>
        </p:blipFill>
        <p:spPr>
          <a:xfrm>
            <a:off x="5305022" y="1593547"/>
            <a:ext cx="6399616" cy="4799316"/>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6" name="Oval 5"/>
          <p:cNvSpPr/>
          <p:nvPr/>
        </p:nvSpPr>
        <p:spPr>
          <a:xfrm>
            <a:off x="8133488" y="2438400"/>
            <a:ext cx="914400" cy="914400"/>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892040" y="3867150"/>
            <a:ext cx="381986" cy="395083"/>
          </a:xfrm>
          <a:prstGeom prst="ellipse">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420000" flipH="1">
            <a:off x="11839575" y="3893924"/>
            <a:ext cx="198523" cy="190500"/>
          </a:xfrm>
          <a:prstGeom prst="ellipse">
            <a:avLst/>
          </a:prstGeom>
          <a:solidFill>
            <a:schemeClr val="tx2">
              <a:lumMod val="2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827341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131425" cy="1456267"/>
          </a:xfrm>
        </p:spPr>
        <p:txBody>
          <a:bodyPr/>
          <a:lstStyle/>
          <a:p>
            <a:r>
              <a:rPr lang="en-US">
                <a:latin typeface="Arial"/>
              </a:rPr>
              <a:t>Step 7 – ADDING NEW CHARACTERS</a:t>
            </a:r>
          </a:p>
        </p:txBody>
      </p:sp>
      <p:sp>
        <p:nvSpPr>
          <p:cNvPr id="3" name="Content Placeholder 2"/>
          <p:cNvSpPr>
            <a:spLocks noGrp="1"/>
          </p:cNvSpPr>
          <p:nvPr>
            <p:ph sz="half" idx="1"/>
          </p:nvPr>
        </p:nvSpPr>
        <p:spPr>
          <a:xfrm>
            <a:off x="219075" y="1828800"/>
            <a:ext cx="4136618" cy="4241908"/>
          </a:xfrm>
        </p:spPr>
        <p:txBody>
          <a:bodyPr/>
          <a:lstStyle/>
          <a:p>
            <a:r>
              <a:rPr lang="en-US" sz="2400">
                <a:latin typeface="Arial"/>
              </a:rPr>
              <a:t>To add new characters hit the left hand side plus (+) button. And a menu of all different characters should appear on the screen. </a:t>
            </a:r>
          </a:p>
        </p:txBody>
      </p:sp>
      <p:pic>
        <p:nvPicPr>
          <p:cNvPr id="5" name="Content Placeholder 4" descr="image-2.jpg"/>
          <p:cNvPicPr>
            <a:picLocks noGrp="1" noChangeAspect="1"/>
          </p:cNvPicPr>
          <p:nvPr>
            <p:ph sz="half" idx="2"/>
          </p:nvPr>
        </p:nvPicPr>
        <p:blipFill>
          <a:blip r:embed="rId3"/>
          <a:stretch>
            <a:fillRect/>
          </a:stretch>
        </p:blipFill>
        <p:spPr>
          <a:xfrm>
            <a:off x="5323205" y="1614334"/>
            <a:ext cx="6410008" cy="4807104"/>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6" name="Oval 5"/>
          <p:cNvSpPr/>
          <p:nvPr/>
        </p:nvSpPr>
        <p:spPr>
          <a:xfrm>
            <a:off x="5362007" y="1714500"/>
            <a:ext cx="1320800" cy="12279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914900" y="4015352"/>
            <a:ext cx="381986" cy="395083"/>
          </a:xfrm>
          <a:prstGeom prst="ellipse">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420000" flipH="1">
            <a:off x="11820525" y="4029730"/>
            <a:ext cx="198523" cy="190500"/>
          </a:xfrm>
          <a:prstGeom prst="ellipse">
            <a:avLst/>
          </a:prstGeom>
          <a:solidFill>
            <a:schemeClr val="tx2">
              <a:lumMod val="2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75921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88"/>
            <a:ext cx="12186976" cy="1457326"/>
          </a:xfrm>
        </p:spPr>
        <p:txBody>
          <a:bodyPr/>
          <a:lstStyle/>
          <a:p>
            <a:r>
              <a:rPr lang="en-US">
                <a:solidFill>
                  <a:srgbClr val="FFFFFF"/>
                </a:solidFill>
                <a:latin typeface="arial"/>
              </a:rPr>
              <a:t>Step 8 – PICKING THE CHARCTERS WE NEED</a:t>
            </a:r>
          </a:p>
        </p:txBody>
      </p:sp>
      <p:sp>
        <p:nvSpPr>
          <p:cNvPr id="3" name="Content Placeholder 2"/>
          <p:cNvSpPr>
            <a:spLocks noGrp="1"/>
          </p:cNvSpPr>
          <p:nvPr>
            <p:ph sz="half" idx="1"/>
          </p:nvPr>
        </p:nvSpPr>
        <p:spPr>
          <a:xfrm>
            <a:off x="685800" y="2141538"/>
            <a:ext cx="3446167" cy="3649662"/>
          </a:xfrm>
        </p:spPr>
        <p:txBody>
          <a:bodyPr>
            <a:normAutofit/>
          </a:bodyPr>
          <a:lstStyle/>
          <a:p>
            <a:r>
              <a:rPr lang="en-US" sz="2400">
                <a:latin typeface="Arial"/>
              </a:rPr>
              <a:t>There will be several characters that we can use but for this story we are going to pick the Snake. (As there is no caterpillar and it looks like the closest thing to it) </a:t>
            </a:r>
          </a:p>
        </p:txBody>
      </p:sp>
      <p:pic>
        <p:nvPicPr>
          <p:cNvPr id="5" name="Content Placeholder 4" descr="image-3.jpg"/>
          <p:cNvPicPr>
            <a:picLocks noGrp="1" noChangeAspect="1"/>
          </p:cNvPicPr>
          <p:nvPr>
            <p:ph sz="half" idx="2"/>
          </p:nvPr>
        </p:nvPicPr>
        <p:blipFill>
          <a:blip r:embed="rId3"/>
          <a:stretch>
            <a:fillRect/>
          </a:stretch>
        </p:blipFill>
        <p:spPr>
          <a:xfrm>
            <a:off x="5133975" y="1438275"/>
            <a:ext cx="6612155" cy="4961783"/>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6" name="Oval 5"/>
          <p:cNvSpPr/>
          <p:nvPr/>
        </p:nvSpPr>
        <p:spPr>
          <a:xfrm rot="-420000" flipH="1">
            <a:off x="11904452" y="4025660"/>
            <a:ext cx="198523" cy="190500"/>
          </a:xfrm>
          <a:prstGeom prst="ellipse">
            <a:avLst/>
          </a:prstGeom>
          <a:solidFill>
            <a:schemeClr val="tx2">
              <a:lumMod val="2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724400" y="3918369"/>
            <a:ext cx="381986" cy="395083"/>
          </a:xfrm>
          <a:prstGeom prst="ellipse">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7226300" y="2933700"/>
            <a:ext cx="1472167" cy="13197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40673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xmlns=""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TotalTime>
  <Words>919</Words>
  <Application>Microsoft Office PowerPoint</Application>
  <PresentationFormat>Custom</PresentationFormat>
  <Paragraphs>100</Paragraphs>
  <Slides>26</Slides>
  <Notes>25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28" baseType="lpstr">
      <vt:lpstr>Celestial</vt:lpstr>
      <vt:lpstr>Package</vt:lpstr>
      <vt:lpstr>Steps on how to work scratch junior</vt:lpstr>
      <vt:lpstr>Step 1 – Finding THE APP </vt:lpstr>
      <vt:lpstr>Step 2 – accessing THE APP</vt:lpstr>
      <vt:lpstr>Step 3 – CREATING A NEW PROJECT </vt:lpstr>
      <vt:lpstr>Step 4 – ADDING A BACKGROUND</vt:lpstr>
      <vt:lpstr>Step 5 – picking THE BACKGROUND</vt:lpstr>
      <vt:lpstr>STEP 6 – deleting UNWANTED CHARACTERS</vt:lpstr>
      <vt:lpstr>Step 7 – ADDING NEW CHARACTERS</vt:lpstr>
      <vt:lpstr>Step 8 – PICKING THE CHARCTERS WE NEED</vt:lpstr>
      <vt:lpstr>Step 9 – ADDING MORE CHARCTERS</vt:lpstr>
      <vt:lpstr>Step 10 – adding new characters</vt:lpstr>
      <vt:lpstr>Step 11 - Saving the program</vt:lpstr>
      <vt:lpstr>Step 12 – saving the program </vt:lpstr>
      <vt:lpstr>STEP 13 – CODING THE snake </vt:lpstr>
      <vt:lpstr>Step 14 – coding the Mushroom </vt:lpstr>
      <vt:lpstr>Step 15 – coding the Peach </vt:lpstr>
      <vt:lpstr>Step 16 – coding the apple</vt:lpstr>
      <vt:lpstr>Step 17 – coding the Tree </vt:lpstr>
      <vt:lpstr>Step 17 – coding the Daisy </vt:lpstr>
      <vt:lpstr>Step 18 – coding the butterfly</vt:lpstr>
      <vt:lpstr>STEP 20 – HOW TO WORK THE FINISHING PROJECT</vt:lpstr>
      <vt:lpstr>Finished project in video format</vt:lpstr>
      <vt:lpstr>Lesson approach...</vt:lpstr>
      <vt:lpstr>Relating to Curriculum for excellence...</vt:lpstr>
      <vt:lpstr>Why Scratch Jr. should be used in class...</vt:lpstr>
      <vt:lpstr>Why the scratch Jr. should be used in class. (the hungry caterpillar story)...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Steps on how to work scratch junior</dc:title>
  <dc:creator>Christopher</dc:creator>
  <cp:lastModifiedBy>Christopher</cp:lastModifiedBy>
  <cp:revision>6</cp:revision>
  <dcterms:modified xsi:type="dcterms:W3CDTF">2017-02-07T21:56:18Z</dcterms:modified>
</cp:coreProperties>
</file>