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5" r:id="rId7"/>
    <p:sldId id="279" r:id="rId8"/>
    <p:sldId id="276" r:id="rId9"/>
    <p:sldId id="278" r:id="rId10"/>
    <p:sldId id="277" r:id="rId11"/>
    <p:sldId id="268" r:id="rId12"/>
    <p:sldId id="280" r:id="rId13"/>
    <p:sldId id="282" r:id="rId14"/>
    <p:sldId id="283" r:id="rId15"/>
    <p:sldId id="284" r:id="rId16"/>
    <p:sldId id="285" r:id="rId17"/>
    <p:sldId id="274" r:id="rId18"/>
    <p:sldId id="281" r:id="rId19"/>
    <p:sldId id="286" r:id="rId20"/>
    <p:sldId id="264" r:id="rId21"/>
    <p:sldId id="266" r:id="rId22"/>
    <p:sldId id="265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9DDC8-93D5-46CF-81BA-0E28A22F9361}" v="230" dt="2023-09-29T09:49:35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F3DEF-97E3-0C63-EB6A-DF2BB4B53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4D7EC-DA2E-D655-949F-C7AF9A209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19028-822E-4568-4C9B-AF01E596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943-AE80-46DF-8EFD-13A198BF3647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C52C8-4449-3AB7-00F7-646CD4F1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0843D-35A1-6596-C182-D8A62F63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CFF7-4D1C-4DA8-9EAD-7E5134986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1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26B3-EDE7-DE96-A22E-86AC948E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CB9B2-43A0-993C-331A-CA2481896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BA3D6-6C34-0D6B-E011-93699566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943-AE80-46DF-8EFD-13A198BF3647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A68AD-24A7-8586-601D-7F72A9FA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FF45E-B8A6-91FF-1CF9-FEC3713C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CFF7-4D1C-4DA8-9EAD-7E5134986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1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0D139-962B-F931-F413-66071262D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3A8D6-3554-0648-C946-A35F59AE2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D2F00-8A5D-28B1-74C2-BAD0D20A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943-AE80-46DF-8EFD-13A198BF3647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37D05-2403-6145-9891-C5AAC004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5045F-E9B7-2F05-0081-BB535B71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CFF7-4D1C-4DA8-9EAD-7E5134986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5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72D3-151B-6164-7162-0963304D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FA81-45F5-1718-BFB0-1CB07BEC8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DB338-AF6C-6480-4A35-63435C5C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943-AE80-46DF-8EFD-13A198BF3647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D1B27-8B8F-96B1-9461-1FBF30A4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49553-80A0-3F1E-7992-CFC0DB5B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CFF7-4D1C-4DA8-9EAD-7E5134986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4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1A8D-3289-B55D-F9C4-DE16C919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52BF4-0610-FFFB-4835-63B1416BC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F670A-312E-4F87-65D7-3B27251D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943-AE80-46DF-8EFD-13A198BF3647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75FEF-D7F5-6B61-58D5-38CC9146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F53-F7A3-182C-AE65-E67D50A7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CFF7-4D1C-4DA8-9EAD-7E5134986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42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9C00-F609-5114-1457-265DB5EB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33C90-0C11-8D73-6FE3-DBD1A6650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EED13-24FE-137B-84CB-B48F122EA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BE16D-77EE-C52D-99FE-0C31706E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943-AE80-46DF-8EFD-13A198BF3647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2565E-04B1-9D36-536E-279F4FE0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B5401-972D-F1F4-9D10-39ACEAFC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CFF7-4D1C-4DA8-9EAD-7E5134986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04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91C72-5134-E486-B584-721C6F9F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E0335-3402-76E8-2B5E-C8CCAFCA7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3CA17-13B3-2290-4D49-F50B80ADA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9A360-2E43-A679-996F-738162556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D7979-D69B-6DC9-7F76-103A6707E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2ACB78-C5A2-8D00-AAB4-DD1BC4ED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943-AE80-46DF-8EFD-13A198BF3647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E0DF3-F3C9-2BD4-D680-7A538C30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84B40-F061-222F-3209-905C1E43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CFF7-4D1C-4DA8-9EAD-7E5134986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67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41A5-7E19-2572-2944-EB6513C4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E67663-1653-205B-70F2-4EF928A4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943-AE80-46DF-8EFD-13A198BF3647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0ED5D-7D44-A7DE-E6EB-9CB64906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BC686-B323-37CD-09D8-2CB07016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CFF7-4D1C-4DA8-9EAD-7E5134986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47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D90CFD-9FBC-0FD4-8166-6E078B8E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943-AE80-46DF-8EFD-13A198BF3647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6B0525-2697-A86F-3C92-30AB85FE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0658-CEAF-88D5-29B0-5ACB41B4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CFF7-4D1C-4DA8-9EAD-7E5134986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05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9BDB-1C5A-4BEB-F51C-951E414A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1918-80AB-81E1-3288-9F5639070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5B9FF-6B4A-08E8-58AB-D7FF1948B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99F5B-24A0-88A9-0124-57FD0B0F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943-AE80-46DF-8EFD-13A198BF3647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6A0B4-F1B4-DEBC-11D4-5EB6DA5F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6123C-9834-D768-2495-E1EC1648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CFF7-4D1C-4DA8-9EAD-7E5134986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03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9282-F895-95BA-469A-7A0A9FF9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CA7DA9-5B23-B6DB-A25C-98633B247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E9124-AE3D-EF34-0E68-5319EDC50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C411F-4A54-E920-85B3-7E522DD0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943-AE80-46DF-8EFD-13A198BF3647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168B4-6692-8764-EB1F-16A2A2C1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82EFD-5212-1071-B393-7DA0695F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CFF7-4D1C-4DA8-9EAD-7E5134986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98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066E83-7FE8-F03E-4D8D-FF2F7D77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15F8C-8D8B-721B-F6A0-DD50753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E2689-E5F5-B30C-64BF-9C2D61E0B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E6943-AE80-46DF-8EFD-13A198BF3647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4CD5A-807C-C0BE-D3AF-727DE8035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B4B25-6187-F3BD-4F65-8B8A3F5EA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6CFF7-4D1C-4DA8-9EAD-7E5134986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3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GuT9-_Y5J4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40SZtaJo84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zreflects.blogspot.com/2012/07/professional-development-meme-2012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ology.net/2020/10/13/being-true-to-yourself-a-career-as-a-nurse-educator-guided-by-critical-caring-pedagog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lesmirror.com/2016/11/dont-worry-were-on-wall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OzrAK4gOSo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g"/><Relationship Id="rId7" Type="http://schemas.openxmlformats.org/officeDocument/2006/relationships/hyperlink" Target="http://migprimerounamuno.blogspot.com/2015_04_01_archiv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10" Type="http://schemas.openxmlformats.org/officeDocument/2006/relationships/hyperlink" Target="https://vie-to-b.fr/accompagner-lusage-dans-une-ecole/" TargetMode="External"/><Relationship Id="rId4" Type="http://schemas.openxmlformats.org/officeDocument/2006/relationships/hyperlink" Target="https://www.publicdomainpictures.net/view-image.php?image=238725&amp;picture=family-gathering" TargetMode="Externa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4AC20-9B68-1B08-DB2E-5BB633152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GB" sz="6600" dirty="0"/>
              <a:t>What is?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08C276-88D7-A394-21EC-A1BE8E91A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endParaRPr lang="en-GB"/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ll About Respect | Why Is Respect Important? | Kids Helpline">
            <a:extLst>
              <a:ext uri="{FF2B5EF4-FFF2-40B4-BE49-F238E27FC236}">
                <a16:creationId xmlns:a16="http://schemas.microsoft.com/office/drawing/2014/main" id="{04E54EB0-ACEE-9CE9-FCFE-CD55F96C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84784"/>
            <a:ext cx="7214616" cy="50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8" descr="Word writing text Respect Yourself. Business photo showcasing believing  that you good and worthy being treated well Stock Photo - Alamy">
            <a:extLst>
              <a:ext uri="{FF2B5EF4-FFF2-40B4-BE49-F238E27FC236}">
                <a16:creationId xmlns:a16="http://schemas.microsoft.com/office/drawing/2014/main" id="{BB483C48-856C-2DA5-3F08-66958FF4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8554" y="185003"/>
            <a:ext cx="5885446" cy="629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12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5" name="Rectangle 208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7" name="Freeform: Shape 2086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9" name="Right Triangle 208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Respect: What is it, types, examples, learn and teach respect">
            <a:extLst>
              <a:ext uri="{FF2B5EF4-FFF2-40B4-BE49-F238E27FC236}">
                <a16:creationId xmlns:a16="http://schemas.microsoft.com/office/drawing/2014/main" id="{2C893A6B-4272-8B11-432D-666BE81C7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163" y="1231880"/>
            <a:ext cx="7746709" cy="43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11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ys Stock Illustrations – 135,156 Toys Stock Illustrations, Vectors &amp;  Clipart - Dreamstime">
            <a:extLst>
              <a:ext uri="{FF2B5EF4-FFF2-40B4-BE49-F238E27FC236}">
                <a16:creationId xmlns:a16="http://schemas.microsoft.com/office/drawing/2014/main" id="{4F3825CB-9C3E-A616-AE14-0B676DF594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36638"/>
            <a:ext cx="1438275" cy="1392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24,089 Kids Outdoor Toys Vector Images, Stock Photos &amp; Vectors |  Shutterstock">
            <a:extLst>
              <a:ext uri="{FF2B5EF4-FFF2-40B4-BE49-F238E27FC236}">
                <a16:creationId xmlns:a16="http://schemas.microsoft.com/office/drawing/2014/main" id="{EDBB978A-2E3F-25CA-7747-ADEE0C58D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1036638"/>
            <a:ext cx="1298575" cy="1392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NOSS PRIMARY SCHOOL SWEATSHIRT">
            <a:extLst>
              <a:ext uri="{FF2B5EF4-FFF2-40B4-BE49-F238E27FC236}">
                <a16:creationId xmlns:a16="http://schemas.microsoft.com/office/drawing/2014/main" id="{B9AF5B7C-03F5-1D71-8422-3552234CF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87613"/>
            <a:ext cx="2797175" cy="3327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use Clipart Images - Free Download on Freepik">
            <a:extLst>
              <a:ext uri="{FF2B5EF4-FFF2-40B4-BE49-F238E27FC236}">
                <a16:creationId xmlns:a16="http://schemas.microsoft.com/office/drawing/2014/main" id="{03015E11-FB5F-B1BD-EAB8-34B1B45AC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1036638"/>
            <a:ext cx="2101850" cy="17748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layground Stock Illustrations – 94,733 Playground Stock Illustrations,  Vectors &amp; Clipart - Dreamstime">
            <a:extLst>
              <a:ext uri="{FF2B5EF4-FFF2-40B4-BE49-F238E27FC236}">
                <a16:creationId xmlns:a16="http://schemas.microsoft.com/office/drawing/2014/main" id="{EDB2A2D3-E7F6-C659-2323-D11925297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2870200"/>
            <a:ext cx="2101850" cy="1022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ersonal Belongings Stock Illustrations – 966 Personal Belongings Stock  Illustrations, Vectors &amp; Clipart - Dreamstime">
            <a:extLst>
              <a:ext uri="{FF2B5EF4-FFF2-40B4-BE49-F238E27FC236}">
                <a16:creationId xmlns:a16="http://schemas.microsoft.com/office/drawing/2014/main" id="{40DC91BE-82F3-CFF7-B425-CA19221A1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949700"/>
            <a:ext cx="2101850" cy="18653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ancy Glitter Stickers, School, 15x16,5 cm, 1 Sheet | 29176">
            <a:extLst>
              <a:ext uri="{FF2B5EF4-FFF2-40B4-BE49-F238E27FC236}">
                <a16:creationId xmlns:a16="http://schemas.microsoft.com/office/drawing/2014/main" id="{8E4FFF32-4DE2-9DF0-8F68-0FB00F593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13" y="1036638"/>
            <a:ext cx="2171700" cy="2171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Quotes Respecting Others Property. QuotesGram">
            <a:extLst>
              <a:ext uri="{FF2B5EF4-FFF2-40B4-BE49-F238E27FC236}">
                <a16:creationId xmlns:a16="http://schemas.microsoft.com/office/drawing/2014/main" id="{9F64AE1D-88DD-54D0-0D8A-044384C79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13" y="3267075"/>
            <a:ext cx="2171700" cy="25479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EFEE48-83F6-563D-8D56-91500649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212495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Freeform: Shape 6158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Respect Everyone and Everything Poster | gundy | Keep Calm-o-Matic">
            <a:extLst>
              <a:ext uri="{FF2B5EF4-FFF2-40B4-BE49-F238E27FC236}">
                <a16:creationId xmlns:a16="http://schemas.microsoft.com/office/drawing/2014/main" id="{3FFCF613-2BAE-A001-1DA7-C173BEEE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376" y="1027574"/>
            <a:ext cx="3343202" cy="39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1" name="Freeform: Shape 6160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8" name="Picture 4" descr="Respect: Without Respect There is no Trust / IJF.org">
            <a:extLst>
              <a:ext uri="{FF2B5EF4-FFF2-40B4-BE49-F238E27FC236}">
                <a16:creationId xmlns:a16="http://schemas.microsoft.com/office/drawing/2014/main" id="{ACCF7A47-A908-EC12-5F4F-E6B264B70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3443" y="1715030"/>
            <a:ext cx="5604332" cy="39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CA7C1-20A4-2250-9AA4-28AD239D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GB" sz="3600">
                <a:solidFill>
                  <a:srgbClr val="FFFFFF"/>
                </a:solidFill>
              </a:rPr>
              <a:t>When</a:t>
            </a:r>
          </a:p>
        </p:txBody>
      </p:sp>
      <p:pic>
        <p:nvPicPr>
          <p:cNvPr id="7170" name="Picture 2" descr="Respect Stock Photos and Images. 110,629 Respect pictures and royalty free  photography available to search from thousands of stock photographers.">
            <a:extLst>
              <a:ext uri="{FF2B5EF4-FFF2-40B4-BE49-F238E27FC236}">
                <a16:creationId xmlns:a16="http://schemas.microsoft.com/office/drawing/2014/main" id="{96DFB6F7-9BE6-18CF-ACF3-08F4D8CDF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5607" y="643466"/>
            <a:ext cx="6564117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38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Rectangle 8211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14" name="Arc 8213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74A5F-B85C-43D3-FC42-65BBD5E5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All the time. </a:t>
            </a:r>
          </a:p>
        </p:txBody>
      </p:sp>
      <p:sp>
        <p:nvSpPr>
          <p:cNvPr id="8216" name="Oval 8215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All About Respect | SEL Song for Kids - YouTube">
            <a:extLst>
              <a:ext uri="{FF2B5EF4-FFF2-40B4-BE49-F238E27FC236}">
                <a16:creationId xmlns:a16="http://schemas.microsoft.com/office/drawing/2014/main" id="{7E6B1F6E-F060-B727-B08E-22B54F140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7" r="22122" b="-2"/>
          <a:stretch/>
        </p:blipFill>
        <p:spPr bwMode="auto"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8" name="Rectangle 8217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52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46" name="Rectangle 9245">
            <a:extLst>
              <a:ext uri="{FF2B5EF4-FFF2-40B4-BE49-F238E27FC236}">
                <a16:creationId xmlns:a16="http://schemas.microsoft.com/office/drawing/2014/main" id="{5E6B3632-31A7-4B9A-9B3B-DAADD1D37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 descr="Good Manners Perfect Behaving Kids Obedient Peoples Offers Childrens  Talking With Elder Person Vector Characters Stock Illustration - Download  Image Now - iStock">
            <a:extLst>
              <a:ext uri="{FF2B5EF4-FFF2-40B4-BE49-F238E27FC236}">
                <a16:creationId xmlns:a16="http://schemas.microsoft.com/office/drawing/2014/main" id="{2E91F841-03EA-5CA8-FA29-573543315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11213"/>
            <a:ext cx="3155950" cy="22828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Pinterest">
            <a:extLst>
              <a:ext uri="{FF2B5EF4-FFF2-40B4-BE49-F238E27FC236}">
                <a16:creationId xmlns:a16="http://schemas.microsoft.com/office/drawing/2014/main" id="{B5218B17-2667-71B9-081E-E4A8E4E23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811213"/>
            <a:ext cx="4125913" cy="22828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lassroom Rules Clipart Instant Download Education Back to - Etsy UK">
            <a:extLst>
              <a:ext uri="{FF2B5EF4-FFF2-40B4-BE49-F238E27FC236}">
                <a16:creationId xmlns:a16="http://schemas.microsoft.com/office/drawing/2014/main" id="{ADF3A377-A585-86AB-28CD-093067498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157538"/>
            <a:ext cx="3702050" cy="28860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3,800+ Respectful Child Illustrations, Royalty-Free Vector Graphics &amp; Clip  Art - iStock">
            <a:extLst>
              <a:ext uri="{FF2B5EF4-FFF2-40B4-BE49-F238E27FC236}">
                <a16:creationId xmlns:a16="http://schemas.microsoft.com/office/drawing/2014/main" id="{24028184-83B4-FEDE-2E39-469257EBA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157538"/>
            <a:ext cx="3578225" cy="28860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FB601-0E75-DB31-DAB4-048DBDA9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725" y="640081"/>
            <a:ext cx="3206143" cy="5489009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GB" sz="5200"/>
              <a:t>How</a:t>
            </a:r>
            <a:br>
              <a:rPr lang="en-GB" sz="5200"/>
            </a:br>
            <a:endParaRPr lang="en-GB" sz="5200"/>
          </a:p>
        </p:txBody>
      </p:sp>
    </p:spTree>
    <p:extLst>
      <p:ext uri="{BB962C8B-B14F-4D97-AF65-F5344CB8AC3E}">
        <p14:creationId xmlns:p14="http://schemas.microsoft.com/office/powerpoint/2010/main" val="27718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Freeform: Shape 104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8" name="Isosceles Triangle 104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46BEC7-FCC3-12D9-22C8-E75FF70D2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1114" y="10078"/>
            <a:ext cx="4314189" cy="684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Isosceles Triangle 104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Respect Rap Only">
            <a:hlinkClick r:id="" action="ppaction://media"/>
            <a:extLst>
              <a:ext uri="{FF2B5EF4-FFF2-40B4-BE49-F238E27FC236}">
                <a16:creationId xmlns:a16="http://schemas.microsoft.com/office/drawing/2014/main" id="{352B57EB-6503-4349-D014-2393F26EC22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2125" y="325120"/>
            <a:ext cx="10592435" cy="598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6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Show Some Respect">
            <a:hlinkClick r:id="" action="ppaction://media"/>
            <a:extLst>
              <a:ext uri="{FF2B5EF4-FFF2-40B4-BE49-F238E27FC236}">
                <a16:creationId xmlns:a16="http://schemas.microsoft.com/office/drawing/2014/main" id="{B99F982C-A320-849A-EAF1-15C27D7EC06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6597" y="568960"/>
            <a:ext cx="10614363" cy="59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918B6-42ED-D10E-EADC-29B4ECB6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does the word Respect Mean to you?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artoon of a face with a finger on his chin&#10;&#10;Description automatically generated">
            <a:extLst>
              <a:ext uri="{FF2B5EF4-FFF2-40B4-BE49-F238E27FC236}">
                <a16:creationId xmlns:a16="http://schemas.microsoft.com/office/drawing/2014/main" id="{9598F211-4657-FCC6-52FC-DE8FA7923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28811" y="731520"/>
            <a:ext cx="4093425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A4739C-C9CA-624C-CCCF-C3417DA6A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School Values</a:t>
            </a:r>
            <a:endParaRPr kumimoji="0" lang="en-GB" altLang="en-US" sz="66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6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2">
            <a:extLst>
              <a:ext uri="{FF2B5EF4-FFF2-40B4-BE49-F238E27FC236}">
                <a16:creationId xmlns:a16="http://schemas.microsoft.com/office/drawing/2014/main" id="{53051EF9-5C92-75BD-0479-C1DADC064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52197"/>
            <a:ext cx="7214616" cy="512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44C376E-E723-F26B-0E75-87397AC59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60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1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E2EAF7-6440-7B23-9DCB-B13442F4EBD2}"/>
              </a:ext>
            </a:extLst>
          </p:cNvPr>
          <p:cNvGraphicFramePr>
            <a:graphicFrameLocks noGrp="1"/>
          </p:cNvGraphicFramePr>
          <p:nvPr/>
        </p:nvGraphicFramePr>
        <p:xfrm>
          <a:off x="643467" y="712557"/>
          <a:ext cx="10905067" cy="6342928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450260">
                  <a:extLst>
                    <a:ext uri="{9D8B030D-6E8A-4147-A177-3AD203B41FA5}">
                      <a16:colId xmlns:a16="http://schemas.microsoft.com/office/drawing/2014/main" val="3966744384"/>
                    </a:ext>
                  </a:extLst>
                </a:gridCol>
                <a:gridCol w="9454807">
                  <a:extLst>
                    <a:ext uri="{9D8B030D-6E8A-4147-A177-3AD203B41FA5}">
                      <a16:colId xmlns:a16="http://schemas.microsoft.com/office/drawing/2014/main" val="2346797369"/>
                    </a:ext>
                  </a:extLst>
                </a:gridCol>
              </a:tblGrid>
              <a:tr h="5432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31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143" marR="131939" marT="35183" marB="26387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3100" b="1" cap="none" spc="0" dirty="0">
                          <a:solidFill>
                            <a:schemeClr val="tx1"/>
                          </a:solidFill>
                          <a:effectLst/>
                        </a:rPr>
                        <a:t>Respectful: </a:t>
                      </a:r>
                      <a:endParaRPr lang="en-GB" sz="31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buFont typeface="Wingdings" panose="05000000000000000000" pitchFamily="2" charset="2"/>
                        <a:buNone/>
                      </a:pPr>
                      <a:endParaRPr lang="en-GB" sz="31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GB" sz="3100" b="1" cap="none" spc="0" dirty="0">
                          <a:solidFill>
                            <a:schemeClr val="tx1"/>
                          </a:solidFill>
                          <a:effectLst/>
                        </a:rPr>
                        <a:t>Listen carefully when an adult or another pupil is talking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GB" sz="3100" b="1" cap="none" spc="0" dirty="0">
                          <a:solidFill>
                            <a:schemeClr val="tx1"/>
                          </a:solidFill>
                          <a:effectLst/>
                        </a:rPr>
                        <a:t>Speak respectfully to your peers and adults in the school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GB" sz="3100" b="1" cap="none" spc="0" dirty="0">
                          <a:solidFill>
                            <a:schemeClr val="tx1"/>
                          </a:solidFill>
                          <a:effectLst/>
                        </a:rPr>
                        <a:t>Use good manners and be kind to others at all times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GB" sz="3100" b="1" cap="none" spc="0" dirty="0">
                          <a:solidFill>
                            <a:schemeClr val="tx1"/>
                          </a:solidFill>
                          <a:effectLst/>
                        </a:rPr>
                        <a:t>Keep the school tidy and litter free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GB" sz="3100" b="1" cap="none" spc="0" dirty="0">
                          <a:solidFill>
                            <a:schemeClr val="tx1"/>
                          </a:solidFill>
                          <a:effectLst/>
                        </a:rPr>
                        <a:t>Respect the school, it’s property and the uniform.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GB" sz="3100" b="1" cap="none" spc="0" dirty="0">
                          <a:solidFill>
                            <a:schemeClr val="tx1"/>
                          </a:solidFill>
                          <a:effectLst/>
                        </a:rPr>
                        <a:t>Respect your own and other peoples belongings/property.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100" b="1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31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143" marR="131939" marT="35183" marB="26387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156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1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BBF723-12E1-A941-02D7-D8F94160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i="0" u="none" strike="noStrik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Ready:</a:t>
            </a:r>
            <a:br>
              <a:rPr lang="en-GB" b="0" i="0" u="none" strike="noStrike">
                <a:effectLst/>
                <a:latin typeface="Arial" panose="020B0604020202020204" pitchFamily="34" charset="0"/>
              </a:rPr>
            </a:br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8316DCC-C116-2D9A-8FC2-2308AA2D34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31380" y="1459870"/>
          <a:ext cx="8208860" cy="5186866"/>
        </p:xfrm>
        <a:graphic>
          <a:graphicData uri="http://schemas.openxmlformats.org/drawingml/2006/table">
            <a:tbl>
              <a:tblPr firstRow="1" firstCol="1" bandRow="1"/>
              <a:tblGrid>
                <a:gridCol w="1783406">
                  <a:extLst>
                    <a:ext uri="{9D8B030D-6E8A-4147-A177-3AD203B41FA5}">
                      <a16:colId xmlns:a16="http://schemas.microsoft.com/office/drawing/2014/main" val="1282672645"/>
                    </a:ext>
                  </a:extLst>
                </a:gridCol>
                <a:gridCol w="6425454">
                  <a:extLst>
                    <a:ext uri="{9D8B030D-6E8A-4147-A177-3AD203B41FA5}">
                      <a16:colId xmlns:a16="http://schemas.microsoft.com/office/drawing/2014/main" val="1068225101"/>
                    </a:ext>
                  </a:extLst>
                </a:gridCol>
              </a:tblGrid>
              <a:tr h="431005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GB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155" marR="126155" marT="175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GB" sz="3600" b="0" i="0" u="none" strike="noStrik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3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Wear correct and smart uniform.</a:t>
                      </a:r>
                    </a:p>
                    <a:p>
                      <a:pPr marL="457200" marR="0" lvl="0" indent="-45720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sz="3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ready to learn</a:t>
                      </a:r>
                      <a:endParaRPr lang="en-GB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457200" indent="-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3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Show a determination to do your best</a:t>
                      </a:r>
                      <a:endParaRPr lang="en-GB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457200" indent="-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3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Push yourself to be the best you can be.</a:t>
                      </a:r>
                      <a:endParaRPr lang="en-GB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1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155" marR="126155" marT="175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785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6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19842B-9AC3-74A4-596A-43D7FB707449}"/>
              </a:ext>
            </a:extLst>
          </p:cNvPr>
          <p:cNvGraphicFramePr>
            <a:graphicFrameLocks noGrp="1"/>
          </p:cNvGraphicFramePr>
          <p:nvPr/>
        </p:nvGraphicFramePr>
        <p:xfrm>
          <a:off x="1544320" y="1274983"/>
          <a:ext cx="8656319" cy="484051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37698">
                  <a:extLst>
                    <a:ext uri="{9D8B030D-6E8A-4147-A177-3AD203B41FA5}">
                      <a16:colId xmlns:a16="http://schemas.microsoft.com/office/drawing/2014/main" val="3896020744"/>
                    </a:ext>
                  </a:extLst>
                </a:gridCol>
                <a:gridCol w="6718621">
                  <a:extLst>
                    <a:ext uri="{9D8B030D-6E8A-4147-A177-3AD203B41FA5}">
                      <a16:colId xmlns:a16="http://schemas.microsoft.com/office/drawing/2014/main" val="2461998057"/>
                    </a:ext>
                  </a:extLst>
                </a:gridCol>
              </a:tblGrid>
              <a:tr h="4840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Safe:</a:t>
                      </a:r>
                      <a:endParaRPr lang="en-GB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6693" marR="11669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GB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run inside the school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GB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 as a positive role model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GB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Keep your hands and feet to yourself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Think before you speak.</a:t>
                      </a:r>
                      <a:endParaRPr lang="en-GB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6693" marR="116693" marT="0" marB="0"/>
                </a:tc>
                <a:extLst>
                  <a:ext uri="{0D108BD9-81ED-4DB2-BD59-A6C34878D82A}">
                    <a16:rowId xmlns:a16="http://schemas.microsoft.com/office/drawing/2014/main" val="1158531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4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8582C-F3FA-D53D-D634-1F7FC15F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5100" dirty="0"/>
              <a:t>Dictionary Definition </a:t>
            </a:r>
          </a:p>
        </p:txBody>
      </p: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24A11-5550-727E-1C46-5458EF439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Autofit/>
          </a:bodyPr>
          <a:lstStyle/>
          <a:p>
            <a:r>
              <a:rPr lang="en-GB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respect noun (HONOUR)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politeness, honour, and care shown towards someone or something that is considered important: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2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artoon face with a cloud of smoke&#10;&#10;Description automatically generated">
            <a:extLst>
              <a:ext uri="{FF2B5EF4-FFF2-40B4-BE49-F238E27FC236}">
                <a16:creationId xmlns:a16="http://schemas.microsoft.com/office/drawing/2014/main" id="{FAF041D7-D723-5CB0-9C61-17D1E5310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72233" y="1201003"/>
            <a:ext cx="4107976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artoon of a bear with hands&#10;&#10;Description automatically generated">
            <a:extLst>
              <a:ext uri="{FF2B5EF4-FFF2-40B4-BE49-F238E27FC236}">
                <a16:creationId xmlns:a16="http://schemas.microsoft.com/office/drawing/2014/main" id="{6E65A059-AC78-F938-A32D-BECF76BD8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336" r="-3" b="-3"/>
          <a:stretch/>
        </p:blipFill>
        <p:spPr>
          <a:xfrm>
            <a:off x="2545927" y="457200"/>
            <a:ext cx="71001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2F90A-3118-8F10-89FD-9E143632F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GB"/>
              <a:t>Respect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5F83-B0C3-C487-351D-52196067B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GB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Respect can be summed up this way: 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It's about treating others as you would like to be treated.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Its about building a respectful and honourable character.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ign Language">
            <a:extLst>
              <a:ext uri="{FF2B5EF4-FFF2-40B4-BE49-F238E27FC236}">
                <a16:creationId xmlns:a16="http://schemas.microsoft.com/office/drawing/2014/main" id="{129FFF95-8477-DEC8-04CB-46A73EB41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Sesame Street: Respect | Word on the Street">
            <a:hlinkClick r:id="" action="ppaction://media"/>
            <a:extLst>
              <a:ext uri="{FF2B5EF4-FFF2-40B4-BE49-F238E27FC236}">
                <a16:creationId xmlns:a16="http://schemas.microsoft.com/office/drawing/2014/main" id="{ACF07FCC-C86E-62C4-1BB2-9D186E0DC08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314" y="348319"/>
            <a:ext cx="10904326" cy="61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Rectangle 2108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8" name="Rectangle 2110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BCEDB-B942-31EE-14EA-FE7C6A37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1690993"/>
          </a:xfrm>
        </p:spPr>
        <p:txBody>
          <a:bodyPr anchor="b"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Who</a:t>
            </a:r>
          </a:p>
        </p:txBody>
      </p:sp>
      <p:pic>
        <p:nvPicPr>
          <p:cNvPr id="2050" name="Picture 2" descr="Americans need to remember importance of respect">
            <a:extLst>
              <a:ext uri="{FF2B5EF4-FFF2-40B4-BE49-F238E27FC236}">
                <a16:creationId xmlns:a16="http://schemas.microsoft.com/office/drawing/2014/main" id="{15B60C5B-0F19-F59F-2A53-9A61D1A9D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5080" y="345374"/>
            <a:ext cx="3211039" cy="181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group of cartoon people posing for a photo&#10;&#10;Description automatically generated">
            <a:extLst>
              <a:ext uri="{FF2B5EF4-FFF2-40B4-BE49-F238E27FC236}">
                <a16:creationId xmlns:a16="http://schemas.microsoft.com/office/drawing/2014/main" id="{F4F7AD00-0E42-2D98-93C5-7A458F120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65682" y="325905"/>
            <a:ext cx="2631305" cy="18538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4F391-9E9E-78F1-B30D-A56C69565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56" y="2474260"/>
            <a:ext cx="3607930" cy="3677158"/>
          </a:xfrm>
        </p:spPr>
        <p:txBody>
          <a:bodyPr anchor="t">
            <a:normAutofit/>
          </a:bodyPr>
          <a:lstStyle/>
          <a:p>
            <a:r>
              <a:rPr lang="en-GB" sz="2000">
                <a:solidFill>
                  <a:srgbClr val="FFFFFF"/>
                </a:solidFill>
              </a:rPr>
              <a:t>Who should we respect?</a:t>
            </a:r>
          </a:p>
          <a:p>
            <a:endParaRPr lang="en-GB" sz="2000">
              <a:solidFill>
                <a:srgbClr val="FFFFFF"/>
              </a:solidFill>
            </a:endParaRPr>
          </a:p>
          <a:p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052" name="Picture 4" descr="Inheritance Tax - Emergency Workers - Rutherfords LLP Solicitors">
            <a:extLst>
              <a:ext uri="{FF2B5EF4-FFF2-40B4-BE49-F238E27FC236}">
                <a16:creationId xmlns:a16="http://schemas.microsoft.com/office/drawing/2014/main" id="{534EDCCB-A25C-282C-1E4B-2F61C45E8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5081" y="2730237"/>
            <a:ext cx="3219976" cy="13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collection of cartoon animals&#10;&#10;Description automatically generated">
            <a:extLst>
              <a:ext uri="{FF2B5EF4-FFF2-40B4-BE49-F238E27FC236}">
                <a16:creationId xmlns:a16="http://schemas.microsoft.com/office/drawing/2014/main" id="{53EFBE75-C24D-0659-3F50-15C8A15B3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100169" y="2503952"/>
            <a:ext cx="2389424" cy="1850097"/>
          </a:xfrm>
          <a:prstGeom prst="rect">
            <a:avLst/>
          </a:prstGeom>
        </p:spPr>
      </p:pic>
      <p:pic>
        <p:nvPicPr>
          <p:cNvPr id="2054" name="Picture 6" descr="Teaching Respect for Self and Others | Boys Town">
            <a:extLst>
              <a:ext uri="{FF2B5EF4-FFF2-40B4-BE49-F238E27FC236}">
                <a16:creationId xmlns:a16="http://schemas.microsoft.com/office/drawing/2014/main" id="{566464AC-ABAC-0B8A-57B1-521C1B0EF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693" y="4644984"/>
            <a:ext cx="2871157" cy="186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group of children standing in front of a red building&#10;&#10;Description automatically generated">
            <a:extLst>
              <a:ext uri="{FF2B5EF4-FFF2-40B4-BE49-F238E27FC236}">
                <a16:creationId xmlns:a16="http://schemas.microsoft.com/office/drawing/2014/main" id="{90B0FCB1-D805-0053-3718-45951E0F6A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392172" y="4649694"/>
            <a:ext cx="1778326" cy="187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3" name="Right Triangle 308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Respect Everyone - Rainbow Spongbob | Make a Meme">
            <a:extLst>
              <a:ext uri="{FF2B5EF4-FFF2-40B4-BE49-F238E27FC236}">
                <a16:creationId xmlns:a16="http://schemas.microsoft.com/office/drawing/2014/main" id="{A3DE4A98-1CB6-15FC-7D49-8E6EE28CC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068" y="918546"/>
            <a:ext cx="6028899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26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202</Words>
  <Application>Microsoft Office PowerPoint</Application>
  <PresentationFormat>Widescreen</PresentationFormat>
  <Paragraphs>37</Paragraphs>
  <Slides>23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What is?</vt:lpstr>
      <vt:lpstr>What does the word Respect Mean to you?</vt:lpstr>
      <vt:lpstr>Dictionary Definition </vt:lpstr>
      <vt:lpstr>PowerPoint Presentation</vt:lpstr>
      <vt:lpstr>PowerPoint Presentation</vt:lpstr>
      <vt:lpstr>Respect</vt:lpstr>
      <vt:lpstr>PowerPoint Presentation</vt:lpstr>
      <vt:lpstr>Who</vt:lpstr>
      <vt:lpstr>PowerPoint Presentation</vt:lpstr>
      <vt:lpstr>PowerPoint Presentation</vt:lpstr>
      <vt:lpstr>PowerPoint Presentation</vt:lpstr>
      <vt:lpstr>What</vt:lpstr>
      <vt:lpstr>PowerPoint Presentation</vt:lpstr>
      <vt:lpstr>When</vt:lpstr>
      <vt:lpstr>All the time. </vt:lpstr>
      <vt:lpstr>How </vt:lpstr>
      <vt:lpstr>PowerPoint Presentation</vt:lpstr>
      <vt:lpstr>PowerPoint Presentation</vt:lpstr>
      <vt:lpstr>PowerPoint Presentation</vt:lpstr>
      <vt:lpstr>Our School Values </vt:lpstr>
      <vt:lpstr>PowerPoint Presentation</vt:lpstr>
      <vt:lpstr>Ready: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Hilda Sutherland (Education and Learning)</dc:creator>
  <cp:lastModifiedBy>Hilda Sutherland (Education and Learning)</cp:lastModifiedBy>
  <cp:revision>2</cp:revision>
  <dcterms:created xsi:type="dcterms:W3CDTF">2023-09-19T17:59:14Z</dcterms:created>
  <dcterms:modified xsi:type="dcterms:W3CDTF">2024-05-30T11:57:38Z</dcterms:modified>
</cp:coreProperties>
</file>