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notesMasterIdLst>
    <p:notesMasterId r:id="rId14"/>
  </p:notesMasterIdLst>
  <p:sldIdLst>
    <p:sldId id="261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50" d="100"/>
          <a:sy n="50" d="100"/>
        </p:scale>
        <p:origin x="10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lark" userId="5ddc3ed7-0acc-4199-8667-0c4ab7800dc3" providerId="ADAL" clId="{32F6B2E0-F9AD-49D2-81B2-89B0DFAE22B3}"/>
    <pc:docChg chg="custSel modSld">
      <pc:chgData name="Brian Clark" userId="5ddc3ed7-0acc-4199-8667-0c4ab7800dc3" providerId="ADAL" clId="{32F6B2E0-F9AD-49D2-81B2-89B0DFAE22B3}" dt="2023-05-15T14:23:21.527" v="8" actId="478"/>
      <pc:docMkLst>
        <pc:docMk/>
      </pc:docMkLst>
      <pc:sldChg chg="delSp mod delAnim">
        <pc:chgData name="Brian Clark" userId="5ddc3ed7-0acc-4199-8667-0c4ab7800dc3" providerId="ADAL" clId="{32F6B2E0-F9AD-49D2-81B2-89B0DFAE22B3}" dt="2023-05-15T14:22:56.799" v="0" actId="478"/>
        <pc:sldMkLst>
          <pc:docMk/>
          <pc:sldMk cId="1691453637" sldId="261"/>
        </pc:sldMkLst>
        <pc:picChg chg="del">
          <ac:chgData name="Brian Clark" userId="5ddc3ed7-0acc-4199-8667-0c4ab7800dc3" providerId="ADAL" clId="{32F6B2E0-F9AD-49D2-81B2-89B0DFAE22B3}" dt="2023-05-15T14:22:56.799" v="0" actId="478"/>
          <ac:picMkLst>
            <pc:docMk/>
            <pc:sldMk cId="1691453637" sldId="261"/>
            <ac:picMk id="43" creationId="{1705E228-62EE-307F-248F-44EED3BF31EE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03.565" v="2" actId="478"/>
        <pc:sldMkLst>
          <pc:docMk/>
          <pc:sldMk cId="703338491" sldId="265"/>
        </pc:sldMkLst>
        <pc:picChg chg="del">
          <ac:chgData name="Brian Clark" userId="5ddc3ed7-0acc-4199-8667-0c4ab7800dc3" providerId="ADAL" clId="{32F6B2E0-F9AD-49D2-81B2-89B0DFAE22B3}" dt="2023-05-15T14:23:03.565" v="2" actId="478"/>
          <ac:picMkLst>
            <pc:docMk/>
            <pc:sldMk cId="703338491" sldId="265"/>
            <ac:picMk id="30" creationId="{B7773CBA-9490-A4E6-0338-4032F16C88F3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00.662" v="1" actId="478"/>
        <pc:sldMkLst>
          <pc:docMk/>
          <pc:sldMk cId="3674012752" sldId="266"/>
        </pc:sldMkLst>
        <pc:picChg chg="del">
          <ac:chgData name="Brian Clark" userId="5ddc3ed7-0acc-4199-8667-0c4ab7800dc3" providerId="ADAL" clId="{32F6B2E0-F9AD-49D2-81B2-89B0DFAE22B3}" dt="2023-05-15T14:23:00.662" v="1" actId="478"/>
          <ac:picMkLst>
            <pc:docMk/>
            <pc:sldMk cId="3674012752" sldId="266"/>
            <ac:picMk id="28" creationId="{732DDB93-9381-152A-5A6B-89BB54C42A67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06.008" v="3" actId="478"/>
        <pc:sldMkLst>
          <pc:docMk/>
          <pc:sldMk cId="1428444331" sldId="267"/>
        </pc:sldMkLst>
        <pc:picChg chg="del">
          <ac:chgData name="Brian Clark" userId="5ddc3ed7-0acc-4199-8667-0c4ab7800dc3" providerId="ADAL" clId="{32F6B2E0-F9AD-49D2-81B2-89B0DFAE22B3}" dt="2023-05-15T14:23:06.008" v="3" actId="478"/>
          <ac:picMkLst>
            <pc:docMk/>
            <pc:sldMk cId="1428444331" sldId="267"/>
            <ac:picMk id="33" creationId="{F44B4037-7DF0-F68F-C95D-2195BE72C487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08.391" v="4" actId="478"/>
        <pc:sldMkLst>
          <pc:docMk/>
          <pc:sldMk cId="1525586169" sldId="268"/>
        </pc:sldMkLst>
        <pc:picChg chg="del">
          <ac:chgData name="Brian Clark" userId="5ddc3ed7-0acc-4199-8667-0c4ab7800dc3" providerId="ADAL" clId="{32F6B2E0-F9AD-49D2-81B2-89B0DFAE22B3}" dt="2023-05-15T14:23:08.391" v="4" actId="478"/>
          <ac:picMkLst>
            <pc:docMk/>
            <pc:sldMk cId="1525586169" sldId="268"/>
            <ac:picMk id="27" creationId="{E1F1E8DB-2D35-66D7-3F63-D43E93274EAF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11.071" v="5" actId="478"/>
        <pc:sldMkLst>
          <pc:docMk/>
          <pc:sldMk cId="2480468277" sldId="269"/>
        </pc:sldMkLst>
        <pc:picChg chg="del">
          <ac:chgData name="Brian Clark" userId="5ddc3ed7-0acc-4199-8667-0c4ab7800dc3" providerId="ADAL" clId="{32F6B2E0-F9AD-49D2-81B2-89B0DFAE22B3}" dt="2023-05-15T14:23:11.071" v="5" actId="478"/>
          <ac:picMkLst>
            <pc:docMk/>
            <pc:sldMk cId="2480468277" sldId="269"/>
            <ac:picMk id="23" creationId="{1D8423AC-F8C2-84C0-BD3C-754CDE1C73D9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14.682" v="6" actId="478"/>
        <pc:sldMkLst>
          <pc:docMk/>
          <pc:sldMk cId="1156739347" sldId="270"/>
        </pc:sldMkLst>
        <pc:picChg chg="del">
          <ac:chgData name="Brian Clark" userId="5ddc3ed7-0acc-4199-8667-0c4ab7800dc3" providerId="ADAL" clId="{32F6B2E0-F9AD-49D2-81B2-89B0DFAE22B3}" dt="2023-05-15T14:23:14.682" v="6" actId="478"/>
          <ac:picMkLst>
            <pc:docMk/>
            <pc:sldMk cId="1156739347" sldId="270"/>
            <ac:picMk id="36" creationId="{6BA4736A-F080-520C-7BFB-7C71A1EE5EFE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21.527" v="8" actId="478"/>
        <pc:sldMkLst>
          <pc:docMk/>
          <pc:sldMk cId="23922844" sldId="273"/>
        </pc:sldMkLst>
        <pc:picChg chg="del">
          <ac:chgData name="Brian Clark" userId="5ddc3ed7-0acc-4199-8667-0c4ab7800dc3" providerId="ADAL" clId="{32F6B2E0-F9AD-49D2-81B2-89B0DFAE22B3}" dt="2023-05-15T14:23:21.527" v="8" actId="478"/>
          <ac:picMkLst>
            <pc:docMk/>
            <pc:sldMk cId="23922844" sldId="273"/>
            <ac:picMk id="17" creationId="{1A2B1E97-9238-6377-9924-FB00A18F79F7}"/>
          </ac:picMkLst>
        </pc:picChg>
      </pc:sldChg>
      <pc:sldChg chg="delSp mod delAnim">
        <pc:chgData name="Brian Clark" userId="5ddc3ed7-0acc-4199-8667-0c4ab7800dc3" providerId="ADAL" clId="{32F6B2E0-F9AD-49D2-81B2-89B0DFAE22B3}" dt="2023-05-15T14:23:18.703" v="7" actId="478"/>
        <pc:sldMkLst>
          <pc:docMk/>
          <pc:sldMk cId="213614773" sldId="274"/>
        </pc:sldMkLst>
        <pc:picChg chg="del">
          <ac:chgData name="Brian Clark" userId="5ddc3ed7-0acc-4199-8667-0c4ab7800dc3" providerId="ADAL" clId="{32F6B2E0-F9AD-49D2-81B2-89B0DFAE22B3}" dt="2023-05-15T14:23:18.703" v="7" actId="478"/>
          <ac:picMkLst>
            <pc:docMk/>
            <pc:sldMk cId="213614773" sldId="274"/>
            <ac:picMk id="16" creationId="{BF46BFB1-FCF5-621F-C764-10A90804D9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31B6-574A-438F-935C-69602984E6BA}" type="datetimeFigureOut">
              <a:t>5/15/2023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60CF-A71A-4275-91A8-C1C41C3D47D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4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goals/" TargetMode="External"/><Relationship Id="rId7" Type="http://schemas.openxmlformats.org/officeDocument/2006/relationships/hyperlink" Target="https://scratch.mit.edu/studios/3330754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esources.scratch.mit.edu/www/guides/en/scratch-teacher-accounts-guide.pdf" TargetMode="External"/><Relationship Id="rId5" Type="http://schemas.openxmlformats.org/officeDocument/2006/relationships/hyperlink" Target="https://scratch.mit.edu/educators/" TargetMode="External"/><Relationship Id="rId4" Type="http://schemas.openxmlformats.org/officeDocument/2006/relationships/hyperlink" Target="https://scratch.mit.edu/idea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4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47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1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1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6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4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1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3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8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Goals Archive - The Global Goals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Started with Scratch - </a:t>
            </a:r>
            <a:r>
              <a:rPr lang="en-US" dirty="0">
                <a:hlinkClick r:id="rId4"/>
              </a:rPr>
              <a:t>Scratch - Ideas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Scratch support for educators - </a:t>
            </a:r>
            <a:r>
              <a:rPr lang="en-US" dirty="0">
                <a:hlinkClick r:id="rId5"/>
              </a:rPr>
              <a:t>Scratch - Educators (mit.edu)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</a:rPr>
              <a:t>Setting up a Class Account in Scratch - </a:t>
            </a:r>
            <a:r>
              <a:rPr lang="en-US" dirty="0">
                <a:hlinkClick r:id="rId6"/>
              </a:rPr>
              <a:t>Guide: Teacher Accounts (mit.edu)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Scratch Studio to share your final class projects (You will need to create the projects online and share them via an online account) </a:t>
            </a:r>
            <a:r>
              <a:rPr lang="en-US" dirty="0"/>
              <a:t>- </a:t>
            </a:r>
            <a:r>
              <a:rPr lang="en-US" dirty="0">
                <a:hlinkClick r:id="rId7"/>
              </a:rPr>
              <a:t>#DigiLearnScot #CSscot23 Sustainability - Scratch Studio (mit.edu)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 panose="020F0502020204030204"/>
              </a:rPr>
              <a:t>If you can't use Scratch online then please share on social media channels using #CSscot23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E60CF-A71A-4275-91A8-C1C41C3D47D8}" type="slidenum"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548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4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46DF0-6EB2-624B-0728-F5DE37CAA568}"/>
              </a:ext>
            </a:extLst>
          </p:cNvPr>
          <p:cNvSpPr txBox="1"/>
          <p:nvPr/>
        </p:nvSpPr>
        <p:spPr>
          <a:xfrm>
            <a:off x="394731" y="985057"/>
            <a:ext cx="11402538" cy="3744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0" b="1" dirty="0">
                <a:solidFill>
                  <a:schemeClr val="bg1"/>
                </a:solidFill>
                <a:latin typeface="Agency FB" panose="020B0503020202020204" pitchFamily="34" charset="0"/>
              </a:rPr>
              <a:t>Sustainability Challenge </a:t>
            </a:r>
            <a:r>
              <a:rPr lang="en-US" sz="12000" b="1" dirty="0">
                <a:latin typeface="Agency FB" panose="020B0503020202020204" pitchFamily="34" charset="0"/>
              </a:rPr>
              <a:t>#CSscot23</a:t>
            </a:r>
            <a:endParaRPr lang="en-GB" sz="12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D0EA7EF-DA62-636B-7AAD-4D732380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40" y="5404068"/>
            <a:ext cx="2794783" cy="158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CC4668E-BBD0-6A47-EF1C-2AC34BF62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77" b="22820"/>
          <a:stretch/>
        </p:blipFill>
        <p:spPr>
          <a:xfrm>
            <a:off x="4902707" y="5673979"/>
            <a:ext cx="2045893" cy="818780"/>
          </a:xfrm>
          <a:prstGeom prst="rect">
            <a:avLst/>
          </a:prstGeom>
        </p:spPr>
      </p:pic>
      <p:pic>
        <p:nvPicPr>
          <p:cNvPr id="5" name="Picture 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C14B2D9-1C34-0D0B-9C23-293153BEE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31" y="5681710"/>
            <a:ext cx="2339536" cy="7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3637"/>
      </p:ext>
    </p:extLst>
  </p:cSld>
  <p:clrMapOvr>
    <a:masterClrMapping/>
  </p:clrMapOvr>
  <p:transition spd="slow" advTm="7327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AEEB75-5166-9907-F13A-FCAF684FE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7" r="29535"/>
          <a:stretch/>
        </p:blipFill>
        <p:spPr>
          <a:xfrm flipH="1">
            <a:off x="571500" y="2819400"/>
            <a:ext cx="2857143" cy="3474439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E1A09-B7A3-A542-3A65-8B8AD54F95F5}"/>
              </a:ext>
            </a:extLst>
          </p:cNvPr>
          <p:cNvSpPr txBox="1"/>
          <p:nvPr/>
        </p:nvSpPr>
        <p:spPr>
          <a:xfrm>
            <a:off x="330200" y="407083"/>
            <a:ext cx="57658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 hangingPunct="0"/>
            <a:r>
              <a:rPr lang="en-US" sz="7200" b="1" dirty="0">
                <a:solidFill>
                  <a:srgbClr val="000000"/>
                </a:solidFill>
                <a:latin typeface="Agency FB" panose="020B0503020202020204" pitchFamily="34" charset="0"/>
                <a:ea typeface="Helvetica Neue"/>
                <a:cs typeface="Biome" panose="020B0502040204020203" pitchFamily="34" charset="0"/>
              </a:rPr>
              <a:t>SHARE YOUR PROJECTS!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CCB1E-D207-336D-6AE5-DEA4791073DE}"/>
              </a:ext>
            </a:extLst>
          </p:cNvPr>
          <p:cNvSpPr txBox="1"/>
          <p:nvPr/>
        </p:nvSpPr>
        <p:spPr>
          <a:xfrm>
            <a:off x="6429018" y="4617726"/>
            <a:ext cx="536575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9600" b="1" dirty="0">
                <a:latin typeface="Agency FB" panose="020B0503020202020204" pitchFamily="34" charset="0"/>
              </a:rPr>
              <a:t>#CSscot23</a:t>
            </a:r>
            <a:endParaRPr lang="en-GB" dirty="0"/>
          </a:p>
        </p:txBody>
      </p:sp>
      <p:pic>
        <p:nvPicPr>
          <p:cNvPr id="2050" name="Picture 2" descr="See related image detail">
            <a:extLst>
              <a:ext uri="{FF2B5EF4-FFF2-40B4-BE49-F238E27FC236}">
                <a16:creationId xmlns:a16="http://schemas.microsoft.com/office/drawing/2014/main" id="{008E65DA-3174-08FF-2A01-2F937625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828793"/>
            <a:ext cx="4259621" cy="37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4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935">
        <p159:morph option="byObject"/>
      </p:transition>
    </mc:Choice>
    <mc:Fallback>
      <p:transition spd="slow" advTm="1193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47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46DF0-6EB2-624B-0728-F5DE37CAA568}"/>
              </a:ext>
            </a:extLst>
          </p:cNvPr>
          <p:cNvSpPr txBox="1"/>
          <p:nvPr/>
        </p:nvSpPr>
        <p:spPr>
          <a:xfrm>
            <a:off x="394731" y="985057"/>
            <a:ext cx="11402538" cy="37446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0" b="1" dirty="0">
                <a:solidFill>
                  <a:schemeClr val="bg1"/>
                </a:solidFill>
                <a:latin typeface="Agency FB" panose="020B0503020202020204" pitchFamily="34" charset="0"/>
              </a:rPr>
              <a:t>Sustainability Challenge </a:t>
            </a:r>
            <a:r>
              <a:rPr lang="en-US" sz="12000" b="1" dirty="0">
                <a:latin typeface="Agency FB" panose="020B0503020202020204" pitchFamily="34" charset="0"/>
              </a:rPr>
              <a:t>#CSscot23</a:t>
            </a:r>
            <a:endParaRPr lang="en-GB" sz="12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D0EA7EF-DA62-636B-7AAD-4D732380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040" y="5404068"/>
            <a:ext cx="2794783" cy="158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CC4668E-BBD0-6A47-EF1C-2AC34BF62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77" b="22820"/>
          <a:stretch/>
        </p:blipFill>
        <p:spPr>
          <a:xfrm>
            <a:off x="4902707" y="5673979"/>
            <a:ext cx="2045893" cy="818780"/>
          </a:xfrm>
          <a:prstGeom prst="rect">
            <a:avLst/>
          </a:prstGeom>
        </p:spPr>
      </p:pic>
      <p:pic>
        <p:nvPicPr>
          <p:cNvPr id="5" name="Picture 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5C14B2D9-1C34-0D0B-9C23-293153BEE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31" y="5681710"/>
            <a:ext cx="2339536" cy="7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844"/>
      </p:ext>
    </p:extLst>
  </p:cSld>
  <p:clrMapOvr>
    <a:masterClrMapping/>
  </p:clrMapOvr>
  <p:transition spd="slow" advTm="7131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ing Global Goals Local Business event - open for booking - Bristol ...">
            <a:extLst>
              <a:ext uri="{FF2B5EF4-FFF2-40B4-BE49-F238E27FC236}">
                <a16:creationId xmlns:a16="http://schemas.microsoft.com/office/drawing/2014/main" id="{303D454C-F04C-137E-DB75-6D5580BB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0"/>
            <a:ext cx="11126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1707EA77-5D67-5DBF-F2A8-470A08920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59" y="1928912"/>
            <a:ext cx="1378886" cy="1413514"/>
          </a:xfrm>
          <a:prstGeom prst="rect">
            <a:avLst/>
          </a:prstGeom>
        </p:spPr>
      </p:pic>
      <p:pic>
        <p:nvPicPr>
          <p:cNvPr id="6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ED0D07E-C332-C0EF-1463-E8F1145A47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6"/>
          <a:stretch/>
        </p:blipFill>
        <p:spPr>
          <a:xfrm>
            <a:off x="784565" y="3534688"/>
            <a:ext cx="1345318" cy="144228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12313C-592A-B80A-6BA7-184E882396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00" r="5229" b="-662"/>
          <a:stretch/>
        </p:blipFill>
        <p:spPr>
          <a:xfrm>
            <a:off x="2242206" y="3534688"/>
            <a:ext cx="1378886" cy="1450794"/>
          </a:xfrm>
          <a:prstGeom prst="rect">
            <a:avLst/>
          </a:prstGeom>
        </p:spPr>
      </p:pic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B6BB9553-5318-2762-829E-0C5B44503A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2" r="5921" b="-790"/>
          <a:stretch/>
        </p:blipFill>
        <p:spPr>
          <a:xfrm>
            <a:off x="3839483" y="3459735"/>
            <a:ext cx="1378887" cy="14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2752"/>
      </p:ext>
    </p:extLst>
  </p:cSld>
  <p:clrMapOvr>
    <a:masterClrMapping/>
  </p:clrMapOvr>
  <p:transition spd="slow" advTm="8776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AEEB75-5166-9907-F13A-FCAF684FE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7" r="29535"/>
          <a:stretch/>
        </p:blipFill>
        <p:spPr>
          <a:xfrm flipH="1">
            <a:off x="571500" y="564160"/>
            <a:ext cx="4711700" cy="5729679"/>
          </a:xfrm>
          <a:prstGeom prst="rect">
            <a:avLst/>
          </a:prstGeom>
          <a:effectLst/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00" r="5229" b="-662"/>
          <a:stretch/>
        </p:blipFill>
        <p:spPr>
          <a:xfrm>
            <a:off x="5852597" y="3730530"/>
            <a:ext cx="2626937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6"/>
          <a:stretch/>
        </p:blipFill>
        <p:spPr>
          <a:xfrm>
            <a:off x="9203709" y="407083"/>
            <a:ext cx="2555852" cy="2740060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664" y="407083"/>
            <a:ext cx="2667870" cy="2734869"/>
          </a:xfrm>
          <a:prstGeom prst="rect">
            <a:avLst/>
          </a:prstGeom>
        </p:spPr>
      </p:pic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2" r="5921" b="-790"/>
          <a:stretch/>
        </p:blipFill>
        <p:spPr>
          <a:xfrm>
            <a:off x="9168791" y="3726834"/>
            <a:ext cx="2590770" cy="27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38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913">
        <p159:morph option="byObject"/>
      </p:transition>
    </mc:Choice>
    <mc:Fallback>
      <p:transition spd="slow" advTm="109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" r="5921" b="-790"/>
          <a:stretch/>
        </p:blipFill>
        <p:spPr>
          <a:xfrm>
            <a:off x="9168791" y="3726834"/>
            <a:ext cx="2590770" cy="2767625"/>
          </a:xfrm>
          <a:prstGeom prst="rect">
            <a:avLst/>
          </a:prstGeom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00" r="5229" b="-662"/>
          <a:stretch/>
        </p:blipFill>
        <p:spPr>
          <a:xfrm>
            <a:off x="5852597" y="3730530"/>
            <a:ext cx="2626937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6"/>
          <a:stretch/>
        </p:blipFill>
        <p:spPr>
          <a:xfrm>
            <a:off x="9203709" y="407083"/>
            <a:ext cx="2555852" cy="2740060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29" y="-46110"/>
            <a:ext cx="6734972" cy="6904109"/>
          </a:xfrm>
          <a:prstGeom prst="rect">
            <a:avLst/>
          </a:prstGeom>
        </p:spPr>
      </p:pic>
      <p:pic>
        <p:nvPicPr>
          <p:cNvPr id="3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0AFCD6D-05FB-B379-448E-1E53860F1B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874"/>
          <a:stretch/>
        </p:blipFill>
        <p:spPr>
          <a:xfrm flipH="1">
            <a:off x="0" y="4299033"/>
            <a:ext cx="2774841" cy="2417266"/>
          </a:xfrm>
          <a:prstGeom prst="rect">
            <a:avLst/>
          </a:prstGeom>
          <a:effectLst/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4114E1B-9C46-E5B2-5298-FDF809C08962}"/>
              </a:ext>
            </a:extLst>
          </p:cNvPr>
          <p:cNvSpPr/>
          <p:nvPr/>
        </p:nvSpPr>
        <p:spPr>
          <a:xfrm>
            <a:off x="163217" y="-73967"/>
            <a:ext cx="6014384" cy="4672697"/>
          </a:xfrm>
          <a:prstGeom prst="cloudCallout">
            <a:avLst>
              <a:gd name="adj1" fmla="val -30296"/>
              <a:gd name="adj2" fmla="val 53182"/>
            </a:avLst>
          </a:prstGeom>
          <a:solidFill>
            <a:srgbClr val="7030A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r>
              <a:rPr lang="en-GB" sz="3200" b="1" dirty="0">
                <a:ln w="0"/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Helvetica Neue"/>
              </a:rPr>
              <a:t>Create an animation in Scratch demonstrating </a:t>
            </a:r>
            <a:r>
              <a:rPr lang="en-GB" sz="3200" b="1" dirty="0">
                <a:ln w="0"/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+mn-lt"/>
              </a:rPr>
              <a:t>the life cycle of a mobile phone. </a:t>
            </a:r>
          </a:p>
          <a:p>
            <a:pPr algn="ctr" defTabSz="825500" hangingPunct="0"/>
            <a:endParaRPr lang="en-GB" sz="2400" b="1" dirty="0">
              <a:ln w="0"/>
              <a:solidFill>
                <a:schemeClr val="bg1"/>
              </a:solidFill>
              <a:latin typeface="Agency FB" panose="020B0503020202020204" pitchFamily="34" charset="0"/>
              <a:ea typeface="+mn-lt"/>
              <a:cs typeface="+mn-lt"/>
            </a:endParaRPr>
          </a:p>
          <a:p>
            <a:pPr algn="ctr" defTabSz="825500" hangingPunct="0"/>
            <a:r>
              <a:rPr lang="en-GB" sz="2400" b="1" dirty="0">
                <a:ln w="0"/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+mn-lt"/>
              </a:rPr>
              <a:t>Where does it come from, where does it go - is it recycled? </a:t>
            </a:r>
          </a:p>
          <a:p>
            <a:pPr algn="ctr" defTabSz="825500" hangingPunct="0"/>
            <a:r>
              <a:rPr lang="en-GB" sz="2400" b="1" dirty="0">
                <a:ln w="0"/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Calibri"/>
              </a:rPr>
              <a:t>Reduce, Reuse, Recycle!</a:t>
            </a:r>
          </a:p>
        </p:txBody>
      </p:sp>
    </p:spTree>
    <p:extLst>
      <p:ext uri="{BB962C8B-B14F-4D97-AF65-F5344CB8AC3E}">
        <p14:creationId xmlns:p14="http://schemas.microsoft.com/office/powerpoint/2010/main" val="1428444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261">
        <p159:morph option="byObject"/>
      </p:transition>
    </mc:Choice>
    <mc:Fallback>
      <p:transition spd="slow" advTm="1126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" r="5921" b="-790"/>
          <a:stretch/>
        </p:blipFill>
        <p:spPr>
          <a:xfrm>
            <a:off x="9168791" y="3726834"/>
            <a:ext cx="2590770" cy="2767625"/>
          </a:xfrm>
          <a:prstGeom prst="rect">
            <a:avLst/>
          </a:prstGeom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00" r="5229" b="-662"/>
          <a:stretch/>
        </p:blipFill>
        <p:spPr>
          <a:xfrm>
            <a:off x="5852597" y="3730530"/>
            <a:ext cx="2626937" cy="2763929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664" y="407083"/>
            <a:ext cx="2696218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26"/>
          <a:stretch/>
        </p:blipFill>
        <p:spPr>
          <a:xfrm>
            <a:off x="5811664" y="-123700"/>
            <a:ext cx="6674798" cy="715587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C1334AA-6FA5-B1F5-396A-EECE53B57683}"/>
              </a:ext>
            </a:extLst>
          </p:cNvPr>
          <p:cNvSpPr/>
          <p:nvPr/>
        </p:nvSpPr>
        <p:spPr>
          <a:xfrm>
            <a:off x="234016" y="-90544"/>
            <a:ext cx="5747684" cy="4872514"/>
          </a:xfrm>
          <a:prstGeom prst="cloudCallout">
            <a:avLst>
              <a:gd name="adj1" fmla="val -33180"/>
              <a:gd name="adj2" fmla="val 44190"/>
            </a:avLst>
          </a:prstGeom>
          <a:solidFill>
            <a:srgbClr val="7030A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Helvetica Neue"/>
              </a:rPr>
              <a:t>Using Scratch, create a campaign – Climate Action!</a:t>
            </a:r>
          </a:p>
          <a:p>
            <a:pPr algn="ctr" defTabSz="825500" hangingPunct="0"/>
            <a:endParaRPr lang="en-GB" sz="2400" b="1" dirty="0">
              <a:solidFill>
                <a:schemeClr val="bg1"/>
              </a:solidFill>
              <a:latin typeface="Agency FB" panose="020B0503020202020204" pitchFamily="34" charset="0"/>
              <a:ea typeface="Helvetica Neue"/>
              <a:cs typeface="Helvetica Neue"/>
            </a:endParaRPr>
          </a:p>
          <a:p>
            <a:pPr algn="ctr" defTabSz="825500" hangingPunct="0"/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Helvetica Neue"/>
              </a:rPr>
              <a:t>YOUNG PEOPLE'S VOICES DEMAND TO BE HEARD! 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 defTabSz="825500"/>
            <a:endParaRPr lang="en-GB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 defTabSz="825500"/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Improve awareness about climate change in your local community. </a:t>
            </a:r>
          </a:p>
        </p:txBody>
      </p:sp>
      <p:pic>
        <p:nvPicPr>
          <p:cNvPr id="5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D282115-06BC-EEA5-3337-91FE3BDB81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874"/>
          <a:stretch/>
        </p:blipFill>
        <p:spPr>
          <a:xfrm flipH="1">
            <a:off x="0" y="4299033"/>
            <a:ext cx="2774841" cy="2417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5586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582">
        <p159:morph option="byObject"/>
      </p:transition>
    </mc:Choice>
    <mc:Fallback>
      <p:transition spd="slow" advTm="758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" r="5921" b="-790"/>
          <a:stretch/>
        </p:blipFill>
        <p:spPr>
          <a:xfrm>
            <a:off x="9168791" y="3726834"/>
            <a:ext cx="2590770" cy="2767625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64" y="407083"/>
            <a:ext cx="2696218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6"/>
          <a:stretch/>
        </p:blipFill>
        <p:spPr>
          <a:xfrm>
            <a:off x="9168791" y="407083"/>
            <a:ext cx="2590770" cy="2777495"/>
          </a:xfrm>
          <a:prstGeom prst="rect">
            <a:avLst/>
          </a:prstGeom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00" r="5229" b="-662"/>
          <a:stretch/>
        </p:blipFill>
        <p:spPr>
          <a:xfrm>
            <a:off x="5811664" y="-23330"/>
            <a:ext cx="6596236" cy="694022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15CD5BB-7ACD-5C08-18BC-E2266DAA74F1}"/>
              </a:ext>
            </a:extLst>
          </p:cNvPr>
          <p:cNvSpPr/>
          <p:nvPr/>
        </p:nvSpPr>
        <p:spPr>
          <a:xfrm>
            <a:off x="81616" y="-485810"/>
            <a:ext cx="6293784" cy="5247323"/>
          </a:xfrm>
          <a:prstGeom prst="cloudCallout">
            <a:avLst>
              <a:gd name="adj1" fmla="val -30115"/>
              <a:gd name="adj2" fmla="val 42654"/>
            </a:avLst>
          </a:prstGeom>
          <a:solidFill>
            <a:srgbClr val="7030A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Helvetica Neue"/>
              </a:rPr>
              <a:t>Using Scratch create a game to raise awareness and Save our Sealife! </a:t>
            </a:r>
          </a:p>
          <a:p>
            <a:pPr algn="ctr" defTabSz="825500" hangingPunct="0"/>
            <a:endParaRPr lang="en-GB" sz="3200" b="1" dirty="0">
              <a:solidFill>
                <a:schemeClr val="bg1"/>
              </a:solidFill>
              <a:latin typeface="Agency FB" panose="020B0503020202020204" pitchFamily="34" charset="0"/>
              <a:ea typeface="Helvetica Neue"/>
              <a:cs typeface="Helvetica Neue"/>
            </a:endParaRPr>
          </a:p>
          <a:p>
            <a:pPr algn="ctr" defTabSz="825500" hangingPunct="0"/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Helvetica Neue"/>
              </a:rPr>
              <a:t>You might want to use the </a:t>
            </a:r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+mn-lt"/>
              </a:rPr>
              <a:t>theme of plastic pollution, different types micro plastics and the impact on marine life. 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ea typeface="+mn-lt"/>
              <a:cs typeface="Calibri"/>
            </a:endParaRPr>
          </a:p>
        </p:txBody>
      </p:sp>
      <p:pic>
        <p:nvPicPr>
          <p:cNvPr id="5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91E96F5-7E4F-7BC7-E620-4FF5C83A4F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874"/>
          <a:stretch/>
        </p:blipFill>
        <p:spPr>
          <a:xfrm flipH="1">
            <a:off x="0" y="4299033"/>
            <a:ext cx="2774841" cy="2417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0468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382">
        <p159:morph option="byObject"/>
      </p:transition>
    </mc:Choice>
    <mc:Fallback>
      <p:transition spd="slow" advTm="838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664" y="407083"/>
            <a:ext cx="2696218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6"/>
          <a:stretch/>
        </p:blipFill>
        <p:spPr>
          <a:xfrm>
            <a:off x="9168791" y="407083"/>
            <a:ext cx="2590770" cy="2777495"/>
          </a:xfrm>
          <a:prstGeom prst="rect">
            <a:avLst/>
          </a:prstGeom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400" r="5229" b="-662"/>
          <a:stretch/>
        </p:blipFill>
        <p:spPr>
          <a:xfrm>
            <a:off x="5811664" y="3726834"/>
            <a:ext cx="2549346" cy="2682293"/>
          </a:xfrm>
          <a:prstGeom prst="rect">
            <a:avLst/>
          </a:prstGeom>
        </p:spPr>
      </p:pic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2" r="5921" b="-790"/>
          <a:stretch/>
        </p:blipFill>
        <p:spPr>
          <a:xfrm>
            <a:off x="5811664" y="0"/>
            <a:ext cx="6507336" cy="695155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519926D-2A6F-70D8-E9F7-2BBA9CE1B1B2}"/>
              </a:ext>
            </a:extLst>
          </p:cNvPr>
          <p:cNvSpPr/>
          <p:nvPr/>
        </p:nvSpPr>
        <p:spPr>
          <a:xfrm>
            <a:off x="81616" y="-5633"/>
            <a:ext cx="6331884" cy="4310301"/>
          </a:xfrm>
          <a:prstGeom prst="cloudCallout">
            <a:avLst>
              <a:gd name="adj1" fmla="val -32065"/>
              <a:gd name="adj2" fmla="val 54250"/>
            </a:avLst>
          </a:prstGeom>
          <a:solidFill>
            <a:srgbClr val="7030A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  <a:ea typeface="Helvetica Neue"/>
                <a:cs typeface="Biome" panose="020B0502040204020203" pitchFamily="34" charset="0"/>
              </a:rPr>
              <a:t>Create a story about how we</a:t>
            </a:r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Biome" panose="020B0502040204020203" pitchFamily="34" charset="0"/>
              </a:rPr>
              <a:t> can save our woodlands. </a:t>
            </a:r>
          </a:p>
          <a:p>
            <a:pPr algn="ctr" defTabSz="825500" hangingPunct="0"/>
            <a:endParaRPr lang="en-GB" sz="2400" b="1" dirty="0">
              <a:solidFill>
                <a:schemeClr val="bg1"/>
              </a:solidFill>
              <a:latin typeface="Agency FB" panose="020B0503020202020204" pitchFamily="34" charset="0"/>
              <a:ea typeface="+mn-lt"/>
              <a:cs typeface="Biome" panose="020B0502040204020203" pitchFamily="34" charset="0"/>
            </a:endParaRPr>
          </a:p>
          <a:p>
            <a:pPr algn="ctr" defTabSz="825500" hangingPunct="0"/>
            <a:r>
              <a:rPr lang="en-GB" sz="2400" b="1" dirty="0">
                <a:solidFill>
                  <a:schemeClr val="bg1"/>
                </a:solidFill>
                <a:latin typeface="Agency FB" panose="020B0503020202020204" pitchFamily="34" charset="0"/>
                <a:ea typeface="+mn-lt"/>
                <a:cs typeface="Biome" panose="020B0502040204020203" pitchFamily="34" charset="0"/>
              </a:rPr>
              <a:t>You might want to focus on the local natural habitats of animals and the threat to our woodlands from invasive species</a:t>
            </a:r>
            <a:endParaRPr lang="en-US" sz="2400" dirty="0">
              <a:solidFill>
                <a:srgbClr val="000000"/>
              </a:solidFill>
              <a:latin typeface="Agency FB" panose="020B0503020202020204" pitchFamily="34" charset="0"/>
              <a:ea typeface="Helvetica Neue"/>
              <a:cs typeface="Biome" panose="020B0502040204020203" pitchFamily="34" charset="0"/>
            </a:endParaRPr>
          </a:p>
        </p:txBody>
      </p:sp>
      <p:pic>
        <p:nvPicPr>
          <p:cNvPr id="4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E396825-55B0-842C-2699-D082636229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874"/>
          <a:stretch/>
        </p:blipFill>
        <p:spPr>
          <a:xfrm flipH="1">
            <a:off x="0" y="4299033"/>
            <a:ext cx="2774841" cy="2417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6739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985">
        <p159:morph option="byObject"/>
      </p:transition>
    </mc:Choice>
    <mc:Fallback>
      <p:transition spd="slow" advTm="898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AEEB75-5166-9907-F13A-FCAF684FE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7" r="29535"/>
          <a:stretch/>
        </p:blipFill>
        <p:spPr>
          <a:xfrm flipH="1">
            <a:off x="571500" y="2819400"/>
            <a:ext cx="2857143" cy="3474439"/>
          </a:xfrm>
          <a:prstGeom prst="rect">
            <a:avLst/>
          </a:prstGeom>
          <a:effectLst/>
        </p:spPr>
      </p:pic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2A4A5FAD-4784-4C2E-645D-452903B5B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00" r="5229" b="-662"/>
          <a:stretch/>
        </p:blipFill>
        <p:spPr>
          <a:xfrm>
            <a:off x="5852597" y="3730530"/>
            <a:ext cx="2626937" cy="2763929"/>
          </a:xfrm>
          <a:prstGeom prst="rect">
            <a:avLst/>
          </a:prstGeom>
        </p:spPr>
      </p:pic>
      <p:pic>
        <p:nvPicPr>
          <p:cNvPr id="8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C46B2CA-B688-0BF7-24CA-3313068C6D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26"/>
          <a:stretch/>
        </p:blipFill>
        <p:spPr>
          <a:xfrm>
            <a:off x="9203709" y="407083"/>
            <a:ext cx="2555852" cy="2740060"/>
          </a:xfrm>
          <a:prstGeom prst="rect">
            <a:avLst/>
          </a:prstGeom>
        </p:spPr>
      </p:pic>
      <p:pic>
        <p:nvPicPr>
          <p:cNvPr id="9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22A1272C-93BB-692E-92B9-177BE4778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1664" y="407083"/>
            <a:ext cx="2667870" cy="2734869"/>
          </a:xfrm>
          <a:prstGeom prst="rect">
            <a:avLst/>
          </a:prstGeom>
        </p:spPr>
      </p:pic>
      <p:pic>
        <p:nvPicPr>
          <p:cNvPr id="10" name="Picture 10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6C1B9805-9B94-C8FC-F8DD-F5CCEA5FCD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2" r="5921" b="-790"/>
          <a:stretch/>
        </p:blipFill>
        <p:spPr>
          <a:xfrm>
            <a:off x="9168791" y="3726834"/>
            <a:ext cx="2590770" cy="2767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E1A09-B7A3-A542-3A65-8B8AD54F95F5}"/>
              </a:ext>
            </a:extLst>
          </p:cNvPr>
          <p:cNvSpPr txBox="1"/>
          <p:nvPr/>
        </p:nvSpPr>
        <p:spPr>
          <a:xfrm>
            <a:off x="330200" y="407083"/>
            <a:ext cx="57658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 hangingPunct="0"/>
            <a:r>
              <a:rPr lang="en-US" sz="7200" b="1" dirty="0">
                <a:solidFill>
                  <a:srgbClr val="000000"/>
                </a:solidFill>
                <a:latin typeface="Agency FB" panose="020B0503020202020204" pitchFamily="34" charset="0"/>
                <a:ea typeface="Helvetica Neue"/>
                <a:cs typeface="Biome" panose="020B0502040204020203" pitchFamily="34" charset="0"/>
              </a:rPr>
              <a:t>WHAT MATTERS </a:t>
            </a:r>
          </a:p>
          <a:p>
            <a:pPr defTabSz="825500" hangingPunct="0"/>
            <a:r>
              <a:rPr lang="en-US" sz="7200" b="1" dirty="0">
                <a:solidFill>
                  <a:srgbClr val="000000"/>
                </a:solidFill>
                <a:latin typeface="Agency FB" panose="020B0503020202020204" pitchFamily="34" charset="0"/>
                <a:ea typeface="Helvetica Neue"/>
                <a:cs typeface="Biome" panose="020B0502040204020203" pitchFamily="34" charset="0"/>
              </a:rPr>
              <a:t>TO YOU? 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386510B1-8286-7EA4-BBDD-F6F65DBF7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3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382">
        <p159:morph option="byObject"/>
      </p:transition>
    </mc:Choice>
    <mc:Fallback>
      <p:transition spd="slow" advTm="83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AEEB75-5166-9907-F13A-FCAF684FE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67" r="29535"/>
          <a:stretch/>
        </p:blipFill>
        <p:spPr>
          <a:xfrm flipH="1">
            <a:off x="571500" y="2819400"/>
            <a:ext cx="2857143" cy="3474439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E1A09-B7A3-A542-3A65-8B8AD54F95F5}"/>
              </a:ext>
            </a:extLst>
          </p:cNvPr>
          <p:cNvSpPr txBox="1"/>
          <p:nvPr/>
        </p:nvSpPr>
        <p:spPr>
          <a:xfrm>
            <a:off x="330200" y="407083"/>
            <a:ext cx="57658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 hangingPunct="0"/>
            <a:r>
              <a:rPr lang="en-US" sz="7200" b="1" dirty="0">
                <a:solidFill>
                  <a:srgbClr val="000000"/>
                </a:solidFill>
                <a:latin typeface="Agency FB" panose="020B0503020202020204" pitchFamily="34" charset="0"/>
                <a:ea typeface="Helvetica Neue"/>
                <a:cs typeface="Biome" panose="020B0502040204020203" pitchFamily="34" charset="0"/>
              </a:rPr>
              <a:t>SHARE YOUR PROJECTS!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08A38C-768F-5714-8D82-56B0AAA86E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8" r="27083"/>
          <a:stretch/>
        </p:blipFill>
        <p:spPr>
          <a:xfrm>
            <a:off x="4765565" y="564161"/>
            <a:ext cx="8794824" cy="5953223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C1438C2-F5B9-D697-0BCF-AED641B26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0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750">
        <p159:morph option="byObject"/>
      </p:transition>
    </mc:Choice>
    <mc:Fallback>
      <p:transition spd="slow" advTm="10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1308</Words>
  <Application>Microsoft Office PowerPoint</Application>
  <PresentationFormat>Widescreen</PresentationFormat>
  <Paragraphs>154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Helvetica Neue</vt:lpstr>
      <vt:lpstr>Helvetica Neue Light</vt:lpstr>
      <vt:lpstr>Helvetica Neue Medium</vt:lpstr>
      <vt:lpstr>office theme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Brian Clark</cp:lastModifiedBy>
  <cp:revision>268</cp:revision>
  <dcterms:created xsi:type="dcterms:W3CDTF">2023-05-10T14:58:44Z</dcterms:created>
  <dcterms:modified xsi:type="dcterms:W3CDTF">2023-05-15T14:23:24Z</dcterms:modified>
</cp:coreProperties>
</file>