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handoutMasterIdLst>
    <p:handoutMasterId r:id="rId21"/>
  </p:handoutMasterIdLst>
  <p:sldIdLst>
    <p:sldId id="264" r:id="rId6"/>
    <p:sldId id="303" r:id="rId7"/>
    <p:sldId id="305" r:id="rId8"/>
    <p:sldId id="314" r:id="rId9"/>
    <p:sldId id="256" r:id="rId10"/>
    <p:sldId id="257" r:id="rId11"/>
    <p:sldId id="308" r:id="rId12"/>
    <p:sldId id="309" r:id="rId13"/>
    <p:sldId id="298" r:id="rId14"/>
    <p:sldId id="311" r:id="rId15"/>
    <p:sldId id="310" r:id="rId16"/>
    <p:sldId id="306" r:id="rId17"/>
    <p:sldId id="312" r:id="rId18"/>
    <p:sldId id="313" r:id="rId19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B5"/>
    <a:srgbClr val="B3D236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4A1D1-61E1-4008-AE56-F8FEB6CF6A09}" v="16" dt="2024-12-03T09:38:48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39" autoAdjust="0"/>
  </p:normalViewPr>
  <p:slideViewPr>
    <p:cSldViewPr snapToGrid="0">
      <p:cViewPr varScale="1">
        <p:scale>
          <a:sx n="54" d="100"/>
          <a:sy n="54" d="100"/>
        </p:scale>
        <p:origin x="11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9BF74F-16BD-163B-62E0-2B6AECB0D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713D2-21BB-F0AD-BFC1-6A2335051A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202B44-468F-4D38-A03A-B0617B030159}" type="datetimeFigureOut">
              <a:rPr lang="en-GB"/>
              <a:pPr>
                <a:defRPr/>
              </a:pPr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66611-0A8E-2DFF-9647-BAFAE4F98F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6A57F-9D75-E985-E4EA-580A6B86B8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5235C2-D684-4F64-9793-D1685BFF8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F182DF-DB05-4E4C-E162-7D28A9B421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4C0156-C312-2C2C-BA9D-52167DB2EC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657595-01D2-4640-910F-478EFACED4C0}" type="datetimeFigureOut">
              <a:rPr lang="en-GB"/>
              <a:pPr>
                <a:defRPr/>
              </a:pPr>
              <a:t>03/12/2024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013568-8D68-8003-1EE6-127F9366DD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7EB00C-00EB-5A63-AE41-6BC7F4342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50864-46C3-0BED-F0EC-6586D9F8D6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76732-2560-8B27-B899-42050F345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9B08F5-3C46-45EB-8912-71BCFBEE28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AB9F017-21FE-11A7-1B34-22890A8E3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9CC436B-4576-7556-11FB-ACD2FCC8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This is a front cover page and can only be used once. Use the corresponding </a:t>
            </a:r>
            <a:r>
              <a:rPr lang="en-GB" altLang="en-US" b="1"/>
              <a:t>blue</a:t>
            </a:r>
            <a:r>
              <a:rPr lang="en-GB" altLang="en-US"/>
              <a:t> internal and back pages if you are using this page. You may add a title and a subtitle if needed only. Do not add anything else or move elements around.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66E859D-6ADE-8C75-EE23-0BD4D8091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E0D3F-1A97-418E-BF60-DEEEA58B2F25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7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3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7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98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7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7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5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0312C0-A8B3-F908-8BAB-E4C67E32345E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76C5FBF7-C242-27AF-278E-D5FBC8F9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7F7F7F"/>
                </a:solidFill>
              </a:rPr>
              <a:t>MVP Co-ordinators June 2024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AD81505-97A3-9308-385E-3F4658A3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6300788"/>
            <a:ext cx="4222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4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A7F061-7051-577F-DE3F-6D01457F6954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B93E0323-56EF-C49B-E748-7D69DFAD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93AE198-CF22-771F-3E61-DBE2205F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06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3AD2-FD1F-4F45-591A-107FE4542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9CB79-B446-A820-3E10-B0E709DC2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35A29-90BD-ABA4-89DF-503D56AA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DBD4-A42B-4312-AAD9-C57DF9F5204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CC47D-F9BF-ADA6-4756-8971B42C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DB0B7-F0E6-7160-5BBD-EE9BBEBE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374D-620A-4F47-947C-B4A1B6FDB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5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7D4F6B-CA76-C34B-0AB1-D3A51760EF78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F6FACDD4-224A-9E44-A1BD-7796E9B95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89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C665C-8371-EA43-24EE-7FDD60860203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9331ECAB-AA6B-1AD7-BD63-83050FBC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C8DDC31-9EDA-CBA1-FA07-5383DDE3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17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4C769D-9698-2B4B-C332-022CAC8A6F4C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>
            <a:extLst>
              <a:ext uri="{FF2B5EF4-FFF2-40B4-BE49-F238E27FC236}">
                <a16:creationId xmlns:a16="http://schemas.microsoft.com/office/drawing/2014/main" id="{5AC9FD6A-A1C2-585C-EAD1-562010D6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786128C-500E-70FE-A26A-403BFAB36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23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0A4E14-0A48-DDBF-5CD8-DE503BCEE52A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236990-7AF9-A110-9613-142E161E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3885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7F7F7F"/>
                </a:solidFill>
              </a:rPr>
              <a:t>MVP co-ordinators meeting  December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50EC1-9692-90F3-FBEA-FF21EBAE5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6300788"/>
            <a:ext cx="4160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75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95D0E-12CD-6E50-277D-5FFDE016DDBB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">
            <a:extLst>
              <a:ext uri="{FF2B5EF4-FFF2-40B4-BE49-F238E27FC236}">
                <a16:creationId xmlns:a16="http://schemas.microsoft.com/office/drawing/2014/main" id="{8B4DC7C9-C145-BEA7-71B6-033C1D43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C3FA4D4-2397-DB29-373E-167372BF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271902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9C2E33-F979-B122-F1AD-851DFF7F6C78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936764F9-71B2-7D3F-E4AB-1F417A378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6F40205-399B-A7BA-F12D-DB18CDF7B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12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061262-6FAB-B6DA-1C8C-5568FB827E6D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BA924412-263A-479F-A521-CF137A3B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DDBED46-3128-706D-01C2-26F1E2EE2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10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D3296C-784A-895A-58E3-8423629C6205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CC553241-59C9-32D2-6583-C767AA81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85A9119-512B-4439-73AA-0FB74C40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88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D80D6B-63CB-B200-1C38-DB9C1F0A9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830263"/>
            <a:ext cx="108362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C01E6D4-D757-E2ED-7D80-B0A6D8719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225" cy="3702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Main body style like this and leading into bullets:</a:t>
            </a:r>
          </a:p>
          <a:p>
            <a:pPr lvl="1"/>
            <a:r>
              <a:rPr lang="en-GB" altLang="en-US"/>
              <a:t>First level bullet</a:t>
            </a:r>
          </a:p>
          <a:p>
            <a:pPr lvl="2"/>
            <a:r>
              <a:rPr lang="en-GB" altLang="en-US"/>
              <a:t>Second level bullet</a:t>
            </a:r>
          </a:p>
          <a:p>
            <a:pPr lvl="3"/>
            <a:r>
              <a:rPr lang="en-GB" altLang="en-US"/>
              <a:t>Third level bullet</a:t>
            </a:r>
          </a:p>
          <a:p>
            <a:pPr lvl="4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Text Box 7">
            <a:extLst>
              <a:ext uri="{FF2B5EF4-FFF2-40B4-BE49-F238E27FC236}">
                <a16:creationId xmlns:a16="http://schemas.microsoft.com/office/drawing/2014/main" id="{43BDB195-A267-BDCE-19B2-3A3A1943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6303963"/>
            <a:ext cx="4511675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1030" name="Picture 9" descr="Education Scotland White (higher res)">
            <a:extLst>
              <a:ext uri="{FF2B5EF4-FFF2-40B4-BE49-F238E27FC236}">
                <a16:creationId xmlns:a16="http://schemas.microsoft.com/office/drawing/2014/main" id="{536136B4-144B-4140-49F4-CE77796076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6AA2A1-8940-FC4D-D42F-8C5C5167CE4A}"/>
              </a:ext>
            </a:extLst>
          </p:cNvPr>
          <p:cNvCxnSpPr>
            <a:endCxn id="1030" idx="3"/>
          </p:cNvCxnSpPr>
          <p:nvPr/>
        </p:nvCxnSpPr>
        <p:spPr>
          <a:xfrm flipV="1">
            <a:off x="676275" y="6216650"/>
            <a:ext cx="10842625" cy="41275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>
            <a:extLst>
              <a:ext uri="{FF2B5EF4-FFF2-40B4-BE49-F238E27FC236}">
                <a16:creationId xmlns:a16="http://schemas.microsoft.com/office/drawing/2014/main" id="{86A3B3B7-6CEB-46CB-A1C9-6A678DAD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6303963"/>
            <a:ext cx="4513263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 panose="020B0604020202020204" pitchFamily="34" charset="0"/>
        <a:buChar char="•"/>
        <a:defRPr sz="2000">
          <a:solidFill>
            <a:srgbClr val="595959"/>
          </a:solidFill>
          <a:latin typeface="+mn-lt"/>
          <a:cs typeface="+mn-cs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rgbClr val="595959"/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panose="05000000000000000000" pitchFamily="2" charset="2"/>
        <a:buChar char="Ø"/>
        <a:defRPr sz="2000">
          <a:solidFill>
            <a:srgbClr val="595959"/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tiff"/><Relationship Id="rId4" Type="http://schemas.openxmlformats.org/officeDocument/2006/relationships/hyperlink" Target="https://openclipart.org/detail/10833/fwd__bubble_hand_drawn-by-rejon-17766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S_alllogos_colour-01.png">
            <a:extLst>
              <a:ext uri="{FF2B5EF4-FFF2-40B4-BE49-F238E27FC236}">
                <a16:creationId xmlns:a16="http://schemas.microsoft.com/office/drawing/2014/main" id="{D4F931DE-62BD-B945-8F2E-7D50A3E8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6808" r="10529" b="28484"/>
          <a:stretch>
            <a:fillRect/>
          </a:stretch>
        </p:blipFill>
        <p:spPr bwMode="auto">
          <a:xfrm>
            <a:off x="658813" y="528638"/>
            <a:ext cx="33924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>
            <a:extLst>
              <a:ext uri="{FF2B5EF4-FFF2-40B4-BE49-F238E27FC236}">
                <a16:creationId xmlns:a16="http://schemas.microsoft.com/office/drawing/2014/main" id="{832850CB-FB18-E3BA-4E2E-87FB7613E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2289175"/>
            <a:ext cx="10633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AB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MVP Co-ordinators Network Meeting</a:t>
            </a:r>
            <a:endParaRPr lang="en-GB" altLang="en-US" sz="3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B3F3E6F5-FCFE-DCB6-ED75-7E3BCB7EE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3049588"/>
            <a:ext cx="36923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B3D2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December 2024</a:t>
            </a:r>
          </a:p>
        </p:txBody>
      </p:sp>
      <p:pic>
        <p:nvPicPr>
          <p:cNvPr id="20485" name="Picture 11" descr="1.png">
            <a:extLst>
              <a:ext uri="{FF2B5EF4-FFF2-40B4-BE49-F238E27FC236}">
                <a16:creationId xmlns:a16="http://schemas.microsoft.com/office/drawing/2014/main" id="{3CFC8ECD-A914-601B-60B4-2006D40C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122094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83349C73-53D7-BE1D-7191-DB3D1520C858}"/>
              </a:ext>
            </a:extLst>
          </p:cNvPr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rgbClr val="FFFFFF"/>
                </a:solidFill>
                <a:latin typeface="Arial Bold" panose="020B07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rPr>
              <a:t>For Scotland's learners, with Scotland's educators</a:t>
            </a:r>
            <a:endParaRPr lang="en-GB" altLang="en-US" sz="1200">
              <a:solidFill>
                <a:srgbClr val="595959"/>
              </a:solidFill>
              <a:ea typeface="ＭＳ 明朝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993D534-A210-A03F-6B3E-33E31CB84C18}"/>
              </a:ext>
            </a:extLst>
          </p:cNvPr>
          <p:cNvSpPr txBox="1"/>
          <p:nvPr/>
        </p:nvSpPr>
        <p:spPr>
          <a:xfrm>
            <a:off x="6711950" y="6275388"/>
            <a:ext cx="5497513" cy="8001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 b="1">
                <a:solidFill>
                  <a:schemeClr val="bg1"/>
                </a:solidFill>
              </a:rPr>
              <a:t>Do luchd-ionnsachaidh na h-Alba, le luchd-foghlaim Alba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9ABF39-E722-4117-B3B8-1C9A920CF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319" y="4390946"/>
            <a:ext cx="181066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A8D8-AFEE-66E6-6AF0-F5669E5A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Pilot-Comments about what was helpful?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23FBA-6A2D-779C-5A46-2ADF98566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Sharing experience and expertise with colleagues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Learning about statistics and stereotypes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Resources and thinking about an implementation plan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Defining , discussing, planning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Signposting lots of resources I wasn’t aware of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Activities were helpful in raising understanding and making connections </a:t>
            </a:r>
          </a:p>
        </p:txBody>
      </p:sp>
    </p:spTree>
    <p:extLst>
      <p:ext uri="{BB962C8B-B14F-4D97-AF65-F5344CB8AC3E}">
        <p14:creationId xmlns:p14="http://schemas.microsoft.com/office/powerpoint/2010/main" val="370399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A8D8-AFEE-66E6-6AF0-F5669E5A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Pilot-Next Steps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19C3E-67FB-E57B-BFFE-0EDBFBCC6250}"/>
              </a:ext>
            </a:extLst>
          </p:cNvPr>
          <p:cNvSpPr txBox="1">
            <a:spLocks/>
          </p:cNvSpPr>
          <p:nvPr/>
        </p:nvSpPr>
        <p:spPr>
          <a:xfrm>
            <a:off x="666750" y="1862486"/>
            <a:ext cx="10817225" cy="37020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+mn-lt"/>
                <a:cs typeface="+mn-cs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Lucida Grande"/>
              <a:buChar char="-"/>
              <a:defRPr sz="2000">
                <a:solidFill>
                  <a:srgbClr val="595959"/>
                </a:solidFill>
                <a:latin typeface="+mn-lt"/>
                <a:cs typeface="+mn-cs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Wingdings" panose="05000000000000000000" pitchFamily="2" charset="2"/>
              <a:buChar char="Ø"/>
              <a:defRPr sz="2000">
                <a:solidFill>
                  <a:srgbClr val="595959"/>
                </a:solidFill>
                <a:latin typeface="+mn-lt"/>
                <a:cs typeface="+mn-cs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Lucida Grande"/>
              <a:buChar char="-"/>
              <a:defRPr sz="2000">
                <a:solidFill>
                  <a:srgbClr val="595959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Tx/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GB" sz="3200" kern="0" dirty="0">
                <a:solidFill>
                  <a:schemeClr val="accent1">
                    <a:lumMod val="75000"/>
                  </a:schemeClr>
                </a:solidFill>
              </a:rPr>
              <a:t>Dates for the diary</a:t>
            </a:r>
          </a:p>
          <a:p>
            <a:endParaRPr lang="en-GB" sz="3200" kern="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200" kern="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GB" sz="3200" kern="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3200" kern="0" dirty="0">
                <a:solidFill>
                  <a:schemeClr val="accent1">
                    <a:lumMod val="75000"/>
                  </a:schemeClr>
                </a:solidFill>
              </a:rPr>
              <a:t> February-all day</a:t>
            </a:r>
          </a:p>
          <a:p>
            <a:r>
              <a:rPr lang="en-GB" sz="3200" kern="0" dirty="0">
                <a:solidFill>
                  <a:schemeClr val="accent1">
                    <a:lumMod val="75000"/>
                  </a:schemeClr>
                </a:solidFill>
              </a:rPr>
              <a:t>18</a:t>
            </a:r>
            <a:r>
              <a:rPr lang="en-GB" sz="3200" kern="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3200" kern="0" dirty="0">
                <a:solidFill>
                  <a:schemeClr val="accent1">
                    <a:lumMod val="75000"/>
                  </a:schemeClr>
                </a:solidFill>
              </a:rPr>
              <a:t> March-all day (provisional)</a:t>
            </a:r>
          </a:p>
        </p:txBody>
      </p:sp>
    </p:spTree>
    <p:extLst>
      <p:ext uri="{BB962C8B-B14F-4D97-AF65-F5344CB8AC3E}">
        <p14:creationId xmlns:p14="http://schemas.microsoft.com/office/powerpoint/2010/main" val="364211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94AB-0F3C-DFDA-BE80-64AB67C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Equally Safe-Update</a:t>
            </a:r>
          </a:p>
        </p:txBody>
      </p:sp>
      <p:pic>
        <p:nvPicPr>
          <p:cNvPr id="3" name="Content Placeholder 4" descr="A yellow logo with black text&#10;&#10;Description automatically generated">
            <a:extLst>
              <a:ext uri="{FF2B5EF4-FFF2-40B4-BE49-F238E27FC236}">
                <a16:creationId xmlns:a16="http://schemas.microsoft.com/office/drawing/2014/main" id="{D4583F81-1312-7911-20F3-B73129615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662088"/>
            <a:ext cx="4185668" cy="20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00100" y="1693730"/>
            <a:ext cx="9013354" cy="4334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0160" lvl="1" indent="-295080">
              <a:lnSpc>
                <a:spcPts val="3827"/>
              </a:lnSpc>
              <a:buFont typeface="Arial"/>
              <a:buChar char="•"/>
            </a:pP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Quality Assurance Workshop for MVP school leads – September 25</a:t>
            </a:r>
            <a:r>
              <a:rPr lang="en-US" sz="2400" baseline="300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th</a:t>
            </a: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 2024.</a:t>
            </a:r>
          </a:p>
          <a:p>
            <a:pPr marL="590160" lvl="1" indent="-295080">
              <a:lnSpc>
                <a:spcPts val="3827"/>
              </a:lnSpc>
              <a:buFont typeface="Arial"/>
              <a:buChar char="•"/>
            </a:pP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Joined by H Hamilton (PT English &amp; Drama – Perth &amp; Kinross)</a:t>
            </a:r>
          </a:p>
          <a:p>
            <a:pPr marL="590160" lvl="1" indent="-295080">
              <a:lnSpc>
                <a:spcPts val="3827"/>
              </a:lnSpc>
              <a:buFont typeface="Arial"/>
              <a:buChar char="•"/>
            </a:pP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Existing Quality Assurance documents.</a:t>
            </a:r>
          </a:p>
          <a:p>
            <a:pPr marL="590160" lvl="1" indent="-295080">
              <a:lnSpc>
                <a:spcPts val="3827"/>
              </a:lnSpc>
              <a:buFont typeface="Arial"/>
              <a:buChar char="•"/>
            </a:pP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Shared ideas on Quality Assurance &amp; Evaluation.</a:t>
            </a:r>
          </a:p>
          <a:p>
            <a:pPr marL="590160" lvl="1" indent="-295080">
              <a:lnSpc>
                <a:spcPts val="3827"/>
              </a:lnSpc>
              <a:buFont typeface="Arial"/>
              <a:buChar char="•"/>
            </a:pP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Considered gaps &amp; how we best support school leads / LA Coordinators. </a:t>
            </a:r>
          </a:p>
          <a:p>
            <a:pPr marL="590160" lvl="1" indent="-295080">
              <a:lnSpc>
                <a:spcPts val="3827"/>
              </a:lnSpc>
              <a:buFont typeface="Arial"/>
              <a:buChar char="•"/>
            </a:pP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Consider how we access quality impact data at school, local authority and national level.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3C0EDC-501C-972E-C5BA-B93AAD672F33}"/>
              </a:ext>
            </a:extLst>
          </p:cNvPr>
          <p:cNvSpPr txBox="1">
            <a:spLocks/>
          </p:cNvSpPr>
          <p:nvPr/>
        </p:nvSpPr>
        <p:spPr>
          <a:xfrm>
            <a:off x="666750" y="830263"/>
            <a:ext cx="10836275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/>
              <a:t>Quality Assurance - Action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0026000-1833-1B5F-CCC2-B10B7B8D4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38" y="147327"/>
            <a:ext cx="2193037" cy="10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1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00100" y="1875197"/>
            <a:ext cx="9013354" cy="4334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0160" lvl="1" indent="-295080">
              <a:lnSpc>
                <a:spcPts val="3827"/>
              </a:lnSpc>
              <a:buFont typeface="Arial"/>
              <a:buChar char="•"/>
            </a:pP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Have Quality Assurance/ Evaluation documents in 1 place on MVP blog – accessibility. </a:t>
            </a:r>
          </a:p>
          <a:p>
            <a:pPr marL="590160" lvl="1" indent="-295080">
              <a:lnSpc>
                <a:spcPts val="3827"/>
              </a:lnSpc>
              <a:buFont typeface="Arial"/>
              <a:buChar char="•"/>
            </a:pP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Engage critical friends – feedback on documents / plans etc. </a:t>
            </a:r>
          </a:p>
          <a:p>
            <a:pPr marL="590160" lvl="1" indent="-295080">
              <a:lnSpc>
                <a:spcPts val="3827"/>
              </a:lnSpc>
              <a:buFont typeface="Arial"/>
              <a:buChar char="•"/>
            </a:pP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Streamline resources - Pre / post surveys for both mentor and staff training - accessed by schools &amp; then shared. </a:t>
            </a:r>
          </a:p>
          <a:p>
            <a:pPr marL="590160" lvl="1" indent="-295080">
              <a:lnSpc>
                <a:spcPts val="3827"/>
              </a:lnSpc>
              <a:buFont typeface="Arial"/>
              <a:buChar char="•"/>
            </a:pP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MVP Quality Assurance &amp; Self Evaluation document – shared vision / consistency / linked QA documents.  </a:t>
            </a:r>
          </a:p>
          <a:p>
            <a:pPr marL="590160" lvl="1" indent="-295080">
              <a:lnSpc>
                <a:spcPts val="3827"/>
              </a:lnSpc>
              <a:buFont typeface="Arial"/>
              <a:buChar char="•"/>
            </a:pPr>
            <a:r>
              <a:rPr lang="en-US" sz="2400" dirty="0">
                <a:solidFill>
                  <a:srgbClr val="16191B"/>
                </a:solidFill>
                <a:latin typeface="+mn-lt"/>
                <a:ea typeface="Open Sauce Bold"/>
                <a:cs typeface="Open Sauce Bold"/>
                <a:sym typeface="Open Sauce Bold"/>
              </a:rPr>
              <a:t>Question prompts – MVP focus group discussion – quality impact data.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3C0EDC-501C-972E-C5BA-B93AAD672F33}"/>
              </a:ext>
            </a:extLst>
          </p:cNvPr>
          <p:cNvSpPr txBox="1">
            <a:spLocks/>
          </p:cNvSpPr>
          <p:nvPr/>
        </p:nvSpPr>
        <p:spPr>
          <a:xfrm>
            <a:off x="666750" y="830263"/>
            <a:ext cx="10836275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BB5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/>
              <a:t>Quality Assurance – Plan </a:t>
            </a:r>
          </a:p>
        </p:txBody>
      </p:sp>
      <p:pic>
        <p:nvPicPr>
          <p:cNvPr id="3" name="Picture 2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B9C095A4-5CBE-58FF-191C-54D52CF43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73720" y="2320290"/>
            <a:ext cx="377333" cy="434340"/>
          </a:xfrm>
          <a:prstGeom prst="rect">
            <a:avLst/>
          </a:prstGeom>
        </p:spPr>
      </p:pic>
      <p:pic>
        <p:nvPicPr>
          <p:cNvPr id="6" name="Picture 5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91310A4B-68A7-2D64-7128-3EFF90A66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79067" y="2766060"/>
            <a:ext cx="377333" cy="43434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D77D57C-1727-AF09-527C-2468A816C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38" y="147327"/>
            <a:ext cx="2193037" cy="10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0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16598-947A-C9E3-CFD4-A57B8F4B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52" y="274637"/>
            <a:ext cx="10836275" cy="711200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C4A138-2BEC-4E50-392C-C8222431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D8DBBC6-8358-52B3-2FD9-AA7FE2C2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48" y="534987"/>
            <a:ext cx="1790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7981F31-1486-0433-B856-DF69BE2D9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78" y="1702688"/>
            <a:ext cx="1027101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Welcome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Highlights/challenges: feedback from co-ordinators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Local Authority Training needs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Staffing-new DO links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Primary pilot-results to date and next steps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Working with Equally safe-update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Quality Assurance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AOCB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736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73AE-5F8A-1323-73AE-E898C3E8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Highlights/challenges: feedback from co-ordinators</a:t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 descr="Staff Meeting at the Office · Free Stock Photo">
            <a:extLst>
              <a:ext uri="{FF2B5EF4-FFF2-40B4-BE49-F238E27FC236}">
                <a16:creationId xmlns:a16="http://schemas.microsoft.com/office/drawing/2014/main" id="{D19C8DC1-B93E-5DE9-ED7E-84F3E326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10" y="2565399"/>
            <a:ext cx="4742447" cy="3161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5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AC43-A17B-6DC4-BB5E-7165C3BE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Authority Training Needs</a:t>
            </a:r>
          </a:p>
        </p:txBody>
      </p:sp>
      <p:pic>
        <p:nvPicPr>
          <p:cNvPr id="4" name="Picture 3" descr="Pastel checklist and pencil">
            <a:extLst>
              <a:ext uri="{FF2B5EF4-FFF2-40B4-BE49-F238E27FC236}">
                <a16:creationId xmlns:a16="http://schemas.microsoft.com/office/drawing/2014/main" id="{DF4ED054-6DA5-810F-5302-1EEDD619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126294"/>
            <a:ext cx="4191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CD86E7-5060-4CFD-34DE-4353A7090F6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76860"/>
          <a:ext cx="81280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939509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Sarah Scott – MVP Development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7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Aberdeenshire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0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Angus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48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Dumfries &amp; Galloway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Dundee 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57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East Lothian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97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Edinburgh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81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98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Midlothian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30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545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North Lanarkshire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40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Perth &amp; Kinross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51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Renfrewshire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3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Scottish Borders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3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West Dumbartonshire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69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West Lothian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9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Western Isles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858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21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CD86E7-5060-4CFD-34DE-4353A7090F6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76860"/>
          <a:ext cx="81280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939509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Lauren Nelson – MVP Development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7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Aberdeen 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0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Argyll &amp; Bute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48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Clackmannanshire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East Ayrshire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57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East Dumbartonshire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97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East Renfrewshire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81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Falkirk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98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Glasgow 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30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Highlands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545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Inverclyde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40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North Ayrshire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51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Orkney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3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Shetland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3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South Ayrshire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69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South Lanarkshire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9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Stirling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858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58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A8D8-AFEE-66E6-6AF0-F5669E5A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Pilot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DF4B8-585C-119C-CB1C-100F824E6907}"/>
              </a:ext>
            </a:extLst>
          </p:cNvPr>
          <p:cNvSpPr txBox="1"/>
          <p:nvPr/>
        </p:nvSpPr>
        <p:spPr>
          <a:xfrm>
            <a:off x="790992" y="1541463"/>
            <a:ext cx="105877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Renfrewshire: one day</a:t>
            </a:r>
          </a:p>
          <a:p>
            <a:r>
              <a:rPr lang="en-GB" sz="2200" dirty="0"/>
              <a:t>		  staff from 13 primaries and one ELC setting, Local Authority lead</a:t>
            </a:r>
          </a:p>
          <a:p>
            <a:endParaRPr lang="en-GB" sz="2200" dirty="0"/>
          </a:p>
          <a:p>
            <a:r>
              <a:rPr lang="en-GB" sz="2200" dirty="0"/>
              <a:t>East Lothian: one day</a:t>
            </a:r>
          </a:p>
          <a:p>
            <a:r>
              <a:rPr lang="en-GB" sz="2200" dirty="0"/>
              <a:t>		staff from two primary schools and Local Authority lead</a:t>
            </a:r>
          </a:p>
          <a:p>
            <a:r>
              <a:rPr lang="en-GB" sz="2200" dirty="0"/>
              <a:t>		two primaries withdrew due to cover issues</a:t>
            </a:r>
          </a:p>
          <a:p>
            <a:endParaRPr lang="en-GB" sz="2200" dirty="0"/>
          </a:p>
          <a:p>
            <a:r>
              <a:rPr lang="en-GB" sz="2200" dirty="0"/>
              <a:t>Dumfries and Galloway: planned for one day</a:t>
            </a:r>
          </a:p>
          <a:p>
            <a:r>
              <a:rPr lang="en-GB" sz="2200" dirty="0"/>
              <a:t>		Cancelled due to schools withdrawing</a:t>
            </a:r>
          </a:p>
          <a:p>
            <a:endParaRPr lang="en-GB" sz="2200" dirty="0"/>
          </a:p>
          <a:p>
            <a:r>
              <a:rPr lang="en-GB" sz="2200" dirty="0"/>
              <a:t>East and North Ayrshire: 3 twilights </a:t>
            </a:r>
          </a:p>
          <a:p>
            <a:r>
              <a:rPr lang="en-GB" sz="2200" dirty="0"/>
              <a:t>		East Ayrshire: staff from 4 primaries</a:t>
            </a:r>
          </a:p>
          <a:p>
            <a:r>
              <a:rPr lang="en-GB" sz="2200" dirty="0"/>
              <a:t>		North Ayrshire: staff from 2 primaries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DFBF08C-AA5F-FF1D-E7DC-C229DA8FA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CF4B9A-6E8C-7D59-0ED3-AD7EE512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910946D-861F-4417-70B7-CC7780A8C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38" y="147327"/>
            <a:ext cx="2193037" cy="1063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01B368-DEDC-2FCE-B87E-DB2332BAE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79" y="4008332"/>
            <a:ext cx="4148309" cy="2061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56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86BDBB-93CB-89C8-BFAD-3527AC140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245" y="4177342"/>
            <a:ext cx="3981450" cy="1876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16598-947A-C9E3-CFD4-A57B8F4B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52" y="274637"/>
            <a:ext cx="10836275" cy="711200"/>
          </a:xfrm>
        </p:spPr>
        <p:txBody>
          <a:bodyPr/>
          <a:lstStyle/>
          <a:p>
            <a:r>
              <a:rPr lang="en-GB" dirty="0"/>
              <a:t>What roles did participants hold?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C4A138-2BEC-4E50-392C-C8222431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D8DBBC6-8358-52B3-2FD9-AA7FE2C2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48" y="534987"/>
            <a:ext cx="1790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97822-1BEC-B0A6-2EFA-CD6951FDA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885" y="1567492"/>
            <a:ext cx="6686550" cy="448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673093-FA1B-CC75-96E9-485E785598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2148"/>
          <a:stretch/>
        </p:blipFill>
        <p:spPr>
          <a:xfrm>
            <a:off x="-365017" y="985837"/>
            <a:ext cx="3818939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5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A8D8-AFEE-66E6-6AF0-F5669E5A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29" y="166036"/>
            <a:ext cx="10836275" cy="711200"/>
          </a:xfrm>
        </p:spPr>
        <p:txBody>
          <a:bodyPr/>
          <a:lstStyle/>
          <a:p>
            <a:r>
              <a:rPr lang="en-GB" dirty="0"/>
              <a:t>Primary Pilot-Feedback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5B08D-239A-B906-A6A1-16D7DD471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89" y="1007912"/>
            <a:ext cx="12985581" cy="5063233"/>
          </a:xfrm>
          <a:prstGeom prst="rect">
            <a:avLst/>
          </a:prstGeom>
        </p:spPr>
      </p:pic>
      <p:sp>
        <p:nvSpPr>
          <p:cNvPr id="6" name="Flowchart: Alternative Process 5">
            <a:extLst>
              <a:ext uri="{FF2B5EF4-FFF2-40B4-BE49-F238E27FC236}">
                <a16:creationId xmlns:a16="http://schemas.microsoft.com/office/drawing/2014/main" id="{D6176761-1B9B-2B8C-FBF2-31FDC57EC95A}"/>
              </a:ext>
            </a:extLst>
          </p:cNvPr>
          <p:cNvSpPr/>
          <p:nvPr/>
        </p:nvSpPr>
        <p:spPr>
          <a:xfrm>
            <a:off x="9457150" y="1225594"/>
            <a:ext cx="2390361" cy="417040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A1B13-0FCA-E9F7-47AB-4471E04D9C85}"/>
              </a:ext>
            </a:extLst>
          </p:cNvPr>
          <p:cNvSpPr txBox="1"/>
          <p:nvPr/>
        </p:nvSpPr>
        <p:spPr>
          <a:xfrm>
            <a:off x="9567775" y="1541463"/>
            <a:ext cx="2279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Participants reported increased knowledge in relation to GBV and had planned next steps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5266046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 PowerPoint Template.pptx  -  Read-Only" id="{E81F101A-6F21-4A33-B5D9-ADDD0D45168C}" vid="{6E097745-5B79-4C52-B691-4B6CA4D19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metadata xmlns="http://www.objective.com/ecm/document/metadata/53D26341A57B383EE0540010E0463CCA" version="1.0.0">
  <systemFields>
    <field name="Objective-Id">
      <value order="0">A51145835</value>
    </field>
    <field name="Objective-Title">
      <value order="0">MVP co-ordinators meeting December 2024</value>
    </field>
    <field name="Objective-Description">
      <value order="0"/>
    </field>
    <field name="Objective-CreationStamp">
      <value order="0">2024-12-03T09:39:15Z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2024-12-03T09:58:18Z</value>
    </field>
    <field name="Objective-Owner">
      <value order="0">Lynch, Pauline P (U441770)</value>
    </field>
    <field name="Objective-Path">
      <value order="0">Objective Global Folder:SG File Plan:Administration:Corporate strategy:Strategy and change:Corporate strategy: Strategy and change:Education Scotland: Inclusion and Equality: Workstream 5 Mentors in Violence: Part 2: 2023-2028</value>
    </field>
    <field name="Objective-Parent">
      <value order="0">Education Scotland: Inclusion and Equality: Workstream 5 Mentors in Violence: Part 2: 2023-2028</value>
    </field>
    <field name="Objective-State">
      <value order="0">Being Drafted</value>
    </field>
    <field name="Objective-VersionId">
      <value order="0">vA76979315</value>
    </field>
    <field name="Objective-Version">
      <value order="0">0.3</value>
    </field>
    <field name="Objective-VersionNumber">
      <value order="0">3</value>
    </field>
    <field name="Objective-VersionComment">
      <value order="0"/>
    </field>
    <field name="Objective-FileNumber">
      <value order="0">PROJ/110899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62884D-D5C0-450B-A88F-C4FBAB0CD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3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7967039-C71A-4B84-9858-0728C216CC08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 PowerPoint Template</Template>
  <TotalTime>3213</TotalTime>
  <Words>514</Words>
  <Application>Microsoft Office PowerPoint</Application>
  <PresentationFormat>Widescreen</PresentationFormat>
  <Paragraphs>101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明朝</vt:lpstr>
      <vt:lpstr>Arial</vt:lpstr>
      <vt:lpstr>Arial Bold</vt:lpstr>
      <vt:lpstr>Calibri</vt:lpstr>
      <vt:lpstr>Lucida Grande</vt:lpstr>
      <vt:lpstr>Symbol</vt:lpstr>
      <vt:lpstr>Verdana</vt:lpstr>
      <vt:lpstr>Wingdings</vt:lpstr>
      <vt:lpstr>Powerpoint_template</vt:lpstr>
      <vt:lpstr>PowerPoint Presentation</vt:lpstr>
      <vt:lpstr>Agenda</vt:lpstr>
      <vt:lpstr>Highlights/challenges: feedback from co-ordinators </vt:lpstr>
      <vt:lpstr>Local Authority Training Needs</vt:lpstr>
      <vt:lpstr>PowerPoint Presentation</vt:lpstr>
      <vt:lpstr>PowerPoint Presentation</vt:lpstr>
      <vt:lpstr>Primary Pilot</vt:lpstr>
      <vt:lpstr>What roles did participants hold?</vt:lpstr>
      <vt:lpstr>Primary Pilot-Feedback</vt:lpstr>
      <vt:lpstr>Primary Pilot-Comments about what was helpful?</vt:lpstr>
      <vt:lpstr>Primary Pilot-Next Steps</vt:lpstr>
      <vt:lpstr>Working with Equally Safe-Update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McDonald</dc:creator>
  <cp:lastModifiedBy>Lauren Nelson</cp:lastModifiedBy>
  <cp:revision>13</cp:revision>
  <cp:lastPrinted>2014-02-19T15:05:01Z</cp:lastPrinted>
  <dcterms:created xsi:type="dcterms:W3CDTF">2023-06-21T15:10:22Z</dcterms:created>
  <dcterms:modified xsi:type="dcterms:W3CDTF">2024-12-03T12:17:25Z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  <property fmtid="{D5CDD505-2E9C-101B-9397-08002B2CF9AE}" pid="4" name="Objective-Id">
    <vt:lpwstr>A51145835</vt:lpwstr>
  </property>
  <property fmtid="{D5CDD505-2E9C-101B-9397-08002B2CF9AE}" pid="5" name="Objective-Title">
    <vt:lpwstr>MVP co-ordinators meeting December 2024</vt:lpwstr>
  </property>
  <property fmtid="{D5CDD505-2E9C-101B-9397-08002B2CF9AE}" pid="6" name="Objective-Description">
    <vt:lpwstr/>
  </property>
  <property fmtid="{D5CDD505-2E9C-101B-9397-08002B2CF9AE}" pid="7" name="Objective-CreationStamp">
    <vt:filetime>2024-12-03T09:39:15Z</vt:filetime>
  </property>
  <property fmtid="{D5CDD505-2E9C-101B-9397-08002B2CF9AE}" pid="8" name="Objective-IsApproved">
    <vt:bool>false</vt:bool>
  </property>
  <property fmtid="{D5CDD505-2E9C-101B-9397-08002B2CF9AE}" pid="9" name="Objective-IsPublished">
    <vt:bool>false</vt:bool>
  </property>
  <property fmtid="{D5CDD505-2E9C-101B-9397-08002B2CF9AE}" pid="10" name="Objective-DatePublished">
    <vt:lpwstr/>
  </property>
  <property fmtid="{D5CDD505-2E9C-101B-9397-08002B2CF9AE}" pid="11" name="Objective-ModificationStamp">
    <vt:filetime>2024-12-03T09:58:18Z</vt:filetime>
  </property>
  <property fmtid="{D5CDD505-2E9C-101B-9397-08002B2CF9AE}" pid="12" name="Objective-Owner">
    <vt:lpwstr>Lynch, Pauline P (U441770)</vt:lpwstr>
  </property>
  <property fmtid="{D5CDD505-2E9C-101B-9397-08002B2CF9AE}" pid="13" name="Objective-Path">
    <vt:lpwstr>Objective Global Folder:SG File Plan:Administration:Corporate strategy:Strategy and change:Corporate strategy: Strategy and change:Education Scotland: Inclusion and Equality: Workstream 5 Mentors in Violence: Part 2: 2023-2028</vt:lpwstr>
  </property>
  <property fmtid="{D5CDD505-2E9C-101B-9397-08002B2CF9AE}" pid="14" name="Objective-Parent">
    <vt:lpwstr>Education Scotland: Inclusion and Equality: Workstream 5 Mentors in Violence: Part 2: 2023-2028</vt:lpwstr>
  </property>
  <property fmtid="{D5CDD505-2E9C-101B-9397-08002B2CF9AE}" pid="15" name="Objective-State">
    <vt:lpwstr>Being Drafted</vt:lpwstr>
  </property>
  <property fmtid="{D5CDD505-2E9C-101B-9397-08002B2CF9AE}" pid="16" name="Objective-VersionId">
    <vt:lpwstr>vA76979315</vt:lpwstr>
  </property>
  <property fmtid="{D5CDD505-2E9C-101B-9397-08002B2CF9AE}" pid="17" name="Objective-Version">
    <vt:lpwstr>0.3</vt:lpwstr>
  </property>
  <property fmtid="{D5CDD505-2E9C-101B-9397-08002B2CF9AE}" pid="18" name="Objective-VersionNumber">
    <vt:r8>3</vt:r8>
  </property>
  <property fmtid="{D5CDD505-2E9C-101B-9397-08002B2CF9AE}" pid="19" name="Objective-VersionComment">
    <vt:lpwstr/>
  </property>
  <property fmtid="{D5CDD505-2E9C-101B-9397-08002B2CF9AE}" pid="20" name="Objective-FileNumber">
    <vt:lpwstr>PROJ/110899</vt:lpwstr>
  </property>
  <property fmtid="{D5CDD505-2E9C-101B-9397-08002B2CF9AE}" pid="21" name="Objective-Classification">
    <vt:lpwstr>OFFICIAL</vt:lpwstr>
  </property>
  <property fmtid="{D5CDD505-2E9C-101B-9397-08002B2CF9AE}" pid="22" name="Objective-Caveats">
    <vt:lpwstr>Caveat for access to SG Fileplan</vt:lpwstr>
  </property>
  <property fmtid="{D5CDD505-2E9C-101B-9397-08002B2CF9AE}" pid="23" name="Objective-Connect Creator">
    <vt:lpwstr/>
  </property>
  <property fmtid="{D5CDD505-2E9C-101B-9397-08002B2CF9AE}" pid="24" name="Objective-Date Received">
    <vt:lpwstr/>
  </property>
  <property fmtid="{D5CDD505-2E9C-101B-9397-08002B2CF9AE}" pid="25" name="Objective-Date of Original">
    <vt:lpwstr/>
  </property>
  <property fmtid="{D5CDD505-2E9C-101B-9397-08002B2CF9AE}" pid="26" name="Objective-SG Web Publication - Category">
    <vt:lpwstr/>
  </property>
  <property fmtid="{D5CDD505-2E9C-101B-9397-08002B2CF9AE}" pid="27" name="Objective-SG Web Publication - Category 2 Classification">
    <vt:lpwstr/>
  </property>
  <property fmtid="{D5CDD505-2E9C-101B-9397-08002B2CF9AE}" pid="28" name="Objective-Comment">
    <vt:lpwstr/>
  </property>
  <property fmtid="{D5CDD505-2E9C-101B-9397-08002B2CF9AE}" pid="29" name="Objective-Date of Original [system]">
    <vt:lpwstr/>
  </property>
  <property fmtid="{D5CDD505-2E9C-101B-9397-08002B2CF9AE}" pid="30" name="Objective-Date Received [system]">
    <vt:lpwstr/>
  </property>
  <property fmtid="{D5CDD505-2E9C-101B-9397-08002B2CF9AE}" pid="31" name="Objective-SG Web Publication - Category [system]">
    <vt:lpwstr/>
  </property>
  <property fmtid="{D5CDD505-2E9C-101B-9397-08002B2CF9AE}" pid="32" name="Objective-SG Web Publication - Category 2 Classification [system]">
    <vt:lpwstr/>
  </property>
  <property fmtid="{D5CDD505-2E9C-101B-9397-08002B2CF9AE}" pid="33" name="Objective-Connect Creator [system]">
    <vt:lpwstr/>
  </property>
  <property fmtid="{D5CDD505-2E9C-101B-9397-08002B2CF9AE}" pid="34" name="Objective-Required Redaction">
    <vt:lpwstr/>
  </property>
</Properties>
</file>