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264" r:id="rId6"/>
    <p:sldId id="303" r:id="rId7"/>
    <p:sldId id="278" r:id="rId8"/>
    <p:sldId id="298" r:id="rId9"/>
    <p:sldId id="306" r:id="rId10"/>
    <p:sldId id="302" r:id="rId11"/>
    <p:sldId id="308" r:id="rId12"/>
    <p:sldId id="309" r:id="rId13"/>
    <p:sldId id="310" r:id="rId14"/>
    <p:sldId id="307" r:id="rId15"/>
    <p:sldId id="305" r:id="rId16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5"/>
    <a:srgbClr val="B3D236"/>
    <a:srgbClr val="00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4939" autoAdjust="0"/>
  </p:normalViewPr>
  <p:slideViewPr>
    <p:cSldViewPr snapToGrid="0">
      <p:cViewPr varScale="1">
        <p:scale>
          <a:sx n="56" d="100"/>
          <a:sy n="56" d="100"/>
        </p:scale>
        <p:origin x="11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9BF74F-16BD-163B-62E0-2B6AECB0D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713D2-21BB-F0AD-BFC1-6A2335051A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202B44-468F-4D38-A03A-B0617B030159}" type="datetimeFigureOut">
              <a:rPr lang="en-GB"/>
              <a:pPr>
                <a:defRPr/>
              </a:pPr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66611-0A8E-2DFF-9647-BAFAE4F98F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6A57F-9D75-E985-E4EA-580A6B86B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5235C2-D684-4F64-9793-D1685BFF8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F182DF-DB05-4E4C-E162-7D28A9B42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C0156-C312-2C2C-BA9D-52167DB2EC0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657595-01D2-4640-910F-478EFACED4C0}" type="datetimeFigureOut">
              <a:rPr lang="en-GB"/>
              <a:pPr>
                <a:defRPr/>
              </a:pPr>
              <a:t>01/10/2024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013568-8D68-8003-1EE6-127F9366D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7EB00C-00EB-5A63-AE41-6BC7F4342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50864-46C3-0BED-F0EC-6586D9F8D6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76732-2560-8B27-B899-42050F3455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9B08F5-3C46-45EB-8912-71BCFBEE28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AB9F017-21FE-11A7-1B34-22890A8E3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9CC436B-4576-7556-11FB-ACD2FCC8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This is a front cover page and can only be used once. Use the corresponding </a:t>
            </a:r>
            <a:r>
              <a:rPr lang="en-GB" altLang="en-US" b="1"/>
              <a:t>blue</a:t>
            </a:r>
            <a:r>
              <a:rPr lang="en-GB" altLang="en-US"/>
              <a:t> internal and back pages if you are using this page. You may add a title and a subtitle if needed only. Do not add anything else or move elements around.</a:t>
            </a:r>
          </a:p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66E859D-6ADE-8C75-EE23-0BD4D80918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DE0D3F-1A97-418E-BF60-DEEEA58B2F25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B08F5-3C46-45EB-8912-71BCFBEE28F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0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0312C0-A8B3-F908-8BAB-E4C67E32345E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76C5FBF7-C242-27AF-278E-D5FBC8F9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Co-ordinators June 2024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AD81505-97A3-9308-385E-3F4658A3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300788"/>
            <a:ext cx="4222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baseline="0"/>
            </a:lvl1pPr>
            <a:lvl2pPr marL="742950" indent="-285750">
              <a:buFont typeface="Arial"/>
              <a:buChar char="•"/>
              <a:defRPr/>
            </a:lvl2pPr>
            <a:lvl3pPr marL="1257300" indent="-342900">
              <a:buFont typeface="Lucida Grande"/>
              <a:buChar char="-"/>
              <a:defRPr/>
            </a:lvl3pPr>
            <a:lvl4pPr marL="1714500" indent="-342900">
              <a:buClr>
                <a:srgbClr val="00ABB5"/>
              </a:buClr>
              <a:buFont typeface="Wingdings" charset="2"/>
              <a:buChar char="Ø"/>
              <a:defRPr/>
            </a:lvl4pPr>
            <a:lvl5pPr marL="2171700" indent="-342900">
              <a:buClr>
                <a:srgbClr val="00ABB5"/>
              </a:buClr>
              <a:buFont typeface="Lucida Grande"/>
              <a:buChar char="-"/>
              <a:defRPr/>
            </a:lvl5pPr>
            <a:lvl6pPr>
              <a:buClr>
                <a:srgbClr val="00ABB5"/>
              </a:buClr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A7F061-7051-577F-DE3F-6D01457F6954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B93E0323-56EF-C49B-E748-7D69DFAD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93AE198-CF22-771F-3E61-DBE2205F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8" y="830264"/>
            <a:ext cx="2747433" cy="4759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830264"/>
            <a:ext cx="8041216" cy="4759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0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7D4F6B-CA76-C34B-0AB1-D3A51760EF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">
            <a:extLst>
              <a:ext uri="{FF2B5EF4-FFF2-40B4-BE49-F238E27FC236}">
                <a16:creationId xmlns:a16="http://schemas.microsoft.com/office/drawing/2014/main" id="{F6FACDD4-224A-9E44-A1BD-7796E9B95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9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C665C-8371-EA43-24EE-7FDD60860203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31ECAB-AA6B-1AD7-BD63-83050FBC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8C8DDC31-9EDA-CBA1-FA07-5383DDE3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887538"/>
            <a:ext cx="5384800" cy="370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1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4C769D-9698-2B4B-C332-022CAC8A6F4C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>
            <a:extLst>
              <a:ext uri="{FF2B5EF4-FFF2-40B4-BE49-F238E27FC236}">
                <a16:creationId xmlns:a16="http://schemas.microsoft.com/office/drawing/2014/main" id="{5AC9FD6A-A1C2-585C-EAD1-562010D69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786128C-500E-70FE-A26A-403BFAB3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0A4E14-0A48-DDBF-5CD8-DE503BCEE52A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236990-7AF9-A110-9613-142E161E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7F7F7F"/>
                </a:solidFill>
              </a:rPr>
              <a:t>MVP Steering group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50EC1-9692-90F3-FBEA-FF21EBAE5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6300788"/>
            <a:ext cx="4160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7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95D0E-12CD-6E50-277D-5FFDE016DDBB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8B4DC7C9-C145-BEA7-71B6-033C1D430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C3FA4D4-2397-DB29-373E-167372BF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</p:spTree>
    <p:extLst>
      <p:ext uri="{BB962C8B-B14F-4D97-AF65-F5344CB8AC3E}">
        <p14:creationId xmlns:p14="http://schemas.microsoft.com/office/powerpoint/2010/main" val="27190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C2E33-F979-B122-F1AD-851DFF7F6C78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936764F9-71B2-7D3F-E4AB-1F417A378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6F40205-399B-A7BA-F12D-DB18CDF7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1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061262-6FAB-B6DA-1C8C-5568FB827E6D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>
            <a:extLst>
              <a:ext uri="{FF2B5EF4-FFF2-40B4-BE49-F238E27FC236}">
                <a16:creationId xmlns:a16="http://schemas.microsoft.com/office/drawing/2014/main" id="{BA924412-263A-479F-A521-CF137A3B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DDBED46-3128-706D-01C2-26F1E2EE2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10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D3296C-784A-895A-58E3-8423629C6205}"/>
              </a:ext>
            </a:extLst>
          </p:cNvPr>
          <p:cNvCxnSpPr/>
          <p:nvPr/>
        </p:nvCxnSpPr>
        <p:spPr>
          <a:xfrm>
            <a:off x="666750" y="6223000"/>
            <a:ext cx="10836275" cy="0"/>
          </a:xfrm>
          <a:prstGeom prst="line">
            <a:avLst/>
          </a:prstGeom>
          <a:ln>
            <a:solidFill>
              <a:srgbClr val="B3D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CC553241-59C9-32D2-6583-C767AA81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6307138"/>
            <a:ext cx="27511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7F7F7F"/>
                </a:solidFill>
              </a:rPr>
              <a:t>Document title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85A9119-512B-4439-73AA-0FB74C40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38" y="6300788"/>
            <a:ext cx="414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88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D80D6B-63CB-B200-1C38-DB9C1F0A9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830263"/>
            <a:ext cx="10836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C01E6D4-D757-E2ED-7D80-B0A6D8719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87538"/>
            <a:ext cx="10817225" cy="3702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Main body style like this and leading into bullets:</a:t>
            </a:r>
          </a:p>
          <a:p>
            <a:pPr lvl="1"/>
            <a:r>
              <a:rPr lang="en-GB" altLang="en-US"/>
              <a:t>First level bullet</a:t>
            </a:r>
          </a:p>
          <a:p>
            <a:pPr lvl="2"/>
            <a:r>
              <a:rPr lang="en-GB" altLang="en-US"/>
              <a:t>Second level bullet</a:t>
            </a:r>
          </a:p>
          <a:p>
            <a:pPr lvl="3"/>
            <a:r>
              <a:rPr lang="en-GB" altLang="en-US"/>
              <a:t>Third level bullet</a:t>
            </a:r>
          </a:p>
          <a:p>
            <a:pPr lvl="4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Text Box 7">
            <a:extLst>
              <a:ext uri="{FF2B5EF4-FFF2-40B4-BE49-F238E27FC236}">
                <a16:creationId xmlns:a16="http://schemas.microsoft.com/office/drawing/2014/main" id="{43BDB195-A267-BDCE-19B2-3A3A1943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6303963"/>
            <a:ext cx="4511675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ABB5"/>
                </a:solidFill>
              </a:rPr>
              <a:t>For Scotland's learners, with Scotland's educators</a:t>
            </a:r>
          </a:p>
        </p:txBody>
      </p:sp>
      <p:sp>
        <p:nvSpPr>
          <p:cNvPr id="1030" name="Picture 9" descr="Education Scotland White (higher res)">
            <a:extLst>
              <a:ext uri="{FF2B5EF4-FFF2-40B4-BE49-F238E27FC236}">
                <a16:creationId xmlns:a16="http://schemas.microsoft.com/office/drawing/2014/main" id="{536136B4-144B-4140-49F4-CE77796076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59900" y="5892800"/>
            <a:ext cx="2159000" cy="64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6AA2A1-8940-FC4D-D42F-8C5C5167CE4A}"/>
              </a:ext>
            </a:extLst>
          </p:cNvPr>
          <p:cNvCxnSpPr>
            <a:endCxn id="1030" idx="3"/>
          </p:cNvCxnSpPr>
          <p:nvPr/>
        </p:nvCxnSpPr>
        <p:spPr>
          <a:xfrm flipV="1">
            <a:off x="676275" y="6216650"/>
            <a:ext cx="10842625" cy="41275"/>
          </a:xfrm>
          <a:prstGeom prst="line">
            <a:avLst/>
          </a:prstGeom>
          <a:ln w="12700" cmpd="sng">
            <a:solidFill>
              <a:srgbClr val="B3D23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7">
            <a:extLst>
              <a:ext uri="{FF2B5EF4-FFF2-40B4-BE49-F238E27FC236}">
                <a16:creationId xmlns:a16="http://schemas.microsoft.com/office/drawing/2014/main" id="{86A3B3B7-6CEB-46CB-A1C9-6A678DAD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6303963"/>
            <a:ext cx="4513263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BB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Arial" panose="020B0604020202020204" pitchFamily="34" charset="0"/>
        <a:buChar char="•"/>
        <a:defRPr sz="2000">
          <a:solidFill>
            <a:srgbClr val="595959"/>
          </a:solidFill>
          <a:latin typeface="+mn-lt"/>
          <a:cs typeface="+mn-cs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Wingdings" panose="05000000000000000000" pitchFamily="2" charset="2"/>
        <a:buChar char="Ø"/>
        <a:defRPr sz="2000">
          <a:solidFill>
            <a:srgbClr val="595959"/>
          </a:solidFill>
          <a:latin typeface="+mn-lt"/>
          <a:cs typeface="+mn-cs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 typeface="Lucida Grande"/>
        <a:buChar char="-"/>
        <a:defRPr sz="2000">
          <a:solidFill>
            <a:srgbClr val="59595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ABB5"/>
        </a:buClr>
        <a:buFontTx/>
        <a:buChar char="»"/>
        <a:defRPr sz="200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S_alllogos_colour-01.png">
            <a:extLst>
              <a:ext uri="{FF2B5EF4-FFF2-40B4-BE49-F238E27FC236}">
                <a16:creationId xmlns:a16="http://schemas.microsoft.com/office/drawing/2014/main" id="{D4F931DE-62BD-B945-8F2E-7D50A3E8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6808" r="10529" b="28484"/>
          <a:stretch>
            <a:fillRect/>
          </a:stretch>
        </p:blipFill>
        <p:spPr bwMode="auto">
          <a:xfrm>
            <a:off x="658813" y="528638"/>
            <a:ext cx="33924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>
            <a:extLst>
              <a:ext uri="{FF2B5EF4-FFF2-40B4-BE49-F238E27FC236}">
                <a16:creationId xmlns:a16="http://schemas.microsoft.com/office/drawing/2014/main" id="{832850CB-FB18-E3BA-4E2E-87FB7613E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289175"/>
            <a:ext cx="10633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00AB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MVP Co-ordinators Network Meeting</a:t>
            </a:r>
            <a:endParaRPr lang="en-GB" altLang="en-US" sz="3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B3F3E6F5-FCFE-DCB6-ED75-7E3BCB7E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1" y="3049588"/>
            <a:ext cx="223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B3D23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October 2024</a:t>
            </a:r>
          </a:p>
        </p:txBody>
      </p:sp>
      <p:pic>
        <p:nvPicPr>
          <p:cNvPr id="20485" name="Picture 11" descr="1.png">
            <a:extLst>
              <a:ext uri="{FF2B5EF4-FFF2-40B4-BE49-F238E27FC236}">
                <a16:creationId xmlns:a16="http://schemas.microsoft.com/office/drawing/2014/main" id="{3CFC8ECD-A914-601B-60B4-2006D40C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122094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83349C73-53D7-BE1D-7191-DB3D1520C858}"/>
              </a:ext>
            </a:extLst>
          </p:cNvPr>
          <p:cNvSpPr txBox="1"/>
          <p:nvPr/>
        </p:nvSpPr>
        <p:spPr>
          <a:xfrm>
            <a:off x="7162800" y="6057900"/>
            <a:ext cx="5029200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rgbClr val="FFFFFF"/>
                </a:solidFill>
                <a:latin typeface="Arial Bold" panose="020B0704020202020204" pitchFamily="34" charset="0"/>
                <a:ea typeface="ＭＳ 明朝" panose="02020609040205080304" pitchFamily="49" charset="-128"/>
                <a:cs typeface="Times New Roman" panose="02020603050405020304" pitchFamily="18" charset="0"/>
              </a:rPr>
              <a:t>For Scotland's learners, with Scotland's educators</a:t>
            </a:r>
            <a:endParaRPr lang="en-GB" altLang="en-US" sz="1200">
              <a:solidFill>
                <a:srgbClr val="595959"/>
              </a:solidFill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993D534-A210-A03F-6B3E-33E31CB84C18}"/>
              </a:ext>
            </a:extLst>
          </p:cNvPr>
          <p:cNvSpPr txBox="1"/>
          <p:nvPr/>
        </p:nvSpPr>
        <p:spPr>
          <a:xfrm>
            <a:off x="6711950" y="6275388"/>
            <a:ext cx="5497513" cy="8001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30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1400" b="1">
                <a:solidFill>
                  <a:schemeClr val="bg1"/>
                </a:solidFill>
              </a:rPr>
              <a:t>Do luchd-ionnsachaidh na h-Alba, le luchd-foghlaim Alba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ABF39-E722-4117-B3B8-1C9A920C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319" y="4390946"/>
            <a:ext cx="1810669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think we could strengthen quality assurance?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EC02A-C7FF-1EFE-80CA-71C3A05D681D}"/>
              </a:ext>
            </a:extLst>
          </p:cNvPr>
          <p:cNvSpPr txBox="1"/>
          <p:nvPr/>
        </p:nvSpPr>
        <p:spPr>
          <a:xfrm>
            <a:off x="3179344" y="1934309"/>
            <a:ext cx="60939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60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197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73AE-5F8A-1323-73AE-E898C3E8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Highlights/challenges: feedback from co-ordinators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Staff Meeting at the Office · Free Stock Photo">
            <a:extLst>
              <a:ext uri="{FF2B5EF4-FFF2-40B4-BE49-F238E27FC236}">
                <a16:creationId xmlns:a16="http://schemas.microsoft.com/office/drawing/2014/main" id="{D19C8DC1-B93E-5DE9-ED7E-84F3E326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10" y="2565399"/>
            <a:ext cx="4742447" cy="316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16598-947A-C9E3-CFD4-A57B8F4B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2" y="274637"/>
            <a:ext cx="10836275" cy="711200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AC4A138-2BEC-4E50-392C-C8222431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D8DBBC6-8358-52B3-2FD9-AA7FE2C2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148" y="534987"/>
            <a:ext cx="1790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981F31-1486-0433-B856-DF69BE2D9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79" y="1584369"/>
            <a:ext cx="911385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Welcome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Update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Annual report now published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pilot-next steps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with Equally safe-update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Train the Trainer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 Assurance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Highlights/challenges: feedback from co-ordinators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971800" algn="l"/>
                <a:tab pos="3429000" algn="l"/>
                <a:tab pos="5715000" algn="r"/>
              </a:tabLst>
            </a:pPr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AOCB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6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0" y="388377"/>
            <a:ext cx="2950106" cy="78232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U</a:t>
            </a:r>
            <a:r>
              <a:rPr lang="en-GB" sz="3600" b="1" dirty="0">
                <a:solidFill>
                  <a:srgbClr val="00ABB5"/>
                </a:solidFill>
              </a:rPr>
              <a:t>pdate</a:t>
            </a:r>
            <a:br>
              <a:rPr lang="en-GB" sz="3200" dirty="0"/>
            </a:br>
            <a:endParaRPr lang="en-GB" sz="3200" dirty="0">
              <a:solidFill>
                <a:srgbClr val="00AB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01" y="935601"/>
            <a:ext cx="5399606" cy="498679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GB" altLang="en-US" sz="9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Staffing</a:t>
            </a:r>
          </a:p>
          <a:p>
            <a:endParaRPr kumimoji="0" lang="en-GB" altLang="en-US" sz="9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</a:t>
            </a:r>
          </a:p>
          <a:p>
            <a:pPr marL="0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59715" algn="r">
              <a:spcAft>
                <a:spcPts val="0"/>
              </a:spcAft>
              <a:tabLst>
                <a:tab pos="3330575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lang="en-GB" sz="1200">
              <a:solidFill>
                <a:srgbClr val="595959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A527D27-72B2-4C8E-894C-C78BCFA9C3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38" y="147327"/>
            <a:ext cx="2193037" cy="1063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2A853-EE6D-7B7C-216D-3A546AF0D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808" y="1337099"/>
            <a:ext cx="3000908" cy="42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82"/>
    </mc:Choice>
    <mc:Fallback xmlns="">
      <p:transition spd="slow" advTm="802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A8D8-AFEE-66E6-6AF0-F5669E5A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Pilot-next steps</a:t>
            </a:r>
          </a:p>
        </p:txBody>
      </p:sp>
    </p:spTree>
    <p:extLst>
      <p:ext uri="{BB962C8B-B14F-4D97-AF65-F5344CB8AC3E}">
        <p14:creationId xmlns:p14="http://schemas.microsoft.com/office/powerpoint/2010/main" val="5266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Equally Safe-Update</a:t>
            </a:r>
          </a:p>
        </p:txBody>
      </p:sp>
      <p:pic>
        <p:nvPicPr>
          <p:cNvPr id="3" name="Content Placeholder 4" descr="A yellow logo with black text&#10;&#10;Description automatically generated">
            <a:extLst>
              <a:ext uri="{FF2B5EF4-FFF2-40B4-BE49-F238E27FC236}">
                <a16:creationId xmlns:a16="http://schemas.microsoft.com/office/drawing/2014/main" id="{D4583F81-1312-7911-20F3-B73129615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662088"/>
            <a:ext cx="4185668" cy="202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E885-E740-36F5-9397-023296A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 the Trainer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D026-215F-FA7C-1BDB-3FF6FE2B8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Dates 5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and 6</a:t>
            </a:r>
            <a:r>
              <a:rPr lang="en-GB" sz="2400" baseline="30000" dirty="0">
                <a:solidFill>
                  <a:schemeClr val="tx1"/>
                </a:solidFill>
              </a:rPr>
              <a:t>th</a:t>
            </a:r>
            <a:r>
              <a:rPr lang="en-GB" sz="2400" dirty="0">
                <a:solidFill>
                  <a:schemeClr val="tx1"/>
                </a:solidFill>
              </a:rPr>
              <a:t> November-Glasgow</a:t>
            </a:r>
          </a:p>
        </p:txBody>
      </p:sp>
    </p:spTree>
    <p:extLst>
      <p:ext uri="{BB962C8B-B14F-4D97-AF65-F5344CB8AC3E}">
        <p14:creationId xmlns:p14="http://schemas.microsoft.com/office/powerpoint/2010/main" val="42872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Assurance Workshop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278F30D-50FC-D438-CB75-C0322E433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7"/>
          <a:stretch/>
        </p:blipFill>
        <p:spPr bwMode="auto">
          <a:xfrm>
            <a:off x="666750" y="1930393"/>
            <a:ext cx="4594543" cy="33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E3A01F77-049D-F4BF-C204-8ADD8EF7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90" y="1930393"/>
            <a:ext cx="5469256" cy="27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4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Assurance Workshop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6F3F1-48C2-6898-9877-04256C9C2189}"/>
              </a:ext>
            </a:extLst>
          </p:cNvPr>
          <p:cNvSpPr txBox="1"/>
          <p:nvPr/>
        </p:nvSpPr>
        <p:spPr>
          <a:xfrm>
            <a:off x="666750" y="1626532"/>
            <a:ext cx="845788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Staff are using a range of QA documents.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Mentor Evaluation survey is the most used document.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Not everyone is using the Implementation Guide.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Observation Checklist is too complex - How can we make this more simplistic &amp; user friendly?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Baseline survey &amp; post survey would be beneficial - Gives staff own data but they then send on to LA co-ordinator (local authority report) and Education Scotland (MVP Annual report).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Discussed recommended remit of MVP school lead - could this be included in staff training? 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Display different models that schools use to deliver MVP - share on MVP Glow Blog. 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Fearless documents &amp; NKBL resources shared on MVP Glow Blog. </a:t>
            </a:r>
          </a:p>
        </p:txBody>
      </p:sp>
    </p:spTree>
    <p:extLst>
      <p:ext uri="{BB962C8B-B14F-4D97-AF65-F5344CB8AC3E}">
        <p14:creationId xmlns:p14="http://schemas.microsoft.com/office/powerpoint/2010/main" val="32601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94AB-0F3C-DFDA-BE80-64AB67C8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Holly Hamilton – Quality Assurance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F9F79-179D-6C9C-F45F-9D261E8E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85" y="1641157"/>
            <a:ext cx="7753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46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8A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009BAA"/>
        </a:accent1>
        <a:accent2>
          <a:srgbClr val="B2D235"/>
        </a:accent2>
        <a:accent3>
          <a:srgbClr val="FFFFFF"/>
        </a:accent3>
        <a:accent4>
          <a:srgbClr val="DADADA"/>
        </a:accent4>
        <a:accent5>
          <a:srgbClr val="AACBD2"/>
        </a:accent5>
        <a:accent6>
          <a:srgbClr val="A1BE2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 PowerPoint Template.pptx  -  Read-Only" id="{E81F101A-6F21-4A33-B5D9-ADDD0D45168C}" vid="{6E097745-5B79-4C52-B691-4B6CA4D19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DC23D987C44B816AEEDA25B50CC4" ma:contentTypeVersion="0" ma:contentTypeDescription="Create a new document." ma:contentTypeScope="" ma:versionID="b6878043c1e9ea6bb1d8ccfc564780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metadata xmlns="http://www.objective.com/ecm/document/metadata/53D26341A57B383EE0540010E0463CCA" version="1.0.0">
  <systemFields>
    <field name="Objective-Id">
      <value order="0">A50219345</value>
    </field>
    <field name="Objective-Title">
      <value order="0">MVP co-ordinators meeting  September 2024</value>
    </field>
    <field name="Objective-Description">
      <value order="0"/>
    </field>
    <field name="Objective-CreationStamp">
      <value order="0">2024-09-24T08:46:36Z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2024-10-01T07:39:57Z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Violence: Part 2: 2023-2028</value>
    </field>
    <field name="Objective-Parent">
      <value order="0">Education Scotland: Inclusion and Equality: Workstream 5 Mentors in Violence: Part 2: 2023-2028</value>
    </field>
    <field name="Objective-State">
      <value order="0">Being Edited</value>
    </field>
    <field name="Objective-VersionId">
      <value order="0">vA75806288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PROJ/110899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D7967039-C71A-4B84-9858-0728C216CC08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62884D-D5C0-450B-A88F-C4FBAB0C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75B553-2AE0-4B0C-913C-4B15DEBD22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PowerPoint Template</Template>
  <TotalTime>3416</TotalTime>
  <Words>322</Words>
  <Application>Microsoft Office PowerPoint</Application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明朝</vt:lpstr>
      <vt:lpstr>Arial</vt:lpstr>
      <vt:lpstr>Arial Bold</vt:lpstr>
      <vt:lpstr>Calibri</vt:lpstr>
      <vt:lpstr>Lucida Grande</vt:lpstr>
      <vt:lpstr>Symbol</vt:lpstr>
      <vt:lpstr>Times New Roman</vt:lpstr>
      <vt:lpstr>Verdana</vt:lpstr>
      <vt:lpstr>Wingdings</vt:lpstr>
      <vt:lpstr>Powerpoint_template</vt:lpstr>
      <vt:lpstr>PowerPoint Presentation</vt:lpstr>
      <vt:lpstr>Agenda</vt:lpstr>
      <vt:lpstr>Update </vt:lpstr>
      <vt:lpstr>Primary Pilot-next steps</vt:lpstr>
      <vt:lpstr>Working with Equally Safe-Update</vt:lpstr>
      <vt:lpstr>Train the Trainer</vt:lpstr>
      <vt:lpstr>Quality Assurance Workshop</vt:lpstr>
      <vt:lpstr>Quality Assurance Workshop Summary</vt:lpstr>
      <vt:lpstr>Holly Hamilton – Quality Assurance </vt:lpstr>
      <vt:lpstr>How do you think we could strengthen quality assurance?</vt:lpstr>
      <vt:lpstr>Highlights/challenges: feedback from co-ordinators 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McDonald</dc:creator>
  <cp:lastModifiedBy>Lauren Nelson</cp:lastModifiedBy>
  <cp:revision>12</cp:revision>
  <cp:lastPrinted>2014-02-19T15:05:01Z</cp:lastPrinted>
  <dcterms:created xsi:type="dcterms:W3CDTF">2023-06-21T15:10:22Z</dcterms:created>
  <dcterms:modified xsi:type="dcterms:W3CDTF">2024-10-01T11:57:54Z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0x01010079FCDC23D987C44B816AEEDA25B50CC4</vt:lpwstr>
  </property>
  <property fmtid="{D5CDD505-2E9C-101B-9397-08002B2CF9AE}" pid="3" name="_dlc_DocIdItemGuid">
    <vt:lpwstr>c74d0d01-22fa-4460-a599-e806a271597e</vt:lpwstr>
  </property>
  <property fmtid="{D5CDD505-2E9C-101B-9397-08002B2CF9AE}" pid="4" name="Objective-Id">
    <vt:lpwstr>A50219345</vt:lpwstr>
  </property>
  <property fmtid="{D5CDD505-2E9C-101B-9397-08002B2CF9AE}" pid="5" name="Objective-Title">
    <vt:lpwstr>MVP co-ordinators meeting  September 2024</vt:lpwstr>
  </property>
  <property fmtid="{D5CDD505-2E9C-101B-9397-08002B2CF9AE}" pid="6" name="Objective-Description">
    <vt:lpwstr/>
  </property>
  <property fmtid="{D5CDD505-2E9C-101B-9397-08002B2CF9AE}" pid="7" name="Objective-CreationStamp">
    <vt:filetime>2024-09-24T08:46:36Z</vt:filetime>
  </property>
  <property fmtid="{D5CDD505-2E9C-101B-9397-08002B2CF9AE}" pid="8" name="Objective-IsApproved">
    <vt:bool>false</vt:bool>
  </property>
  <property fmtid="{D5CDD505-2E9C-101B-9397-08002B2CF9AE}" pid="9" name="Objective-IsPublished">
    <vt:bool>false</vt:bool>
  </property>
  <property fmtid="{D5CDD505-2E9C-101B-9397-08002B2CF9AE}" pid="10" name="Objective-DatePublished">
    <vt:lpwstr/>
  </property>
  <property fmtid="{D5CDD505-2E9C-101B-9397-08002B2CF9AE}" pid="11" name="Objective-ModificationStamp">
    <vt:filetime>2024-10-01T07:39:57Z</vt:filetime>
  </property>
  <property fmtid="{D5CDD505-2E9C-101B-9397-08002B2CF9AE}" pid="12" name="Objective-Owner">
    <vt:lpwstr>Lynch, Pauline P (U441770)</vt:lpwstr>
  </property>
  <property fmtid="{D5CDD505-2E9C-101B-9397-08002B2CF9AE}" pid="13" name="Objective-Path">
    <vt:lpwstr>Objective Global Folder:SG File Plan:Administration:Corporate strategy:Strategy and change:Corporate strategy: Strategy and change:Education Scotland: Inclusion and Equality: Workstream 5 Mentors in Violence: Part 2: 2023-2028</vt:lpwstr>
  </property>
  <property fmtid="{D5CDD505-2E9C-101B-9397-08002B2CF9AE}" pid="14" name="Objective-Parent">
    <vt:lpwstr>Education Scotland: Inclusion and Equality: Workstream 5 Mentors in Violence: Part 2: 2023-2028</vt:lpwstr>
  </property>
  <property fmtid="{D5CDD505-2E9C-101B-9397-08002B2CF9AE}" pid="15" name="Objective-State">
    <vt:lpwstr>Being Edited</vt:lpwstr>
  </property>
  <property fmtid="{D5CDD505-2E9C-101B-9397-08002B2CF9AE}" pid="16" name="Objective-VersionId">
    <vt:lpwstr>vA75806288</vt:lpwstr>
  </property>
  <property fmtid="{D5CDD505-2E9C-101B-9397-08002B2CF9AE}" pid="17" name="Objective-Version">
    <vt:lpwstr>0.2</vt:lpwstr>
  </property>
  <property fmtid="{D5CDD505-2E9C-101B-9397-08002B2CF9AE}" pid="18" name="Objective-VersionNumber">
    <vt:r8>2</vt:r8>
  </property>
  <property fmtid="{D5CDD505-2E9C-101B-9397-08002B2CF9AE}" pid="19" name="Objective-VersionComment">
    <vt:lpwstr/>
  </property>
  <property fmtid="{D5CDD505-2E9C-101B-9397-08002B2CF9AE}" pid="20" name="Objective-FileNumber">
    <vt:lpwstr>PROJ/110899</vt:lpwstr>
  </property>
  <property fmtid="{D5CDD505-2E9C-101B-9397-08002B2CF9AE}" pid="21" name="Objective-Classification">
    <vt:lpwstr>OFFICIAL</vt:lpwstr>
  </property>
  <property fmtid="{D5CDD505-2E9C-101B-9397-08002B2CF9AE}" pid="22" name="Objective-Caveats">
    <vt:lpwstr>Caveat for access to SG Fileplan</vt:lpwstr>
  </property>
  <property fmtid="{D5CDD505-2E9C-101B-9397-08002B2CF9AE}" pid="23" name="Objective-Connect Creator">
    <vt:lpwstr/>
  </property>
  <property fmtid="{D5CDD505-2E9C-101B-9397-08002B2CF9AE}" pid="24" name="Objective-Date Received">
    <vt:lpwstr/>
  </property>
  <property fmtid="{D5CDD505-2E9C-101B-9397-08002B2CF9AE}" pid="25" name="Objective-Date of Original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mment">
    <vt:lpwstr/>
  </property>
  <property fmtid="{D5CDD505-2E9C-101B-9397-08002B2CF9AE}" pid="29" name="Objective-Date of Original [system]">
    <vt:lpwstr/>
  </property>
  <property fmtid="{D5CDD505-2E9C-101B-9397-08002B2CF9AE}" pid="30" name="Objective-Date Received [system]">
    <vt:lpwstr/>
  </property>
  <property fmtid="{D5CDD505-2E9C-101B-9397-08002B2CF9AE}" pid="31" name="Objective-SG Web Publication - Category [system]">
    <vt:lpwstr/>
  </property>
  <property fmtid="{D5CDD505-2E9C-101B-9397-08002B2CF9AE}" pid="32" name="Objective-SG Web Publication - Category 2 Classification [system]">
    <vt:lpwstr/>
  </property>
  <property fmtid="{D5CDD505-2E9C-101B-9397-08002B2CF9AE}" pid="33" name="Objective-Connect Creator [system]">
    <vt:lpwstr/>
  </property>
  <property fmtid="{D5CDD505-2E9C-101B-9397-08002B2CF9AE}" pid="34" name="Objective-Required Redaction">
    <vt:lpwstr/>
  </property>
</Properties>
</file>