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2"/>
  </p:notesMasterIdLst>
  <p:handoutMasterIdLst>
    <p:handoutMasterId r:id="rId33"/>
  </p:handoutMasterIdLst>
  <p:sldIdLst>
    <p:sldId id="264" r:id="rId6"/>
    <p:sldId id="303" r:id="rId7"/>
    <p:sldId id="278" r:id="rId8"/>
    <p:sldId id="298" r:id="rId9"/>
    <p:sldId id="306" r:id="rId10"/>
    <p:sldId id="302" r:id="rId11"/>
    <p:sldId id="299" r:id="rId12"/>
    <p:sldId id="270" r:id="rId13"/>
    <p:sldId id="282" r:id="rId14"/>
    <p:sldId id="283" r:id="rId15"/>
    <p:sldId id="286" r:id="rId16"/>
    <p:sldId id="287" r:id="rId17"/>
    <p:sldId id="284" r:id="rId18"/>
    <p:sldId id="288" r:id="rId19"/>
    <p:sldId id="289" r:id="rId20"/>
    <p:sldId id="291" r:id="rId21"/>
    <p:sldId id="285" r:id="rId22"/>
    <p:sldId id="294" r:id="rId23"/>
    <p:sldId id="295" r:id="rId24"/>
    <p:sldId id="292" r:id="rId25"/>
    <p:sldId id="293" r:id="rId26"/>
    <p:sldId id="307" r:id="rId27"/>
    <p:sldId id="305" r:id="rId28"/>
    <p:sldId id="309" r:id="rId29"/>
    <p:sldId id="308" r:id="rId30"/>
    <p:sldId id="300" r:id="rId31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B5"/>
    <a:srgbClr val="B3D236"/>
    <a:srgbClr val="00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939" autoAdjust="0"/>
  </p:normalViewPr>
  <p:slideViewPr>
    <p:cSldViewPr snapToGrid="0">
      <p:cViewPr varScale="1">
        <p:scale>
          <a:sx n="53" d="100"/>
          <a:sy n="53" d="100"/>
        </p:scale>
        <p:origin x="1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441770\Downloads\Mentor%20Evaluation%20Survey(1-195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441770\Downloads\Mentor%20Evaluation%20Survey(1-195)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441770\Downloads\Mentor%20Evaluation%20Survey(1-195)%20(1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sconnect-my.sharepoint.com/personal/pauline_lynch_educationscotland_gov_scot/Documents/MVP/Mentee%20Evaluation%202023%20to%20202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sconnect-my.sharepoint.com/personal/pauline_lynch_educationscotland_gov_scot/Documents/MVP/Mentee%20Evaluation%202023%20to%20202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sconnect-my.sharepoint.com/personal/pauline_lynch_educationscotland_gov_scot/Documents/MVP/Mentee%20Evaluation%202023%20to%202024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441770\Downloads\Mentee%20Evaluation%20Survey%20(1-1247)%20(2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441770\Downloads\Mentor%20Evaluation%20Survey(1-195)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441770\Downloads\Mentor%20Evaluation%20Survey(1-195)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441770\Downloads\Mentor%20Evaluation%20Survey(1-195)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441770\Downloads\Mentor%20Evaluation%20Survey(1-195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441770\Downloads\Mentor%20Evaluation%20Survey(1-195)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441770\Downloads\Mentor%20Evaluation%20Survey(1-195)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441770\Downloads\Mentor%20Evaluation%20Survey(1-195)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441770\Downloads\Mentor%20Evaluation%20Survey(1-195)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Presentation Skills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Confidence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15-4E1A-816E-AD28760C25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15-4E1A-816E-AD28760C25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15-4E1A-816E-AD28760C25CF}"/>
              </c:ext>
            </c:extLst>
          </c:dPt>
          <c:cat>
            <c:strRef>
              <c:f>confidence!$L$1:$L$3</c:f>
              <c:strCache>
                <c:ptCount val="3"/>
                <c:pt idx="0">
                  <c:v>No improvement</c:v>
                </c:pt>
                <c:pt idx="1">
                  <c:v>Slight improvement</c:v>
                </c:pt>
                <c:pt idx="2">
                  <c:v>Significant improvement</c:v>
                </c:pt>
              </c:strCache>
            </c:strRef>
          </c:cat>
          <c:val>
            <c:numRef>
              <c:f>confidence!$M$1:$M$3</c:f>
              <c:numCache>
                <c:formatCode>General</c:formatCode>
                <c:ptCount val="3"/>
                <c:pt idx="0">
                  <c:v>8</c:v>
                </c:pt>
                <c:pt idx="1">
                  <c:v>31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15-4E1A-816E-AD28760C2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Impact of MVP on mentors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'ways to help'!$N$2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'ways to help'!$O$1:$R$1</c:f>
              <c:strCache>
                <c:ptCount val="4"/>
                <c:pt idx="0">
                  <c:v>MVP has helped me realise that I have a responsibility to ensure pupils in my school are safe and included. </c:v>
                </c:pt>
                <c:pt idx="1">
                  <c:v>MVP has helped build good relationships between mentors and younger pupils</c:v>
                </c:pt>
                <c:pt idx="2">
                  <c:v>MVP has helped me recognise healthy and unhealthy relationships </c:v>
                </c:pt>
                <c:pt idx="3">
                  <c:v>MVP has helped me understand that there are different ways to help if I see abuse or gender-based violence</c:v>
                </c:pt>
              </c:strCache>
            </c:strRef>
          </c:cat>
          <c:val>
            <c:numRef>
              <c:f>'ways to help'!$O$2:$R$2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A-4C8B-8F85-C50380658C65}"/>
            </c:ext>
          </c:extLst>
        </c:ser>
        <c:ser>
          <c:idx val="1"/>
          <c:order val="1"/>
          <c:tx>
            <c:strRef>
              <c:f>'ways to help'!$N$3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'ways to help'!$O$1:$R$1</c:f>
              <c:strCache>
                <c:ptCount val="4"/>
                <c:pt idx="0">
                  <c:v>MVP has helped me realise that I have a responsibility to ensure pupils in my school are safe and included. </c:v>
                </c:pt>
                <c:pt idx="1">
                  <c:v>MVP has helped build good relationships between mentors and younger pupils</c:v>
                </c:pt>
                <c:pt idx="2">
                  <c:v>MVP has helped me recognise healthy and unhealthy relationships </c:v>
                </c:pt>
                <c:pt idx="3">
                  <c:v>MVP has helped me understand that there are different ways to help if I see abuse or gender-based violence</c:v>
                </c:pt>
              </c:strCache>
            </c:strRef>
          </c:cat>
          <c:val>
            <c:numRef>
              <c:f>'ways to help'!$O$3:$R$3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A-4C8B-8F85-C50380658C65}"/>
            </c:ext>
          </c:extLst>
        </c:ser>
        <c:ser>
          <c:idx val="2"/>
          <c:order val="2"/>
          <c:tx>
            <c:strRef>
              <c:f>'ways to help'!$N$4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'ways to help'!$O$1:$R$1</c:f>
              <c:strCache>
                <c:ptCount val="4"/>
                <c:pt idx="0">
                  <c:v>MVP has helped me realise that I have a responsibility to ensure pupils in my school are safe and included. </c:v>
                </c:pt>
                <c:pt idx="1">
                  <c:v>MVP has helped build good relationships between mentors and younger pupils</c:v>
                </c:pt>
                <c:pt idx="2">
                  <c:v>MVP has helped me recognise healthy and unhealthy relationships </c:v>
                </c:pt>
                <c:pt idx="3">
                  <c:v>MVP has helped me understand that there are different ways to help if I see abuse or gender-based violence</c:v>
                </c:pt>
              </c:strCache>
            </c:strRef>
          </c:cat>
          <c:val>
            <c:numRef>
              <c:f>'ways to help'!$O$4:$R$4</c:f>
              <c:numCache>
                <c:formatCode>General</c:formatCode>
                <c:ptCount val="4"/>
                <c:pt idx="0">
                  <c:v>39</c:v>
                </c:pt>
                <c:pt idx="1">
                  <c:v>40</c:v>
                </c:pt>
                <c:pt idx="2">
                  <c:v>39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EA-4C8B-8F85-C50380658C65}"/>
            </c:ext>
          </c:extLst>
        </c:ser>
        <c:ser>
          <c:idx val="3"/>
          <c:order val="3"/>
          <c:tx>
            <c:strRef>
              <c:f>'ways to help'!$N$5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'ways to help'!$O$1:$R$1</c:f>
              <c:strCache>
                <c:ptCount val="4"/>
                <c:pt idx="0">
                  <c:v>MVP has helped me realise that I have a responsibility to ensure pupils in my school are safe and included. </c:v>
                </c:pt>
                <c:pt idx="1">
                  <c:v>MVP has helped build good relationships between mentors and younger pupils</c:v>
                </c:pt>
                <c:pt idx="2">
                  <c:v>MVP has helped me recognise healthy and unhealthy relationships </c:v>
                </c:pt>
                <c:pt idx="3">
                  <c:v>MVP has helped me understand that there are different ways to help if I see abuse or gender-based violence</c:v>
                </c:pt>
              </c:strCache>
            </c:strRef>
          </c:cat>
          <c:val>
            <c:numRef>
              <c:f>'ways to help'!$O$5:$R$5</c:f>
              <c:numCache>
                <c:formatCode>General</c:formatCode>
                <c:ptCount val="4"/>
                <c:pt idx="0">
                  <c:v>37</c:v>
                </c:pt>
                <c:pt idx="1">
                  <c:v>20</c:v>
                </c:pt>
                <c:pt idx="2">
                  <c:v>34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EA-4C8B-8F85-C50380658C65}"/>
            </c:ext>
          </c:extLst>
        </c:ser>
        <c:ser>
          <c:idx val="4"/>
          <c:order val="4"/>
          <c:tx>
            <c:strRef>
              <c:f>'ways to help'!$N$6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'ways to help'!$O$1:$R$1</c:f>
              <c:strCache>
                <c:ptCount val="4"/>
                <c:pt idx="0">
                  <c:v>MVP has helped me realise that I have a responsibility to ensure pupils in my school are safe and included. </c:v>
                </c:pt>
                <c:pt idx="1">
                  <c:v>MVP has helped build good relationships between mentors and younger pupils</c:v>
                </c:pt>
                <c:pt idx="2">
                  <c:v>MVP has helped me recognise healthy and unhealthy relationships </c:v>
                </c:pt>
                <c:pt idx="3">
                  <c:v>MVP has helped me understand that there are different ways to help if I see abuse or gender-based violence</c:v>
                </c:pt>
              </c:strCache>
            </c:strRef>
          </c:cat>
          <c:val>
            <c:numRef>
              <c:f>'ways to help'!$O$6:$R$6</c:f>
              <c:numCache>
                <c:formatCode>General</c:formatCode>
                <c:ptCount val="4"/>
                <c:pt idx="0">
                  <c:v>1</c:v>
                </c:pt>
                <c:pt idx="1">
                  <c:v>17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EA-4C8B-8F85-C50380658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1416287"/>
        <c:axId val="1621418207"/>
      </c:barChart>
      <c:catAx>
        <c:axId val="1621416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418207"/>
        <c:crosses val="autoZero"/>
        <c:auto val="1"/>
        <c:lblAlgn val="ctr"/>
        <c:lblOffset val="100"/>
        <c:noMultiLvlLbl val="0"/>
      </c:catAx>
      <c:valAx>
        <c:axId val="1621418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416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/>
              <a:t>Knowledge and Understanding/Intention to Act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Sheet13!$A$2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Sheet13!$B$1:$J$1</c:f>
              <c:strCache>
                <c:ptCount val="9"/>
                <c:pt idx="0">
                  <c:v>I enjoyed my MVP lessons</c:v>
                </c:pt>
                <c:pt idx="1">
                  <c:v>MVP has helped me to realise that I have  responsibilities to help pupils in my school feel safe and included</c:v>
                </c:pt>
                <c:pt idx="2">
                  <c:v>MVP has helped build good relationships between mentors and younger pupils</c:v>
                </c:pt>
                <c:pt idx="3">
                  <c:v>MVP has helped me understand that violence can be more than just physical</c:v>
                </c:pt>
                <c:pt idx="4">
                  <c:v>MVP has helped me recognise healthy and unhealthy relationships</c:v>
                </c:pt>
                <c:pt idx="5">
                  <c:v>MVP has helped me recognise what a bystander can do</c:v>
                </c:pt>
                <c:pt idx="6">
                  <c:v>MVP has helped me understand that there are different ways to help if I see bullying or abusive behaviour?</c:v>
                </c:pt>
                <c:pt idx="7">
                  <c:v>MVP has helped me understand that gender stereotypes can be harmful to health and wellbeing</c:v>
                </c:pt>
                <c:pt idx="8">
                  <c:v>MVP lessons have made me more likely to take action if I saw a pupil being bullied or abused?</c:v>
                </c:pt>
              </c:strCache>
            </c:strRef>
          </c:cat>
          <c:val>
            <c:numRef>
              <c:f>Sheet13!$B$2:$J$2</c:f>
              <c:numCache>
                <c:formatCode>General</c:formatCode>
                <c:ptCount val="9"/>
                <c:pt idx="0">
                  <c:v>195</c:v>
                </c:pt>
                <c:pt idx="1">
                  <c:v>276</c:v>
                </c:pt>
                <c:pt idx="2">
                  <c:v>165</c:v>
                </c:pt>
                <c:pt idx="3">
                  <c:v>349</c:v>
                </c:pt>
                <c:pt idx="4">
                  <c:v>331</c:v>
                </c:pt>
                <c:pt idx="5">
                  <c:v>329</c:v>
                </c:pt>
                <c:pt idx="6">
                  <c:v>318</c:v>
                </c:pt>
                <c:pt idx="7">
                  <c:v>318</c:v>
                </c:pt>
                <c:pt idx="8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0-44A0-B237-61FDA084FD6C}"/>
            </c:ext>
          </c:extLst>
        </c:ser>
        <c:ser>
          <c:idx val="1"/>
          <c:order val="1"/>
          <c:tx>
            <c:strRef>
              <c:f>Sheet13!$A$3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Sheet13!$B$1:$J$1</c:f>
              <c:strCache>
                <c:ptCount val="9"/>
                <c:pt idx="0">
                  <c:v>I enjoyed my MVP lessons</c:v>
                </c:pt>
                <c:pt idx="1">
                  <c:v>MVP has helped me to realise that I have  responsibilities to help pupils in my school feel safe and included</c:v>
                </c:pt>
                <c:pt idx="2">
                  <c:v>MVP has helped build good relationships between mentors and younger pupils</c:v>
                </c:pt>
                <c:pt idx="3">
                  <c:v>MVP has helped me understand that violence can be more than just physical</c:v>
                </c:pt>
                <c:pt idx="4">
                  <c:v>MVP has helped me recognise healthy and unhealthy relationships</c:v>
                </c:pt>
                <c:pt idx="5">
                  <c:v>MVP has helped me recognise what a bystander can do</c:v>
                </c:pt>
                <c:pt idx="6">
                  <c:v>MVP has helped me understand that there are different ways to help if I see bullying or abusive behaviour?</c:v>
                </c:pt>
                <c:pt idx="7">
                  <c:v>MVP has helped me understand that gender stereotypes can be harmful to health and wellbeing</c:v>
                </c:pt>
                <c:pt idx="8">
                  <c:v>MVP lessons have made me more likely to take action if I saw a pupil being bullied or abused?</c:v>
                </c:pt>
              </c:strCache>
            </c:strRef>
          </c:cat>
          <c:val>
            <c:numRef>
              <c:f>Sheet13!$B$3:$J$3</c:f>
              <c:numCache>
                <c:formatCode>General</c:formatCode>
                <c:ptCount val="9"/>
                <c:pt idx="0">
                  <c:v>201</c:v>
                </c:pt>
                <c:pt idx="1">
                  <c:v>155</c:v>
                </c:pt>
                <c:pt idx="2">
                  <c:v>229</c:v>
                </c:pt>
                <c:pt idx="3">
                  <c:v>92</c:v>
                </c:pt>
                <c:pt idx="4">
                  <c:v>114</c:v>
                </c:pt>
                <c:pt idx="5">
                  <c:v>105</c:v>
                </c:pt>
                <c:pt idx="6">
                  <c:v>122</c:v>
                </c:pt>
                <c:pt idx="7">
                  <c:v>118</c:v>
                </c:pt>
                <c:pt idx="8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60-44A0-B237-61FDA084FD6C}"/>
            </c:ext>
          </c:extLst>
        </c:ser>
        <c:ser>
          <c:idx val="2"/>
          <c:order val="2"/>
          <c:tx>
            <c:strRef>
              <c:f>Sheet13!$A$4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Sheet13!$B$1:$J$1</c:f>
              <c:strCache>
                <c:ptCount val="9"/>
                <c:pt idx="0">
                  <c:v>I enjoyed my MVP lessons</c:v>
                </c:pt>
                <c:pt idx="1">
                  <c:v>MVP has helped me to realise that I have  responsibilities to help pupils in my school feel safe and included</c:v>
                </c:pt>
                <c:pt idx="2">
                  <c:v>MVP has helped build good relationships between mentors and younger pupils</c:v>
                </c:pt>
                <c:pt idx="3">
                  <c:v>MVP has helped me understand that violence can be more than just physical</c:v>
                </c:pt>
                <c:pt idx="4">
                  <c:v>MVP has helped me recognise healthy and unhealthy relationships</c:v>
                </c:pt>
                <c:pt idx="5">
                  <c:v>MVP has helped me recognise what a bystander can do</c:v>
                </c:pt>
                <c:pt idx="6">
                  <c:v>MVP has helped me understand that there are different ways to help if I see bullying or abusive behaviour?</c:v>
                </c:pt>
                <c:pt idx="7">
                  <c:v>MVP has helped me understand that gender stereotypes can be harmful to health and wellbeing</c:v>
                </c:pt>
                <c:pt idx="8">
                  <c:v>MVP lessons have made me more likely to take action if I saw a pupil being bullied or abused?</c:v>
                </c:pt>
              </c:strCache>
            </c:strRef>
          </c:cat>
          <c:val>
            <c:numRef>
              <c:f>Sheet13!$B$4:$J$4</c:f>
              <c:numCache>
                <c:formatCode>General</c:formatCode>
                <c:ptCount val="9"/>
                <c:pt idx="0">
                  <c:v>84</c:v>
                </c:pt>
                <c:pt idx="1">
                  <c:v>49</c:v>
                </c:pt>
                <c:pt idx="2">
                  <c:v>86</c:v>
                </c:pt>
                <c:pt idx="3">
                  <c:v>39</c:v>
                </c:pt>
                <c:pt idx="4">
                  <c:v>35</c:v>
                </c:pt>
                <c:pt idx="5">
                  <c:v>46</c:v>
                </c:pt>
                <c:pt idx="6">
                  <c:v>40</c:v>
                </c:pt>
                <c:pt idx="7">
                  <c:v>44</c:v>
                </c:pt>
                <c:pt idx="8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60-44A0-B237-61FDA084F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6696383"/>
        <c:axId val="1826691583"/>
      </c:barChart>
      <c:catAx>
        <c:axId val="1826696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691583"/>
        <c:crosses val="autoZero"/>
        <c:auto val="1"/>
        <c:lblAlgn val="ctr"/>
        <c:lblOffset val="100"/>
        <c:noMultiLvlLbl val="0"/>
      </c:catAx>
      <c:valAx>
        <c:axId val="18266915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696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Are there any ways the MVP lessons could be improved?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97-4C82-B6DC-EF411F13D1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97-4C82-B6DC-EF411F13D1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97-4C82-B6DC-EF411F13D139}"/>
              </c:ext>
            </c:extLst>
          </c:dPt>
          <c:cat>
            <c:strRef>
              <c:f>improvement!$I$47:$I$49</c:f>
              <c:strCache>
                <c:ptCount val="3"/>
                <c:pt idx="0">
                  <c:v>Don't know/not sure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improvement!$J$47:$J$49</c:f>
              <c:numCache>
                <c:formatCode>General</c:formatCode>
                <c:ptCount val="3"/>
                <c:pt idx="0">
                  <c:v>49</c:v>
                </c:pt>
                <c:pt idx="1">
                  <c:v>150</c:v>
                </c:pt>
                <c:pt idx="2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97-4C82-B6DC-EF411F13D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Ways that lessons could be improved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improvement!$I$51:$I$54</c:f>
              <c:strCache>
                <c:ptCount val="4"/>
                <c:pt idx="0">
                  <c:v>Misc.</c:v>
                </c:pt>
                <c:pt idx="1">
                  <c:v>More interactive/games etc.</c:v>
                </c:pt>
                <c:pt idx="2">
                  <c:v>More prepared</c:v>
                </c:pt>
                <c:pt idx="3">
                  <c:v>Relevance</c:v>
                </c:pt>
              </c:strCache>
            </c:strRef>
          </c:cat>
          <c:val>
            <c:numRef>
              <c:f>improvement!$J$51:$J$54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2-444A-A1FD-673A1E04A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7518863"/>
        <c:axId val="637539983"/>
      </c:barChart>
      <c:catAx>
        <c:axId val="637518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539983"/>
        <c:crosses val="autoZero"/>
        <c:auto val="1"/>
        <c:lblAlgn val="ctr"/>
        <c:lblOffset val="100"/>
        <c:noMultiLvlLbl val="0"/>
      </c:catAx>
      <c:valAx>
        <c:axId val="63753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518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Since completing MVP have you taken action if you have witnessed bullying or abuse?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484-48CA-AF87-43D61F617F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484-48CA-AF87-43D61F617F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484-48CA-AF87-43D61F617F03}"/>
              </c:ext>
            </c:extLst>
          </c:dPt>
          <c:cat>
            <c:strRef>
              <c:f>Sheet12!$N$2:$N$4</c:f>
              <c:strCache>
                <c:ptCount val="3"/>
                <c:pt idx="0">
                  <c:v>Yes </c:v>
                </c:pt>
                <c:pt idx="1">
                  <c:v>No</c:v>
                </c:pt>
                <c:pt idx="2">
                  <c:v>I haven't witnessed any bullying or abuse</c:v>
                </c:pt>
              </c:strCache>
            </c:strRef>
          </c:cat>
          <c:val>
            <c:numRef>
              <c:f>Sheet12!$O$2:$O$4</c:f>
              <c:numCache>
                <c:formatCode>General</c:formatCode>
                <c:ptCount val="3"/>
                <c:pt idx="0">
                  <c:v>84</c:v>
                </c:pt>
                <c:pt idx="1">
                  <c:v>79</c:v>
                </c:pt>
                <c:pt idx="2">
                  <c:v>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84-48CA-AF87-43D61F617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Presentation skills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904-4871-8D2C-410D8CBD6E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904-4871-8D2C-410D8CBD6E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904-4871-8D2C-410D8CBD6E54}"/>
              </c:ext>
            </c:extLst>
          </c:dPt>
          <c:cat>
            <c:strRef>
              <c:f>presentation!$G$1:$G$3</c:f>
              <c:strCache>
                <c:ptCount val="3"/>
                <c:pt idx="0">
                  <c:v>No improvement</c:v>
                </c:pt>
                <c:pt idx="1">
                  <c:v>Slight improvement</c:v>
                </c:pt>
                <c:pt idx="2">
                  <c:v>Significant Improvement</c:v>
                </c:pt>
              </c:strCache>
            </c:strRef>
          </c:cat>
          <c:val>
            <c:numRef>
              <c:f>presentation!$H$1:$H$3</c:f>
              <c:numCache>
                <c:formatCode>General</c:formatCode>
                <c:ptCount val="3"/>
                <c:pt idx="0">
                  <c:v>3</c:v>
                </c:pt>
                <c:pt idx="1">
                  <c:v>33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04-4871-8D2C-410D8CBD6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Communication Skills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13B-4C13-B46D-5EAA6799E9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13B-4C13-B46D-5EAA6799E9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13B-4C13-B46D-5EAA6799E94A}"/>
              </c:ext>
            </c:extLst>
          </c:dPt>
          <c:cat>
            <c:strRef>
              <c:f>communication!$G$1:$G$3</c:f>
              <c:strCache>
                <c:ptCount val="3"/>
                <c:pt idx="0">
                  <c:v>No improvement</c:v>
                </c:pt>
                <c:pt idx="1">
                  <c:v>Slight improvment</c:v>
                </c:pt>
                <c:pt idx="2">
                  <c:v>Significant improvement</c:v>
                </c:pt>
              </c:strCache>
            </c:strRef>
          </c:cat>
          <c:val>
            <c:numRef>
              <c:f>communication!$H$1:$H$3</c:f>
              <c:numCache>
                <c:formatCode>General</c:formatCode>
                <c:ptCount val="3"/>
                <c:pt idx="0">
                  <c:v>2</c:v>
                </c:pt>
                <c:pt idx="1">
                  <c:v>39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3B-4C13-B46D-5EAA6799E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Teamwork skills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A0-4B70-AC90-1B1D5DEBA6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A0-4B70-AC90-1B1D5DEBA6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2A0-4B70-AC90-1B1D5DEBA6D3}"/>
              </c:ext>
            </c:extLst>
          </c:dPt>
          <c:cat>
            <c:strRef>
              <c:f>Teamwork!$L$1:$L$3</c:f>
              <c:strCache>
                <c:ptCount val="3"/>
                <c:pt idx="0">
                  <c:v>No Improvement</c:v>
                </c:pt>
                <c:pt idx="1">
                  <c:v>Slight improvment</c:v>
                </c:pt>
                <c:pt idx="2">
                  <c:v>Significant improvement</c:v>
                </c:pt>
              </c:strCache>
            </c:strRef>
          </c:cat>
          <c:val>
            <c:numRef>
              <c:f>Teamwork!$M$1:$M$3</c:f>
              <c:numCache>
                <c:formatCode>General</c:formatCode>
                <c:ptCount val="3"/>
                <c:pt idx="0">
                  <c:v>5</c:v>
                </c:pt>
                <c:pt idx="1">
                  <c:v>44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A0-4B70-AC90-1B1D5DEBA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Presentation Skills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Presentation skills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Communication Skills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Organisation Skills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CF6-460C-9ED0-C7ECC4B930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CF6-460C-9ED0-C7ECC4B930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CF6-460C-9ED0-C7ECC4B93004}"/>
              </c:ext>
            </c:extLst>
          </c:dPt>
          <c:cat>
            <c:strRef>
              <c:f>organisation!$J$1:$J$3</c:f>
              <c:strCache>
                <c:ptCount val="3"/>
                <c:pt idx="0">
                  <c:v>No improvement</c:v>
                </c:pt>
                <c:pt idx="1">
                  <c:v>Slight improvement</c:v>
                </c:pt>
                <c:pt idx="2">
                  <c:v>Significant improvement</c:v>
                </c:pt>
              </c:strCache>
            </c:strRef>
          </c:cat>
          <c:val>
            <c:numRef>
              <c:f>organisation!$K$1:$K$3</c:f>
              <c:numCache>
                <c:formatCode>General</c:formatCode>
                <c:ptCount val="3"/>
                <c:pt idx="0">
                  <c:v>13</c:v>
                </c:pt>
                <c:pt idx="1">
                  <c:v>43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F6-460C-9ED0-C7ECC4B93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Leadership Skills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17175925925925928"/>
          <c:w val="0.93888888888888888"/>
          <c:h val="0.6803262613006707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25-4DF4-B280-817A7AEA77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D25-4DF4-B280-817A7AEA77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D25-4DF4-B280-817A7AEA7792}"/>
              </c:ext>
            </c:extLst>
          </c:dPt>
          <c:cat>
            <c:strRef>
              <c:f>leadership!$K$1:$K$3</c:f>
              <c:strCache>
                <c:ptCount val="3"/>
                <c:pt idx="0">
                  <c:v>No improvement</c:v>
                </c:pt>
                <c:pt idx="1">
                  <c:v>Slight improvement</c:v>
                </c:pt>
                <c:pt idx="2">
                  <c:v>Significant improvement</c:v>
                </c:pt>
              </c:strCache>
            </c:strRef>
          </c:cat>
          <c:val>
            <c:numRef>
              <c:f>leadership!$L$1:$L$3</c:f>
              <c:numCache>
                <c:formatCode>General</c:formatCode>
                <c:ptCount val="3"/>
                <c:pt idx="0">
                  <c:v>6</c:v>
                </c:pt>
                <c:pt idx="1">
                  <c:v>38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25-4DF4-B280-817A7AEA7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9BF74F-16BD-163B-62E0-2B6AECB0D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713D2-21BB-F0AD-BFC1-6A2335051A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202B44-468F-4D38-A03A-B0617B030159}" type="datetimeFigureOut">
              <a:rPr lang="en-GB"/>
              <a:pPr>
                <a:defRPr/>
              </a:pPr>
              <a:t>24/09/2024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66611-0A8E-2DFF-9647-BAFAE4F98F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6A57F-9D75-E985-E4EA-580A6B86B8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5235C2-D684-4F64-9793-D1685BFF86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F182DF-DB05-4E4C-E162-7D28A9B421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4C0156-C312-2C2C-BA9D-52167DB2EC0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657595-01D2-4640-910F-478EFACED4C0}" type="datetimeFigureOut">
              <a:rPr lang="en-GB"/>
              <a:pPr>
                <a:defRPr/>
              </a:pPr>
              <a:t>24/09/2024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013568-8D68-8003-1EE6-127F9366DD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37EB00C-00EB-5A63-AE41-6BC7F4342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50864-46C3-0BED-F0EC-6586D9F8D6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76732-2560-8B27-B899-42050F3455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9B08F5-3C46-45EB-8912-71BCFBEE28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FAB9F017-21FE-11A7-1B34-22890A8E36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A9CC436B-4576-7556-11FB-ACD2FCC8A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66E859D-6ADE-8C75-EE23-0BD4D80918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DE0D3F-1A97-418E-BF60-DEEEA58B2F25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staff member due to start in August</a:t>
            </a:r>
          </a:p>
          <a:p>
            <a:r>
              <a:rPr lang="en-GB" dirty="0"/>
              <a:t>Annual report will be published at the end of August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20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Pilot- a small number of authorities are piloting the materials and TTT will then be offered.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B08F5-3C46-45EB-8912-71BCFBEE28F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7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BEFFD25A-D00F-54E4-A26C-C49EBB602D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D9B808C-C5A5-D883-D649-1B58AF002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4E5F2BF2-5981-6CCD-C1B7-7F0658BE1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C5C2D0-5B51-49DD-B375-FE4EC5502526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41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B08F5-3C46-45EB-8912-71BCFBEE28F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10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B08F5-3C46-45EB-8912-71BCFBEE28F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20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Mentors were prepared: Agree 251, Disagree 43, Neither agree or disagree</a:t>
            </a:r>
          </a:p>
          <a:p>
            <a:r>
              <a:rPr lang="en-GB" dirty="0"/>
              <a:t>305 responses re improvement</a:t>
            </a:r>
          </a:p>
          <a:p>
            <a:r>
              <a:rPr lang="en-GB" dirty="0"/>
              <a:t>14% commented on making it more interactive</a:t>
            </a:r>
          </a:p>
          <a:p>
            <a:r>
              <a:rPr lang="en-GB" dirty="0"/>
              <a:t>6% on being prepared</a:t>
            </a:r>
          </a:p>
          <a:p>
            <a:r>
              <a:rPr lang="en-GB" dirty="0"/>
              <a:t>8% on the fit of the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B08F5-3C46-45EB-8912-71BCFBEE28F6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0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Yes 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84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79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haven't witnessed any bullying or abuse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317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B08F5-3C46-45EB-8912-71BCFBEE28F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10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Laura is returning to her post in Stirling. Thanks for all your hard work!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B08F5-3C46-45EB-8912-71BCFBEE28F6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8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0312C0-A8B3-F908-8BAB-E4C67E32345E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76C5FBF7-C242-27AF-278E-D5FBC8F9F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rgbClr val="7F7F7F"/>
                </a:solidFill>
              </a:rPr>
              <a:t>MVP Co-ordinators June 2024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AD81505-97A3-9308-385E-3F4658A3E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6300788"/>
            <a:ext cx="4222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94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A7F061-7051-577F-DE3F-6D01457F6954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B93E0323-56EF-C49B-E748-7D69DFADA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93AE198-CF22-771F-3E61-DBE2205F8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06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7D4F6B-CA76-C34B-0AB1-D3A51760EF78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>
            <a:extLst>
              <a:ext uri="{FF2B5EF4-FFF2-40B4-BE49-F238E27FC236}">
                <a16:creationId xmlns:a16="http://schemas.microsoft.com/office/drawing/2014/main" id="{F6FACDD4-224A-9E44-A1BD-7796E9B95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889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7C665C-8371-EA43-24EE-7FDD60860203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>
            <a:extLst>
              <a:ext uri="{FF2B5EF4-FFF2-40B4-BE49-F238E27FC236}">
                <a16:creationId xmlns:a16="http://schemas.microsoft.com/office/drawing/2014/main" id="{9331ECAB-AA6B-1AD7-BD63-83050FBCD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C8DDC31-9EDA-CBA1-FA07-5383DDE37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17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4C769D-9698-2B4B-C332-022CAC8A6F4C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>
            <a:extLst>
              <a:ext uri="{FF2B5EF4-FFF2-40B4-BE49-F238E27FC236}">
                <a16:creationId xmlns:a16="http://schemas.microsoft.com/office/drawing/2014/main" id="{5AC9FD6A-A1C2-585C-EAD1-562010D69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7786128C-500E-70FE-A26A-403BFAB36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23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0A4E14-0A48-DDBF-5CD8-DE503BCEE52A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5236990-7AF9-A110-9613-142E161E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rgbClr val="7F7F7F"/>
                </a:solidFill>
              </a:rPr>
              <a:t>MVP Steering group June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650EC1-9692-90F3-FBEA-FF21EBAE5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6300788"/>
            <a:ext cx="41608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75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995D0E-12CD-6E50-277D-5FFDE016DDBB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3">
            <a:extLst>
              <a:ext uri="{FF2B5EF4-FFF2-40B4-BE49-F238E27FC236}">
                <a16:creationId xmlns:a16="http://schemas.microsoft.com/office/drawing/2014/main" id="{8B4DC7C9-C145-BEA7-71B6-033C1D430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C3FA4D4-2397-DB29-373E-167372BF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271902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9C2E33-F979-B122-F1AD-851DFF7F6C78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>
            <a:extLst>
              <a:ext uri="{FF2B5EF4-FFF2-40B4-BE49-F238E27FC236}">
                <a16:creationId xmlns:a16="http://schemas.microsoft.com/office/drawing/2014/main" id="{936764F9-71B2-7D3F-E4AB-1F417A378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6F40205-399B-A7BA-F12D-DB18CDF7B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12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061262-6FAB-B6DA-1C8C-5568FB827E6D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>
            <a:extLst>
              <a:ext uri="{FF2B5EF4-FFF2-40B4-BE49-F238E27FC236}">
                <a16:creationId xmlns:a16="http://schemas.microsoft.com/office/drawing/2014/main" id="{BA924412-263A-479F-A521-CF137A3B2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DDBED46-3128-706D-01C2-26F1E2EE2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10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D3296C-784A-895A-58E3-8423629C6205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CC553241-59C9-32D2-6583-C767AA813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85A9119-512B-4439-73AA-0FB74C40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88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8D80D6B-63CB-B200-1C38-DB9C1F0A9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830263"/>
            <a:ext cx="108362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C01E6D4-D757-E2ED-7D80-B0A6D8719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225" cy="37020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Main body style like this and leading into bullets:</a:t>
            </a:r>
          </a:p>
          <a:p>
            <a:pPr lvl="1"/>
            <a:r>
              <a:rPr lang="en-GB" altLang="en-US"/>
              <a:t>First level bullet</a:t>
            </a:r>
          </a:p>
          <a:p>
            <a:pPr lvl="2"/>
            <a:r>
              <a:rPr lang="en-GB" altLang="en-US"/>
              <a:t>Second level bullet</a:t>
            </a:r>
          </a:p>
          <a:p>
            <a:pPr lvl="3"/>
            <a:r>
              <a:rPr lang="en-GB" altLang="en-US"/>
              <a:t>Third level bullet</a:t>
            </a:r>
          </a:p>
          <a:p>
            <a:pPr lvl="4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Text Box 7">
            <a:extLst>
              <a:ext uri="{FF2B5EF4-FFF2-40B4-BE49-F238E27FC236}">
                <a16:creationId xmlns:a16="http://schemas.microsoft.com/office/drawing/2014/main" id="{43BDB195-A267-BDCE-19B2-3A3A1943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5" y="6303963"/>
            <a:ext cx="4511675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1030" name="Picture 9" descr="Education Scotland White (higher res)">
            <a:extLst>
              <a:ext uri="{FF2B5EF4-FFF2-40B4-BE49-F238E27FC236}">
                <a16:creationId xmlns:a16="http://schemas.microsoft.com/office/drawing/2014/main" id="{536136B4-144B-4140-49F4-CE77796076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6AA2A1-8940-FC4D-D42F-8C5C5167CE4A}"/>
              </a:ext>
            </a:extLst>
          </p:cNvPr>
          <p:cNvCxnSpPr>
            <a:endCxn id="1030" idx="3"/>
          </p:cNvCxnSpPr>
          <p:nvPr/>
        </p:nvCxnSpPr>
        <p:spPr>
          <a:xfrm flipV="1">
            <a:off x="676275" y="6216650"/>
            <a:ext cx="10842625" cy="41275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>
            <a:extLst>
              <a:ext uri="{FF2B5EF4-FFF2-40B4-BE49-F238E27FC236}">
                <a16:creationId xmlns:a16="http://schemas.microsoft.com/office/drawing/2014/main" id="{86A3B3B7-6CEB-46CB-A1C9-6A678DADA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6303963"/>
            <a:ext cx="4513263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 panose="020B0604020202020204" pitchFamily="34" charset="0"/>
        <a:buChar char="•"/>
        <a:defRPr sz="2000">
          <a:solidFill>
            <a:srgbClr val="595959"/>
          </a:solidFill>
          <a:latin typeface="+mn-lt"/>
          <a:cs typeface="+mn-cs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rgbClr val="595959"/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panose="05000000000000000000" pitchFamily="2" charset="2"/>
        <a:buChar char="Ø"/>
        <a:defRPr sz="2000">
          <a:solidFill>
            <a:srgbClr val="595959"/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ES_alllogos_colour-01.png">
            <a:extLst>
              <a:ext uri="{FF2B5EF4-FFF2-40B4-BE49-F238E27FC236}">
                <a16:creationId xmlns:a16="http://schemas.microsoft.com/office/drawing/2014/main" id="{D4F931DE-62BD-B945-8F2E-7D50A3E8C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6808" r="10529" b="28484"/>
          <a:stretch>
            <a:fillRect/>
          </a:stretch>
        </p:blipFill>
        <p:spPr bwMode="auto">
          <a:xfrm>
            <a:off x="658813" y="528638"/>
            <a:ext cx="33924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6">
            <a:extLst>
              <a:ext uri="{FF2B5EF4-FFF2-40B4-BE49-F238E27FC236}">
                <a16:creationId xmlns:a16="http://schemas.microsoft.com/office/drawing/2014/main" id="{832850CB-FB18-E3BA-4E2E-87FB7613E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2289175"/>
            <a:ext cx="10633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ABB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MVP Co-ordinators Network Meeting</a:t>
            </a:r>
            <a:endParaRPr lang="en-GB" altLang="en-US" sz="3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B3F3E6F5-FCFE-DCB6-ED75-7E3BCB7EE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1" y="3049588"/>
            <a:ext cx="2234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B3D2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June 2024</a:t>
            </a:r>
          </a:p>
        </p:txBody>
      </p:sp>
      <p:pic>
        <p:nvPicPr>
          <p:cNvPr id="20485" name="Picture 11" descr="1.png">
            <a:extLst>
              <a:ext uri="{FF2B5EF4-FFF2-40B4-BE49-F238E27FC236}">
                <a16:creationId xmlns:a16="http://schemas.microsoft.com/office/drawing/2014/main" id="{3CFC8ECD-A914-601B-60B4-2006D40C0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122094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83349C73-53D7-BE1D-7191-DB3D1520C858}"/>
              </a:ext>
            </a:extLst>
          </p:cNvPr>
          <p:cNvSpPr txBox="1"/>
          <p:nvPr/>
        </p:nvSpPr>
        <p:spPr>
          <a:xfrm>
            <a:off x="7162800" y="6057900"/>
            <a:ext cx="5029200" cy="8001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solidFill>
                  <a:srgbClr val="FFFFFF"/>
                </a:solidFill>
                <a:latin typeface="Arial Bold" panose="020B07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rPr>
              <a:t>For Scotland's learners, with Scotland's educators</a:t>
            </a:r>
            <a:endParaRPr lang="en-GB" altLang="en-US" sz="1200">
              <a:solidFill>
                <a:srgbClr val="595959"/>
              </a:solidFill>
              <a:ea typeface="ＭＳ 明朝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D993D534-A210-A03F-6B3E-33E31CB84C18}"/>
              </a:ext>
            </a:extLst>
          </p:cNvPr>
          <p:cNvSpPr txBox="1"/>
          <p:nvPr/>
        </p:nvSpPr>
        <p:spPr>
          <a:xfrm>
            <a:off x="6711950" y="6275388"/>
            <a:ext cx="5497513" cy="8001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 b="1">
                <a:solidFill>
                  <a:schemeClr val="bg1"/>
                </a:solidFill>
              </a:rPr>
              <a:t>Do luchd-ionnsachaidh na h-Alba, le luchd-foghlaim Alba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9ABF39-E722-4117-B3B8-1C9A920CF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319" y="4390946"/>
            <a:ext cx="181066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73AE-5F8A-1323-73AE-E898C3E8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on Impact survey May 2024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4F0DB-5D2E-DBCA-9BE2-C0DE29C4D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1" t="44904" r="16982" b="8659"/>
          <a:stretch/>
        </p:blipFill>
        <p:spPr>
          <a:xfrm>
            <a:off x="409075" y="1836681"/>
            <a:ext cx="11201400" cy="49010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742655-32A2-4A71-CF16-9D50CD34DBF3}"/>
              </a:ext>
            </a:extLst>
          </p:cNvPr>
          <p:cNvSpPr txBox="1"/>
          <p:nvPr/>
        </p:nvSpPr>
        <p:spPr>
          <a:xfrm>
            <a:off x="666750" y="135679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Impact on Mentees (younger pupils)</a:t>
            </a:r>
          </a:p>
        </p:txBody>
      </p:sp>
    </p:spTree>
    <p:extLst>
      <p:ext uri="{BB962C8B-B14F-4D97-AF65-F5344CB8AC3E}">
        <p14:creationId xmlns:p14="http://schemas.microsoft.com/office/powerpoint/2010/main" val="403391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73AE-5F8A-1323-73AE-E898C3E8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" y="326479"/>
            <a:ext cx="10836275" cy="711200"/>
          </a:xfrm>
        </p:spPr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BB7A1FC9-3CA0-8949-BF44-A52F7298BF60}"/>
              </a:ext>
            </a:extLst>
          </p:cNvPr>
          <p:cNvSpPr/>
          <p:nvPr/>
        </p:nvSpPr>
        <p:spPr>
          <a:xfrm>
            <a:off x="264160" y="1351998"/>
            <a:ext cx="5831840" cy="3270802"/>
          </a:xfrm>
          <a:prstGeom prst="wedgeEllipseCallout">
            <a:avLst>
              <a:gd name="adj1" fmla="val -33668"/>
              <a:gd name="adj2" fmla="val 6512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976706-888E-32CF-4ECD-1717E2D2C40E}"/>
              </a:ext>
            </a:extLst>
          </p:cNvPr>
          <p:cNvSpPr txBox="1"/>
          <p:nvPr/>
        </p:nvSpPr>
        <p:spPr>
          <a:xfrm>
            <a:off x="833120" y="2106345"/>
            <a:ext cx="4886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Through their increased understanding </a:t>
            </a:r>
          </a:p>
          <a:p>
            <a:r>
              <a:rPr lang="en-GB" sz="20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of unacceptable behaviours and healthy/unhealthy relationships we now have more junior pupils reporting negative behaviours that they witness around the school to classroom teachers</a:t>
            </a:r>
            <a:endParaRPr lang="en-GB" sz="2000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A1CB324-3FBA-448C-CB2E-65B9E8CC86EE}"/>
              </a:ext>
            </a:extLst>
          </p:cNvPr>
          <p:cNvSpPr/>
          <p:nvPr/>
        </p:nvSpPr>
        <p:spPr>
          <a:xfrm>
            <a:off x="6756400" y="152400"/>
            <a:ext cx="5303520" cy="3525520"/>
          </a:xfrm>
          <a:prstGeom prst="wedgeEllipseCallout">
            <a:avLst>
              <a:gd name="adj1" fmla="val -59722"/>
              <a:gd name="adj2" fmla="val 3905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0" i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One young person came forward after receiving nudes and said they did so because of the lesson.</a:t>
            </a:r>
            <a:endParaRPr lang="en-GB" sz="2400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15BE80C-FCF5-4259-F3D5-87683BDE44D6}"/>
              </a:ext>
            </a:extLst>
          </p:cNvPr>
          <p:cNvSpPr/>
          <p:nvPr/>
        </p:nvSpPr>
        <p:spPr>
          <a:xfrm>
            <a:off x="4826000" y="3472002"/>
            <a:ext cx="7132320" cy="2766238"/>
          </a:xfrm>
          <a:prstGeom prst="wedgeEllipseCallout">
            <a:avLst>
              <a:gd name="adj1" fmla="val 48549"/>
              <a:gd name="adj2" fmla="val 569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0" i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Many pupils in S1 and S2 pupils have advocated for friends or peers when they feel they are not/ cannot speak up for themselves. This can be posts online, or isolated at lunchtimes etc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CB05D-BAAC-BDDC-C8AE-3667B80D7BDC}"/>
              </a:ext>
            </a:extLst>
          </p:cNvPr>
          <p:cNvSpPr txBox="1"/>
          <p:nvPr/>
        </p:nvSpPr>
        <p:spPr>
          <a:xfrm>
            <a:off x="396240" y="573895"/>
            <a:ext cx="6096000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Impact on Mentees</a:t>
            </a:r>
          </a:p>
        </p:txBody>
      </p:sp>
    </p:spTree>
    <p:extLst>
      <p:ext uri="{BB962C8B-B14F-4D97-AF65-F5344CB8AC3E}">
        <p14:creationId xmlns:p14="http://schemas.microsoft.com/office/powerpoint/2010/main" val="152406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73AE-5F8A-1323-73AE-E898C3E8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on Impact survey May 2024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42655-32A2-4A71-CF16-9D50CD34DBF3}"/>
              </a:ext>
            </a:extLst>
          </p:cNvPr>
          <p:cNvSpPr txBox="1"/>
          <p:nvPr/>
        </p:nvSpPr>
        <p:spPr>
          <a:xfrm>
            <a:off x="666750" y="1356797"/>
            <a:ext cx="7420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Impact on Ethos and Culture of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CB3D6-8116-07CF-BAA3-8AB151974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7" t="37926" r="16249" b="19784"/>
          <a:stretch/>
        </p:blipFill>
        <p:spPr>
          <a:xfrm>
            <a:off x="264695" y="1985827"/>
            <a:ext cx="11616113" cy="478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30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73AE-5F8A-1323-73AE-E898C3E8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830263"/>
            <a:ext cx="7999729" cy="711200"/>
          </a:xfrm>
        </p:spPr>
        <p:txBody>
          <a:bodyPr/>
          <a:lstStyle/>
          <a:p>
            <a:r>
              <a:rPr lang="en-GB" dirty="0"/>
              <a:t>Feedback from Mentor Survey </a:t>
            </a:r>
            <a:br>
              <a:rPr lang="en-GB" dirty="0"/>
            </a:br>
            <a:r>
              <a:rPr lang="en-GB" dirty="0"/>
              <a:t>(Nov. 23 to May 24)</a:t>
            </a:r>
            <a:br>
              <a:rPr lang="en-GB" dirty="0"/>
            </a:br>
            <a:r>
              <a:rPr lang="en-GB" sz="2800" b="0" dirty="0">
                <a:solidFill>
                  <a:schemeClr val="tx2">
                    <a:lumMod val="50000"/>
                  </a:schemeClr>
                </a:solidFill>
              </a:rPr>
              <a:t>What do you think were the most useful aspects of the MVP programme?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C8DF1C-B912-C03D-D32B-288235463B66}"/>
              </a:ext>
            </a:extLst>
          </p:cNvPr>
          <p:cNvSpPr/>
          <p:nvPr/>
        </p:nvSpPr>
        <p:spPr>
          <a:xfrm>
            <a:off x="9072879" y="0"/>
            <a:ext cx="2946400" cy="853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CC2EF6-8EA4-B607-BEEB-2AEB43C14F0D}"/>
              </a:ext>
            </a:extLst>
          </p:cNvPr>
          <p:cNvSpPr/>
          <p:nvPr/>
        </p:nvSpPr>
        <p:spPr>
          <a:xfrm>
            <a:off x="9072879" y="1146900"/>
            <a:ext cx="2946400" cy="853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8311C-52F3-BF98-4673-9594A70FC2DF}"/>
              </a:ext>
            </a:extLst>
          </p:cNvPr>
          <p:cNvSpPr txBox="1"/>
          <p:nvPr/>
        </p:nvSpPr>
        <p:spPr>
          <a:xfrm>
            <a:off x="9093199" y="239866"/>
            <a:ext cx="292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2">
                    <a:lumMod val="50000"/>
                  </a:schemeClr>
                </a:solidFill>
              </a:rPr>
              <a:t>80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04BA6-1ABD-1E1B-6F72-987B066FD7C7}"/>
              </a:ext>
            </a:extLst>
          </p:cNvPr>
          <p:cNvSpPr txBox="1"/>
          <p:nvPr/>
        </p:nvSpPr>
        <p:spPr>
          <a:xfrm>
            <a:off x="9093199" y="1216840"/>
            <a:ext cx="296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9 secondaries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1706F-80AC-88CA-718F-CAA3A3337A0D}"/>
              </a:ext>
            </a:extLst>
          </p:cNvPr>
          <p:cNvSpPr txBox="1"/>
          <p:nvPr/>
        </p:nvSpPr>
        <p:spPr>
          <a:xfrm>
            <a:off x="599439" y="2070280"/>
            <a:ext cx="1146047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scenarios that helped put students in the shoes of those that have faced violent situations and visualise how they would behave.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Educating the younger years on gender-based violence was helpful in encouraging debate and understanding other views.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discussion of unconscious bias and prejudice was very useful.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brought awareness to kids, and a lot of them showed genuine interest. It is great for teaching kids to be an active bystander, and I even learned from it too.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Being able to gain experience through teaching a class, learning more about violence prevention.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Getting the resources and training with enough time to spare, getting the same class throughout the lessons, sharing  the workload with multiple people.</a:t>
            </a:r>
          </a:p>
        </p:txBody>
      </p:sp>
    </p:spTree>
    <p:extLst>
      <p:ext uri="{BB962C8B-B14F-4D97-AF65-F5344CB8AC3E}">
        <p14:creationId xmlns:p14="http://schemas.microsoft.com/office/powerpoint/2010/main" val="61836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A0AA-D5C7-B31D-F5F1-E8CE41B5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30" y="505143"/>
            <a:ext cx="10836275" cy="711200"/>
          </a:xfrm>
        </p:spPr>
        <p:txBody>
          <a:bodyPr/>
          <a:lstStyle/>
          <a:p>
            <a:r>
              <a:rPr lang="en-GB" dirty="0"/>
              <a:t>Skills: impact on mentors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5A3F120-3C27-CABA-3D0B-E3ED7C8059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086358"/>
              </p:ext>
            </p:extLst>
          </p:nvPr>
        </p:nvGraphicFramePr>
        <p:xfrm>
          <a:off x="-310056" y="19838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CF66BA4-47F2-793A-E43C-44061DCA6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518322"/>
              </p:ext>
            </p:extLst>
          </p:nvPr>
        </p:nvGraphicFramePr>
        <p:xfrm>
          <a:off x="0" y="242619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749D15F-BC6E-EB56-2C15-53FC748911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168957"/>
              </p:ext>
            </p:extLst>
          </p:nvPr>
        </p:nvGraphicFramePr>
        <p:xfrm>
          <a:off x="3942080" y="242619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CE76946-81F8-25B4-EA18-D1DFC37EA9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843879"/>
              </p:ext>
            </p:extLst>
          </p:nvPr>
        </p:nvGraphicFramePr>
        <p:xfrm>
          <a:off x="7985760" y="242619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053F20D-C1F3-A166-1492-6FA443777699}"/>
              </a:ext>
            </a:extLst>
          </p:cNvPr>
          <p:cNvSpPr/>
          <p:nvPr/>
        </p:nvSpPr>
        <p:spPr>
          <a:xfrm>
            <a:off x="294640" y="4861964"/>
            <a:ext cx="11765280" cy="467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88B5AF-92B0-257B-6BA8-712542E63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4597"/>
              </p:ext>
            </p:extLst>
          </p:nvPr>
        </p:nvGraphicFramePr>
        <p:xfrm>
          <a:off x="3942080" y="4989368"/>
          <a:ext cx="490728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636">
                  <a:extLst>
                    <a:ext uri="{9D8B030D-6E8A-4147-A177-3AD203B41FA5}">
                      <a16:colId xmlns:a16="http://schemas.microsoft.com/office/drawing/2014/main" val="1120565176"/>
                    </a:ext>
                  </a:extLst>
                </a:gridCol>
                <a:gridCol w="1577644">
                  <a:extLst>
                    <a:ext uri="{9D8B030D-6E8A-4147-A177-3AD203B41FA5}">
                      <a16:colId xmlns:a16="http://schemas.microsoft.com/office/drawing/2014/main" val="4073771575"/>
                    </a:ext>
                  </a:extLst>
                </a:gridCol>
              </a:tblGrid>
              <a:tr h="297671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 improvement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40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Slight Improvement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687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Significant Improvement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18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48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A0AA-D5C7-B31D-F5F1-E8CE41B5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902" y="607551"/>
            <a:ext cx="10836275" cy="711200"/>
          </a:xfrm>
        </p:spPr>
        <p:txBody>
          <a:bodyPr/>
          <a:lstStyle/>
          <a:p>
            <a:r>
              <a:rPr lang="en-GB" dirty="0"/>
              <a:t>Skills: impact on mentors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5A3F120-3C27-CABA-3D0B-E3ED7C805954}"/>
              </a:ext>
            </a:extLst>
          </p:cNvPr>
          <p:cNvGraphicFramePr>
            <a:graphicFrameLocks/>
          </p:cNvGraphicFramePr>
          <p:nvPr/>
        </p:nvGraphicFramePr>
        <p:xfrm>
          <a:off x="-310056" y="19838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CF66BA4-47F2-793A-E43C-44061DCA6A71}"/>
              </a:ext>
            </a:extLst>
          </p:cNvPr>
          <p:cNvGraphicFramePr>
            <a:graphicFrameLocks/>
          </p:cNvGraphicFramePr>
          <p:nvPr/>
        </p:nvGraphicFramePr>
        <p:xfrm>
          <a:off x="0" y="242619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749D15F-BC6E-EB56-2C15-53FC748911D6}"/>
              </a:ext>
            </a:extLst>
          </p:cNvPr>
          <p:cNvGraphicFramePr>
            <a:graphicFrameLocks/>
          </p:cNvGraphicFramePr>
          <p:nvPr/>
        </p:nvGraphicFramePr>
        <p:xfrm>
          <a:off x="3942080" y="242619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F5F7323-F5C1-6750-27C0-AB3DF6678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904505"/>
              </p:ext>
            </p:extLst>
          </p:nvPr>
        </p:nvGraphicFramePr>
        <p:xfrm>
          <a:off x="30480" y="22050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5C7DD1E-AC2D-F67A-3469-548BCEBDB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017149"/>
              </p:ext>
            </p:extLst>
          </p:nvPr>
        </p:nvGraphicFramePr>
        <p:xfrm>
          <a:off x="3891280" y="22050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4E82C58-D4D9-4AFC-170B-A0C3CAE668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675709"/>
              </p:ext>
            </p:extLst>
          </p:nvPr>
        </p:nvGraphicFramePr>
        <p:xfrm>
          <a:off x="7782560" y="22050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F4AF40A-7C71-4226-FE3E-6241DCCC72E6}"/>
              </a:ext>
            </a:extLst>
          </p:cNvPr>
          <p:cNvSpPr/>
          <p:nvPr/>
        </p:nvSpPr>
        <p:spPr>
          <a:xfrm>
            <a:off x="294640" y="4702031"/>
            <a:ext cx="11765280" cy="467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718B47-1BA4-0572-0522-29B14CACD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388965"/>
              </p:ext>
            </p:extLst>
          </p:nvPr>
        </p:nvGraphicFramePr>
        <p:xfrm>
          <a:off x="3891280" y="4948209"/>
          <a:ext cx="490728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636">
                  <a:extLst>
                    <a:ext uri="{9D8B030D-6E8A-4147-A177-3AD203B41FA5}">
                      <a16:colId xmlns:a16="http://schemas.microsoft.com/office/drawing/2014/main" val="1120565176"/>
                    </a:ext>
                  </a:extLst>
                </a:gridCol>
                <a:gridCol w="1577644">
                  <a:extLst>
                    <a:ext uri="{9D8B030D-6E8A-4147-A177-3AD203B41FA5}">
                      <a16:colId xmlns:a16="http://schemas.microsoft.com/office/drawing/2014/main" val="4073771575"/>
                    </a:ext>
                  </a:extLst>
                </a:gridCol>
              </a:tblGrid>
              <a:tr h="297671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 improvement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40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Slight Improvement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687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Significant Improvement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18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495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73AE-5F8A-1323-73AE-E898C3E8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60" y="357298"/>
            <a:ext cx="7999729" cy="711200"/>
          </a:xfrm>
        </p:spPr>
        <p:txBody>
          <a:bodyPr/>
          <a:lstStyle/>
          <a:p>
            <a:r>
              <a:rPr lang="en-GB" dirty="0"/>
              <a:t>Feedback from Mentor Survey</a:t>
            </a:r>
            <a:br>
              <a:rPr lang="en-GB" dirty="0"/>
            </a:br>
            <a:endParaRPr lang="en-GB" sz="2800" b="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38C3F8-39F7-D9B6-0E95-E3A52612E5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533390"/>
              </p:ext>
            </p:extLst>
          </p:nvPr>
        </p:nvGraphicFramePr>
        <p:xfrm>
          <a:off x="666749" y="851339"/>
          <a:ext cx="10947181" cy="517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821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73AE-5F8A-1323-73AE-E898C3E8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on Impact survey May 2024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A77B7-7046-3433-F623-11943CF1FA4D}"/>
              </a:ext>
            </a:extLst>
          </p:cNvPr>
          <p:cNvSpPr txBox="1"/>
          <p:nvPr/>
        </p:nvSpPr>
        <p:spPr>
          <a:xfrm>
            <a:off x="1158240" y="2413338"/>
            <a:ext cx="971296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12121"/>
                </a:solidFill>
                <a:latin typeface="Segoe UI" panose="020B0502040204020203" pitchFamily="34" charset="0"/>
              </a:rPr>
              <a:t>B</a:t>
            </a:r>
            <a:r>
              <a:rPr lang="en-GB" sz="28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eing a mentor shaped me to become the best possible version of myself. It has allowed me to pay more attention to situations at parties and challenge poor behaviour. I have gained so much respect from the </a:t>
            </a:r>
            <a:r>
              <a:rPr lang="en-GB" sz="2800" b="0" i="0" dirty="0" err="1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S2</a:t>
            </a:r>
            <a:r>
              <a:rPr lang="en-GB" sz="28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 pupils and high 5 the boys who think I am cool. I hope it will let them grow up to treat girls properly. </a:t>
            </a:r>
          </a:p>
          <a:p>
            <a:pPr algn="ctr"/>
            <a:r>
              <a:rPr lang="en-GB" sz="2800" b="0" i="1" dirty="0" err="1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S6</a:t>
            </a:r>
            <a:r>
              <a:rPr lang="en-GB" sz="2800" b="0" i="1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 male mentor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1649152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73AE-5F8A-1323-73AE-E898C3E8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830263"/>
            <a:ext cx="7999729" cy="711200"/>
          </a:xfrm>
        </p:spPr>
        <p:txBody>
          <a:bodyPr/>
          <a:lstStyle/>
          <a:p>
            <a:r>
              <a:rPr lang="en-GB" dirty="0"/>
              <a:t>Feedback from Mentee Survey </a:t>
            </a:r>
            <a:br>
              <a:rPr lang="en-GB" dirty="0"/>
            </a:br>
            <a:r>
              <a:rPr lang="en-GB" dirty="0"/>
              <a:t>(Nov. 23 to May 24)</a:t>
            </a:r>
            <a:br>
              <a:rPr lang="en-GB" dirty="0"/>
            </a:br>
            <a:r>
              <a:rPr lang="en-GB" sz="2800" b="0" dirty="0">
                <a:solidFill>
                  <a:schemeClr val="tx2">
                    <a:lumMod val="50000"/>
                  </a:schemeClr>
                </a:solidFill>
              </a:rPr>
              <a:t>What did you find the most helpful about the MVP lessons?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C8DF1C-B912-C03D-D32B-288235463B66}"/>
              </a:ext>
            </a:extLst>
          </p:cNvPr>
          <p:cNvSpPr/>
          <p:nvPr/>
        </p:nvSpPr>
        <p:spPr>
          <a:xfrm>
            <a:off x="9072879" y="0"/>
            <a:ext cx="2946400" cy="853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CC2EF6-8EA4-B607-BEEB-2AEB43C14F0D}"/>
              </a:ext>
            </a:extLst>
          </p:cNvPr>
          <p:cNvSpPr/>
          <p:nvPr/>
        </p:nvSpPr>
        <p:spPr>
          <a:xfrm>
            <a:off x="9072879" y="1146900"/>
            <a:ext cx="2946400" cy="853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8311C-52F3-BF98-4673-9594A70FC2DF}"/>
              </a:ext>
            </a:extLst>
          </p:cNvPr>
          <p:cNvSpPr txBox="1"/>
          <p:nvPr/>
        </p:nvSpPr>
        <p:spPr>
          <a:xfrm>
            <a:off x="9093199" y="239866"/>
            <a:ext cx="292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2">
                    <a:lumMod val="50000"/>
                  </a:schemeClr>
                </a:solidFill>
              </a:rPr>
              <a:t>480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04BA6-1ABD-1E1B-6F72-987B066FD7C7}"/>
              </a:ext>
            </a:extLst>
          </p:cNvPr>
          <p:cNvSpPr txBox="1"/>
          <p:nvPr/>
        </p:nvSpPr>
        <p:spPr>
          <a:xfrm>
            <a:off x="9093199" y="1216840"/>
            <a:ext cx="296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11 schools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E2EF9-1E90-E71C-D08D-865ED8A21DEC}"/>
              </a:ext>
            </a:extLst>
          </p:cNvPr>
          <p:cNvSpPr txBox="1"/>
          <p:nvPr/>
        </p:nvSpPr>
        <p:spPr>
          <a:xfrm>
            <a:off x="666750" y="1904863"/>
            <a:ext cx="11136229" cy="4618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were in the head of a bystander for the train of thought and the discussion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Being able to understand what a good relationship looks like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Realising how much goes on under people’s noses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they included our opinions in the subjects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train of thoughts and the situations were relatable to me and others and brought a personal aspect to the lessons</a:t>
            </a:r>
            <a:r>
              <a:rPr lang="en-GB" dirty="0"/>
              <a:t> 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fact that they had realistic situations and they gave us options to choose and it was interactive.</a:t>
            </a:r>
            <a:r>
              <a:rPr lang="en-GB" dirty="0"/>
              <a:t> </a:t>
            </a: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sometimes people get forced to do things  (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e.g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females being forced to do sexual things</a:t>
            </a:r>
            <a:r>
              <a:rPr lang="en-GB" dirty="0"/>
              <a:t> </a:t>
            </a: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They made people realise the harm they can cause.</a:t>
            </a:r>
            <a:r>
              <a:rPr lang="en-GB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to help people when they are struggling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They have given me more confidence to speak up and talk when things are wrong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5363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062FAC8-C2F1-6E98-6803-8AD25E2396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043439"/>
              </p:ext>
            </p:extLst>
          </p:nvPr>
        </p:nvGraphicFramePr>
        <p:xfrm>
          <a:off x="156411" y="192505"/>
          <a:ext cx="11863136" cy="612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764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16598-947A-C9E3-CFD4-A57B8F4B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52" y="274637"/>
            <a:ext cx="10836275" cy="711200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AC4A138-2BEC-4E50-392C-C82224310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D8DBBC6-8358-52B3-2FD9-AA7FE2C25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148" y="534987"/>
            <a:ext cx="1790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7981F31-1486-0433-B856-DF69BE2D9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062" y="1723598"/>
            <a:ext cx="864210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Welcome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Update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Staffing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lang="en-GB" altLang="en-US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End of year report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plans for next session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Primary pilot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Feedback on practitioner/ mentor/ mentee impact surveys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Potential new scenarios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Challenges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Highlights/challenges: feedback from co-ordinators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lang="en-GB" altLang="en-US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AOCB/dates for next session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61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7397DD-B8FA-1EF2-7EB4-7B459AAC9A24}"/>
              </a:ext>
            </a:extLst>
          </p:cNvPr>
          <p:cNvSpPr txBox="1">
            <a:spLocks/>
          </p:cNvSpPr>
          <p:nvPr/>
        </p:nvSpPr>
        <p:spPr>
          <a:xfrm>
            <a:off x="439780" y="219020"/>
            <a:ext cx="10836275" cy="711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/>
              <a:t>Feedback from mentees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7BA7862-A16F-CB30-8025-11022F70C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578201"/>
              </p:ext>
            </p:extLst>
          </p:nvPr>
        </p:nvGraphicFramePr>
        <p:xfrm>
          <a:off x="343528" y="930220"/>
          <a:ext cx="5656220" cy="474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FBBFFFF-5DDD-1F8F-4C32-101D908793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744828"/>
              </p:ext>
            </p:extLst>
          </p:nvPr>
        </p:nvGraphicFramePr>
        <p:xfrm>
          <a:off x="5510463" y="1371600"/>
          <a:ext cx="6521116" cy="4644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AC0B54-80D7-06F6-F626-ACAD9360A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945425"/>
              </p:ext>
            </p:extLst>
          </p:nvPr>
        </p:nvGraphicFramePr>
        <p:xfrm>
          <a:off x="439780" y="5579222"/>
          <a:ext cx="180267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130">
                  <a:extLst>
                    <a:ext uri="{9D8B030D-6E8A-4147-A177-3AD203B41FA5}">
                      <a16:colId xmlns:a16="http://schemas.microsoft.com/office/drawing/2014/main" val="1120565176"/>
                    </a:ext>
                  </a:extLst>
                </a:gridCol>
                <a:gridCol w="579542">
                  <a:extLst>
                    <a:ext uri="{9D8B030D-6E8A-4147-A177-3AD203B41FA5}">
                      <a16:colId xmlns:a16="http://schemas.microsoft.com/office/drawing/2014/main" val="4073771575"/>
                    </a:ext>
                  </a:extLst>
                </a:gridCol>
              </a:tblGrid>
              <a:tr h="296858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Don’t know/not sure</a:t>
                      </a: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403049"/>
                  </a:ext>
                </a:extLst>
              </a:tr>
              <a:tr h="254450">
                <a:tc>
                  <a:txBody>
                    <a:bodyPr/>
                    <a:lstStyle/>
                    <a:p>
                      <a:r>
                        <a:rPr lang="en-GB" sz="11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687037"/>
                  </a:ext>
                </a:extLst>
              </a:tr>
              <a:tr h="254450">
                <a:tc>
                  <a:txBody>
                    <a:bodyPr/>
                    <a:lstStyle/>
                    <a:p>
                      <a:r>
                        <a:rPr lang="en-GB" sz="11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18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564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C67DF-0771-8E25-31BE-5BE88D96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82" y="474663"/>
            <a:ext cx="10836275" cy="711200"/>
          </a:xfrm>
        </p:spPr>
        <p:txBody>
          <a:bodyPr/>
          <a:lstStyle/>
          <a:p>
            <a:r>
              <a:rPr lang="en-GB" dirty="0"/>
              <a:t>Impact on mentees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F37596-5772-1BD0-DC42-2EC4B19EA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696666"/>
              </p:ext>
            </p:extLst>
          </p:nvPr>
        </p:nvGraphicFramePr>
        <p:xfrm>
          <a:off x="9001409" y="4376737"/>
          <a:ext cx="305991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179">
                  <a:extLst>
                    <a:ext uri="{9D8B030D-6E8A-4147-A177-3AD203B41FA5}">
                      <a16:colId xmlns:a16="http://schemas.microsoft.com/office/drawing/2014/main" val="1120565176"/>
                    </a:ext>
                  </a:extLst>
                </a:gridCol>
                <a:gridCol w="983733">
                  <a:extLst>
                    <a:ext uri="{9D8B030D-6E8A-4147-A177-3AD203B41FA5}">
                      <a16:colId xmlns:a16="http://schemas.microsoft.com/office/drawing/2014/main" val="4073771575"/>
                    </a:ext>
                  </a:extLst>
                </a:gridCol>
              </a:tblGrid>
              <a:tr h="297671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Yes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40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687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 haven’t witnessed any bullying or abuse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18309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AFC201-7AEE-2FA9-2113-A60D30BED5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709725"/>
              </p:ext>
            </p:extLst>
          </p:nvPr>
        </p:nvGraphicFramePr>
        <p:xfrm>
          <a:off x="1483360" y="1185863"/>
          <a:ext cx="9103360" cy="484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011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94AB-0F3C-DFDA-BE80-64AB67C8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you think we could strengthen quality assurance?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EC02A-C7FF-1EFE-80CA-71C3A05D681D}"/>
              </a:ext>
            </a:extLst>
          </p:cNvPr>
          <p:cNvSpPr txBox="1"/>
          <p:nvPr/>
        </p:nvSpPr>
        <p:spPr>
          <a:xfrm>
            <a:off x="3179344" y="1934309"/>
            <a:ext cx="609399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60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1975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73AE-5F8A-1323-73AE-E898C3E8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Highlights/challenges: feedback from co-ordinators</a:t>
            </a:r>
            <a:br>
              <a:rPr lang="en-GB" dirty="0"/>
            </a:br>
            <a:endParaRPr lang="en-GB" dirty="0"/>
          </a:p>
        </p:txBody>
      </p:sp>
      <p:pic>
        <p:nvPicPr>
          <p:cNvPr id="3074" name="Picture 2" descr="Staff Meeting at the Office · Free Stock Photo">
            <a:extLst>
              <a:ext uri="{FF2B5EF4-FFF2-40B4-BE49-F238E27FC236}">
                <a16:creationId xmlns:a16="http://schemas.microsoft.com/office/drawing/2014/main" id="{D19C8DC1-B93E-5DE9-ED7E-84F3E3269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410" y="2565399"/>
            <a:ext cx="4742447" cy="3161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259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F819-2523-E773-DE89-F42DA3E3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Thank-you Laura!</a:t>
            </a:r>
          </a:p>
        </p:txBody>
      </p:sp>
      <p:pic>
        <p:nvPicPr>
          <p:cNvPr id="4" name="Picture 3" descr="Two women taking a selfie in front of a fence&#10;&#10;Description automatically generated">
            <a:extLst>
              <a:ext uri="{FF2B5EF4-FFF2-40B4-BE49-F238E27FC236}">
                <a16:creationId xmlns:a16="http://schemas.microsoft.com/office/drawing/2014/main" id="{F1C666D8-8031-292D-EF05-C76629978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8051" b="7895"/>
          <a:stretch/>
        </p:blipFill>
        <p:spPr>
          <a:xfrm>
            <a:off x="4303712" y="2177993"/>
            <a:ext cx="3562350" cy="384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1676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94AB-0F3C-DFDA-BE80-64AB67C8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Enjoy your well-deserved break!!</a:t>
            </a:r>
          </a:p>
        </p:txBody>
      </p:sp>
      <p:pic>
        <p:nvPicPr>
          <p:cNvPr id="4098" name="Picture 2" descr="Deckchair Garden furniture Towel, beach umbrella, angle, furniture png">
            <a:extLst>
              <a:ext uri="{FF2B5EF4-FFF2-40B4-BE49-F238E27FC236}">
                <a16:creationId xmlns:a16="http://schemas.microsoft.com/office/drawing/2014/main" id="{D53C9D45-D1CB-F12F-CB80-B7A1C264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4778" l="3667" r="93222">
                        <a14:foregroundMark x1="3667" y1="11333" x2="59667" y2="46556"/>
                        <a14:foregroundMark x1="38333" y1="5111" x2="43556" y2="11889"/>
                        <a14:foregroundMark x1="33444" y1="47889" x2="55222" y2="42222"/>
                        <a14:foregroundMark x1="24111" y1="34889" x2="48444" y2="30778"/>
                        <a14:foregroundMark x1="15556" y1="23222" x2="41000" y2="14444"/>
                        <a14:foregroundMark x1="10333" y1="15222" x2="39444" y2="12667"/>
                        <a14:foregroundMark x1="29333" y1="26667" x2="43333" y2="25444"/>
                        <a14:foregroundMark x1="43333" y1="25444" x2="44111" y2="26333"/>
                        <a14:foregroundMark x1="27444" y1="39111" x2="39111" y2="39333"/>
                        <a14:foregroundMark x1="41222" y1="51778" x2="60667" y2="48111"/>
                        <a14:foregroundMark x1="87333" y1="53111" x2="90778" y2="51778"/>
                        <a14:foregroundMark x1="89667" y1="75111" x2="93333" y2="80778"/>
                        <a14:foregroundMark x1="46889" y1="90111" x2="66333" y2="9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36" y="1688431"/>
            <a:ext cx="4640179" cy="46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319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688DF-869E-DD35-A464-C058A05F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MVP and Equally safe in schools working together</a:t>
            </a:r>
          </a:p>
        </p:txBody>
      </p:sp>
      <p:pic>
        <p:nvPicPr>
          <p:cNvPr id="5" name="Content Placeholder 4" descr="A yellow logo with black text&#10;&#10;Description automatically generated">
            <a:extLst>
              <a:ext uri="{FF2B5EF4-FFF2-40B4-BE49-F238E27FC236}">
                <a16:creationId xmlns:a16="http://schemas.microsoft.com/office/drawing/2014/main" id="{2121F9AB-1759-32B7-6598-5057DFDBB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662088"/>
            <a:ext cx="4185668" cy="2021455"/>
          </a:xfrm>
        </p:spPr>
      </p:pic>
      <p:pic>
        <p:nvPicPr>
          <p:cNvPr id="7" name="Picture 6" descr="A logo with black and red letters&#10;&#10;Description automatically generated">
            <a:extLst>
              <a:ext uri="{FF2B5EF4-FFF2-40B4-BE49-F238E27FC236}">
                <a16:creationId xmlns:a16="http://schemas.microsoft.com/office/drawing/2014/main" id="{BF606254-BD22-935F-8272-92595D32E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87" y="2662088"/>
            <a:ext cx="4267796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3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00" y="388377"/>
            <a:ext cx="2950106" cy="78232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U</a:t>
            </a:r>
            <a:r>
              <a:rPr lang="en-GB" sz="3600" b="1" dirty="0">
                <a:solidFill>
                  <a:srgbClr val="00ABB5"/>
                </a:solidFill>
              </a:rPr>
              <a:t>pdate</a:t>
            </a:r>
            <a:br>
              <a:rPr lang="en-GB" sz="3200" dirty="0"/>
            </a:br>
            <a:endParaRPr lang="en-GB" sz="3200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01" y="935601"/>
            <a:ext cx="5399606" cy="498679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GB" altLang="en-US" sz="9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Staffing</a:t>
            </a:r>
          </a:p>
          <a:p>
            <a:endParaRPr kumimoji="0" lang="en-GB" altLang="en-US" sz="9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GB" sz="9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Year Report</a:t>
            </a:r>
          </a:p>
          <a:p>
            <a:pPr marL="0" indent="0">
              <a:buNone/>
            </a:pP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9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9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GB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A527D27-72B2-4C8E-894C-C78BCFA9C3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038" y="147327"/>
            <a:ext cx="2193037" cy="10631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5809D0B-C1B2-067F-A704-4D2A8988F11F}"/>
              </a:ext>
            </a:extLst>
          </p:cNvPr>
          <p:cNvGrpSpPr/>
          <p:nvPr/>
        </p:nvGrpSpPr>
        <p:grpSpPr>
          <a:xfrm>
            <a:off x="6451295" y="1240490"/>
            <a:ext cx="3168640" cy="4377020"/>
            <a:chOff x="6451295" y="1240490"/>
            <a:chExt cx="3168640" cy="4377020"/>
          </a:xfrm>
        </p:grpSpPr>
        <p:pic>
          <p:nvPicPr>
            <p:cNvPr id="10" name="Picture 9" descr="A blue and white cover with black text&#10;&#10;Description automatically generated with low confidence">
              <a:extLst>
                <a:ext uri="{FF2B5EF4-FFF2-40B4-BE49-F238E27FC236}">
                  <a16:creationId xmlns:a16="http://schemas.microsoft.com/office/drawing/2014/main" id="{B0D1476A-BD6A-8169-3CBE-6D18294EF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295" y="1240490"/>
              <a:ext cx="3168640" cy="4377020"/>
            </a:xfrm>
            <a:prstGeom prst="rect">
              <a:avLst/>
            </a:prstGeom>
            <a:ln>
              <a:solidFill>
                <a:srgbClr val="00ABB5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193171-BB4E-6C45-AC28-9B680FC0335F}"/>
                </a:ext>
              </a:extLst>
            </p:cNvPr>
            <p:cNvSpPr/>
            <p:nvPr/>
          </p:nvSpPr>
          <p:spPr>
            <a:xfrm>
              <a:off x="7543800" y="2514600"/>
              <a:ext cx="1086313" cy="204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700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82"/>
    </mc:Choice>
    <mc:Fallback xmlns="">
      <p:transition spd="slow" advTm="8028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A8D8-AFEE-66E6-6AF0-F5669E5A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Plan 2024 to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1CBA4-67AC-F62E-298B-9B30328F8692}"/>
              </a:ext>
            </a:extLst>
          </p:cNvPr>
          <p:cNvSpPr txBox="1"/>
          <p:nvPr/>
        </p:nvSpPr>
        <p:spPr>
          <a:xfrm>
            <a:off x="666750" y="1974962"/>
            <a:ext cx="10644717" cy="326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Working with Local Authorities to maintain and potentially increase the number of schools and settings delivering MVP.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/>
          </a:p>
          <a:p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Quality assure the programme and build its sustainability. </a:t>
            </a:r>
          </a:p>
          <a:p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Pilot Early Learning and Childcare (ELC) and Primary practitioner professional learning</a:t>
            </a:r>
          </a:p>
          <a:p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 the programme to keep it relevant and practical.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266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94AB-0F3C-DFDA-BE80-64AB67C8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GBV issues do you feel need to be explored in MVP?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EC02A-C7FF-1EFE-80CA-71C3A05D681D}"/>
              </a:ext>
            </a:extLst>
          </p:cNvPr>
          <p:cNvSpPr txBox="1"/>
          <p:nvPr/>
        </p:nvSpPr>
        <p:spPr>
          <a:xfrm>
            <a:off x="4731418" y="1934309"/>
            <a:ext cx="609399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4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E885-E740-36F5-9397-023296A2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scenarios for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9D026-215F-FA7C-1BDB-3FF6FE2B8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Sextortion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Stalking</a:t>
            </a:r>
          </a:p>
        </p:txBody>
      </p:sp>
    </p:spTree>
    <p:extLst>
      <p:ext uri="{BB962C8B-B14F-4D97-AF65-F5344CB8AC3E}">
        <p14:creationId xmlns:p14="http://schemas.microsoft.com/office/powerpoint/2010/main" val="428725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F2A7-C23A-0B59-8CC5-571AA5F5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830263"/>
            <a:ext cx="10836275" cy="7112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Challenges in the Year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A630E-65E4-FBB6-1FBE-C2B12B154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 wrap="square" anchor="t">
            <a:normAutofit fontScale="92500" lnSpcReduction="20000"/>
          </a:bodyPr>
          <a:lstStyle/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Capacities in schools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Staffing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Communication with co-ordinators/Local Authorities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Quality Assurance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 descr="Long ladder glowing among shorter dull ladders">
            <a:extLst>
              <a:ext uri="{FF2B5EF4-FFF2-40B4-BE49-F238E27FC236}">
                <a16:creationId xmlns:a16="http://schemas.microsoft.com/office/drawing/2014/main" id="{1F0F3558-3926-BF25-06A2-2365CE4FB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>
          <a:xfrm>
            <a:off x="6273800" y="1887538"/>
            <a:ext cx="5384800" cy="370205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558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1.png">
            <a:extLst>
              <a:ext uri="{FF2B5EF4-FFF2-40B4-BE49-F238E27FC236}">
                <a16:creationId xmlns:a16="http://schemas.microsoft.com/office/drawing/2014/main" id="{464C2078-7D36-6CEE-344D-FFE23F131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9300"/>
            <a:ext cx="122094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074236-9D24-D05B-31EC-C694C599041C}"/>
              </a:ext>
            </a:extLst>
          </p:cNvPr>
          <p:cNvSpPr/>
          <p:nvPr/>
        </p:nvSpPr>
        <p:spPr>
          <a:xfrm>
            <a:off x="0" y="5794375"/>
            <a:ext cx="12192000" cy="1063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4626F380-1650-3107-94AE-471B73F4C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6373813"/>
            <a:ext cx="28051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2B679501-5590-F902-BC76-2A2C6176B574}"/>
              </a:ext>
            </a:extLst>
          </p:cNvPr>
          <p:cNvSpPr txBox="1"/>
          <p:nvPr/>
        </p:nvSpPr>
        <p:spPr>
          <a:xfrm>
            <a:off x="7162800" y="6284913"/>
            <a:ext cx="5029200" cy="8001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solidFill>
                  <a:srgbClr val="FFFFFF"/>
                </a:solidFill>
                <a:latin typeface="Arial Bold" panose="020B07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rPr>
              <a:t>For Scotland's learners, with Scotland's educators</a:t>
            </a:r>
            <a:endParaRPr lang="en-GB" altLang="en-US" sz="1200">
              <a:solidFill>
                <a:srgbClr val="595959"/>
              </a:solidFill>
              <a:ea typeface="ＭＳ 明朝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6628" name="Content Placeholder 2">
            <a:extLst>
              <a:ext uri="{FF2B5EF4-FFF2-40B4-BE49-F238E27FC236}">
                <a16:creationId xmlns:a16="http://schemas.microsoft.com/office/drawing/2014/main" id="{08A51756-CAD3-6F3F-50A8-99234A68F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244403"/>
            <a:ext cx="11887199" cy="703470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00ABB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on Practitioner Impact survey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00ABB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2024</a:t>
            </a:r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Impact on Mentors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solidFill>
                <a:srgbClr val="00ABB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b="1" dirty="0">
              <a:solidFill>
                <a:srgbClr val="00ABB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solidFill>
                <a:srgbClr val="00ABB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AC9A92-A238-D524-9C1A-2639EF9AFDA1}"/>
              </a:ext>
            </a:extLst>
          </p:cNvPr>
          <p:cNvSpPr/>
          <p:nvPr/>
        </p:nvSpPr>
        <p:spPr>
          <a:xfrm>
            <a:off x="9093199" y="169926"/>
            <a:ext cx="2946400" cy="853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3F5442-0CAE-9BAB-3DB1-7AA973F3A22D}"/>
              </a:ext>
            </a:extLst>
          </p:cNvPr>
          <p:cNvSpPr/>
          <p:nvPr/>
        </p:nvSpPr>
        <p:spPr>
          <a:xfrm>
            <a:off x="9072879" y="1146900"/>
            <a:ext cx="2946400" cy="853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80F21B-03B0-8F32-0023-92E89A608E4B}"/>
              </a:ext>
            </a:extLst>
          </p:cNvPr>
          <p:cNvSpPr txBox="1"/>
          <p:nvPr/>
        </p:nvSpPr>
        <p:spPr>
          <a:xfrm>
            <a:off x="9093199" y="239866"/>
            <a:ext cx="292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2">
                    <a:lumMod val="50000"/>
                  </a:schemeClr>
                </a:solidFill>
              </a:rPr>
              <a:t>60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62636-5193-5E24-C45D-52B1E95B4D61}"/>
              </a:ext>
            </a:extLst>
          </p:cNvPr>
          <p:cNvSpPr txBox="1"/>
          <p:nvPr/>
        </p:nvSpPr>
        <p:spPr>
          <a:xfrm>
            <a:off x="9093199" y="1216840"/>
            <a:ext cx="296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21 L.A.’s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1EC3B-8AB4-D840-1BA1-E4AE903A31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50" t="44296" r="16166" b="15703"/>
          <a:stretch/>
        </p:blipFill>
        <p:spPr>
          <a:xfrm>
            <a:off x="268922" y="1576137"/>
            <a:ext cx="11455717" cy="55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73AE-5F8A-1323-73AE-E898C3E8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" y="326479"/>
            <a:ext cx="10836275" cy="711200"/>
          </a:xfrm>
        </p:spPr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BB7A1FC9-3CA0-8949-BF44-A52F7298BF60}"/>
              </a:ext>
            </a:extLst>
          </p:cNvPr>
          <p:cNvSpPr/>
          <p:nvPr/>
        </p:nvSpPr>
        <p:spPr>
          <a:xfrm>
            <a:off x="792480" y="1211758"/>
            <a:ext cx="5303520" cy="3731577"/>
          </a:xfrm>
          <a:prstGeom prst="wedgeEllipseCallout">
            <a:avLst>
              <a:gd name="adj1" fmla="val -33668"/>
              <a:gd name="adj2" fmla="val 6512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976706-888E-32CF-4ECD-1717E2D2C40E}"/>
              </a:ext>
            </a:extLst>
          </p:cNvPr>
          <p:cNvSpPr txBox="1"/>
          <p:nvPr/>
        </p:nvSpPr>
        <p:spPr>
          <a:xfrm>
            <a:off x="1529080" y="1679625"/>
            <a:ext cx="3901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I have seen mentors come into their own and independently improve their leadership skills and safely disclose information that has prevented incidents from occurring.</a:t>
            </a:r>
            <a:endParaRPr lang="en-GB" sz="2400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A1CB324-3FBA-448C-CB2E-65B9E8CC86EE}"/>
              </a:ext>
            </a:extLst>
          </p:cNvPr>
          <p:cNvSpPr/>
          <p:nvPr/>
        </p:nvSpPr>
        <p:spPr>
          <a:xfrm>
            <a:off x="6756400" y="152400"/>
            <a:ext cx="5303520" cy="3525520"/>
          </a:xfrm>
          <a:prstGeom prst="wedgeEllipseCallout">
            <a:avLst>
              <a:gd name="adj1" fmla="val -59722"/>
              <a:gd name="adj2" fmla="val 3905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A mentor noticed behaviours in their own partner which had been highlighted through the programme and felt able to end the relationship and deal with the fallout with support from others.</a:t>
            </a:r>
            <a:endParaRPr lang="en-GB" sz="2400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15BE80C-FCF5-4259-F3D5-87683BDE44D6}"/>
              </a:ext>
            </a:extLst>
          </p:cNvPr>
          <p:cNvSpPr/>
          <p:nvPr/>
        </p:nvSpPr>
        <p:spPr>
          <a:xfrm>
            <a:off x="4826000" y="3472002"/>
            <a:ext cx="7132320" cy="2766238"/>
          </a:xfrm>
          <a:prstGeom prst="wedgeEllipseCallout">
            <a:avLst>
              <a:gd name="adj1" fmla="val 48549"/>
              <a:gd name="adj2" fmla="val 569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It has been really encouraging to see some of our male students engage with younger pupils and challenge assumptions about gender. A </a:t>
            </a:r>
            <a:r>
              <a:rPr lang="en-GB" sz="2000" b="0" i="0" dirty="0" err="1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S5</a:t>
            </a:r>
            <a:r>
              <a:rPr lang="en-GB" sz="20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 girl shared how she felt confident addressing the use of sexually aggressive language used by an </a:t>
            </a:r>
            <a:r>
              <a:rPr lang="en-GB" sz="2000" b="0" i="0" dirty="0" err="1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S2</a:t>
            </a:r>
            <a:r>
              <a:rPr lang="en-GB" sz="20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 pupil in a workshop she helped deliver.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CB05D-BAAC-BDDC-C8AE-3667B80D7BDC}"/>
              </a:ext>
            </a:extLst>
          </p:cNvPr>
          <p:cNvSpPr txBox="1"/>
          <p:nvPr/>
        </p:nvSpPr>
        <p:spPr>
          <a:xfrm>
            <a:off x="396240" y="573895"/>
            <a:ext cx="6096000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Impact on Mentors</a:t>
            </a:r>
          </a:p>
        </p:txBody>
      </p:sp>
    </p:spTree>
    <p:extLst>
      <p:ext uri="{BB962C8B-B14F-4D97-AF65-F5344CB8AC3E}">
        <p14:creationId xmlns:p14="http://schemas.microsoft.com/office/powerpoint/2010/main" val="52642123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 PowerPoint Template.pptx  -  Read-Only" id="{E81F101A-6F21-4A33-B5D9-ADDD0D45168C}" vid="{6E097745-5B79-4C52-B691-4B6CA4D19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DC23D987C44B816AEEDA25B50CC4" ma:contentTypeVersion="0" ma:contentTypeDescription="Create a new document." ma:contentTypeScope="" ma:versionID="b6878043c1e9ea6bb1d8ccfc564780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metadata xmlns="http://www.objective.com/ecm/document/metadata/53D26341A57B383EE0540010E0463CCA" version="1.0.0">
  <systemFields>
    <field name="Objective-Id">
      <value order="0">A48921058</value>
    </field>
    <field name="Objective-Title">
      <value order="0">MVP co-ordinators meeting June2024</value>
    </field>
    <field name="Objective-Description">
      <value order="0"/>
    </field>
    <field name="Objective-CreationStamp">
      <value order="0">2024-06-17T14:00:55Z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2024-08-19T10:35:46Z</value>
    </field>
    <field name="Objective-Owner">
      <value order="0">Lynch, Pauline P (U441770)</value>
    </field>
    <field name="Objective-Path">
      <value order="0">Objective Global Folder:SG File Plan:Administration:Corporate strategy:Strategy and change:Corporate strategy: Strategy and change:Education Scotland: Inclusion and Equality: Workstream 5 Mentors in Violence: Part 2: 2023-2028</value>
    </field>
    <field name="Objective-Parent">
      <value order="0">Education Scotland: Inclusion and Equality: Workstream 5 Mentors in Violence: Part 2: 2023-2028</value>
    </field>
    <field name="Objective-State">
      <value order="0">Being Drafted</value>
    </field>
    <field name="Objective-VersionId">
      <value order="0">vA73552737</value>
    </field>
    <field name="Objective-Version">
      <value order="0">0.3</value>
    </field>
    <field name="Objective-VersionNumber">
      <value order="0">3</value>
    </field>
    <field name="Objective-VersionComment">
      <value order="0"/>
    </field>
    <field name="Objective-FileNumber">
      <value order="0">PROJ/110899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75B553-2AE0-4B0C-913C-4B15DEBD22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62884D-D5C0-450B-A88F-C4FBAB0CD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customXml/itemProps4.xml><?xml version="1.0" encoding="utf-8"?>
<ds:datastoreItem xmlns:ds="http://schemas.openxmlformats.org/officeDocument/2006/customXml" ds:itemID="{D7967039-C71A-4B84-9858-0728C216CC08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 PowerPoint Template</Template>
  <TotalTime>2987</TotalTime>
  <Words>1081</Words>
  <Application>Microsoft Office PowerPoint</Application>
  <PresentationFormat>Widescreen</PresentationFormat>
  <Paragraphs>156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明朝</vt:lpstr>
      <vt:lpstr>Arial</vt:lpstr>
      <vt:lpstr>Arial Bold</vt:lpstr>
      <vt:lpstr>Calibri</vt:lpstr>
      <vt:lpstr>Lucida Grande</vt:lpstr>
      <vt:lpstr>Segoe UI</vt:lpstr>
      <vt:lpstr>Symbol</vt:lpstr>
      <vt:lpstr>Verdana</vt:lpstr>
      <vt:lpstr>Wingdings</vt:lpstr>
      <vt:lpstr>Powerpoint_template</vt:lpstr>
      <vt:lpstr>PowerPoint Presentation</vt:lpstr>
      <vt:lpstr>Agenda</vt:lpstr>
      <vt:lpstr>Update </vt:lpstr>
      <vt:lpstr>Business Plan 2024 to 2025</vt:lpstr>
      <vt:lpstr>What GBV issues do you feel need to be explored in MVP?</vt:lpstr>
      <vt:lpstr>Potential scenarios for development</vt:lpstr>
      <vt:lpstr>Challenges in the Year ahead</vt:lpstr>
      <vt:lpstr>PowerPoint Presentation</vt:lpstr>
      <vt:lpstr> </vt:lpstr>
      <vt:lpstr>Feedback on Impact survey May 2024 </vt:lpstr>
      <vt:lpstr> </vt:lpstr>
      <vt:lpstr>Feedback on Impact survey May 2024 </vt:lpstr>
      <vt:lpstr>Feedback from Mentor Survey  (Nov. 23 to May 24) What do you think were the most useful aspects of the MVP programme?</vt:lpstr>
      <vt:lpstr>Skills: impact on mentors</vt:lpstr>
      <vt:lpstr>Skills: impact on mentors</vt:lpstr>
      <vt:lpstr>Feedback from Mentor Survey </vt:lpstr>
      <vt:lpstr>Feedback on Impact survey May 2024 </vt:lpstr>
      <vt:lpstr>Feedback from Mentee Survey  (Nov. 23 to May 24) What did you find the most helpful about the MVP lessons?</vt:lpstr>
      <vt:lpstr>PowerPoint Presentation</vt:lpstr>
      <vt:lpstr>PowerPoint Presentation</vt:lpstr>
      <vt:lpstr>Impact on mentees</vt:lpstr>
      <vt:lpstr>How do you think we could strengthen quality assurance?</vt:lpstr>
      <vt:lpstr>Highlights/challenges: feedback from co-ordinators </vt:lpstr>
      <vt:lpstr>Thank-you Laura!</vt:lpstr>
      <vt:lpstr>Enjoy your well-deserved break!!</vt:lpstr>
      <vt:lpstr>MVP and Equally safe in schools working together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McDonald</dc:creator>
  <cp:lastModifiedBy>Pauline Lynch</cp:lastModifiedBy>
  <cp:revision>11</cp:revision>
  <cp:lastPrinted>2014-02-19T15:05:01Z</cp:lastPrinted>
  <dcterms:created xsi:type="dcterms:W3CDTF">2023-06-21T15:10:22Z</dcterms:created>
  <dcterms:modified xsi:type="dcterms:W3CDTF">2024-09-24T10:47:11Z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0x01010079FCDC23D987C44B816AEEDA25B50CC4</vt:lpwstr>
  </property>
  <property fmtid="{D5CDD505-2E9C-101B-9397-08002B2CF9AE}" pid="3" name="_dlc_DocIdItemGuid">
    <vt:lpwstr>c74d0d01-22fa-4460-a599-e806a271597e</vt:lpwstr>
  </property>
  <property fmtid="{D5CDD505-2E9C-101B-9397-08002B2CF9AE}" pid="4" name="Objective-Id">
    <vt:lpwstr>A48921058</vt:lpwstr>
  </property>
  <property fmtid="{D5CDD505-2E9C-101B-9397-08002B2CF9AE}" pid="5" name="Objective-Title">
    <vt:lpwstr>MVP co-ordinators meeting June2024</vt:lpwstr>
  </property>
  <property fmtid="{D5CDD505-2E9C-101B-9397-08002B2CF9AE}" pid="6" name="Objective-Description">
    <vt:lpwstr/>
  </property>
  <property fmtid="{D5CDD505-2E9C-101B-9397-08002B2CF9AE}" pid="7" name="Objective-CreationStamp">
    <vt:filetime>2024-06-17T14:01:10Z</vt:filetime>
  </property>
  <property fmtid="{D5CDD505-2E9C-101B-9397-08002B2CF9AE}" pid="8" name="Objective-IsApproved">
    <vt:bool>false</vt:bool>
  </property>
  <property fmtid="{D5CDD505-2E9C-101B-9397-08002B2CF9AE}" pid="9" name="Objective-IsPublished">
    <vt:bool>false</vt:bool>
  </property>
  <property fmtid="{D5CDD505-2E9C-101B-9397-08002B2CF9AE}" pid="10" name="Objective-DatePublished">
    <vt:lpwstr/>
  </property>
  <property fmtid="{D5CDD505-2E9C-101B-9397-08002B2CF9AE}" pid="11" name="Objective-ModificationStamp">
    <vt:filetime>2024-08-19T10:35:46Z</vt:filetime>
  </property>
  <property fmtid="{D5CDD505-2E9C-101B-9397-08002B2CF9AE}" pid="12" name="Objective-Owner">
    <vt:lpwstr>Lynch, Pauline P (U441770)</vt:lpwstr>
  </property>
  <property fmtid="{D5CDD505-2E9C-101B-9397-08002B2CF9AE}" pid="13" name="Objective-Path">
    <vt:lpwstr>Objective Global Folder:SG File Plan:Administration:Corporate strategy:Strategy and change:Corporate strategy: Strategy and change:Education Scotland: Inclusion and Equality: Workstream 5 Mentors in Violence: Part 2: 2023-2028:</vt:lpwstr>
  </property>
  <property fmtid="{D5CDD505-2E9C-101B-9397-08002B2CF9AE}" pid="14" name="Objective-Parent">
    <vt:lpwstr>Education Scotland: Inclusion and Equality: Workstream 5 Mentors in Violence: Part 2: 2023-2028</vt:lpwstr>
  </property>
  <property fmtid="{D5CDD505-2E9C-101B-9397-08002B2CF9AE}" pid="15" name="Objective-State">
    <vt:lpwstr>Being Drafted</vt:lpwstr>
  </property>
  <property fmtid="{D5CDD505-2E9C-101B-9397-08002B2CF9AE}" pid="16" name="Objective-VersionId">
    <vt:lpwstr>vA73552737</vt:lpwstr>
  </property>
  <property fmtid="{D5CDD505-2E9C-101B-9397-08002B2CF9AE}" pid="17" name="Objective-Version">
    <vt:lpwstr>0.3</vt:lpwstr>
  </property>
  <property fmtid="{D5CDD505-2E9C-101B-9397-08002B2CF9AE}" pid="18" name="Objective-VersionNumber">
    <vt:r8>3</vt:r8>
  </property>
  <property fmtid="{D5CDD505-2E9C-101B-9397-08002B2CF9AE}" pid="19" name="Objective-VersionComment">
    <vt:lpwstr/>
  </property>
  <property fmtid="{D5CDD505-2E9C-101B-9397-08002B2CF9AE}" pid="20" name="Objective-FileNumber">
    <vt:lpwstr/>
  </property>
  <property fmtid="{D5CDD505-2E9C-101B-9397-08002B2CF9AE}" pid="21" name="Objective-Classification">
    <vt:lpwstr>[Inherited - OFFICIAL]</vt:lpwstr>
  </property>
  <property fmtid="{D5CDD505-2E9C-101B-9397-08002B2CF9AE}" pid="22" name="Objective-Caveats">
    <vt:lpwstr/>
  </property>
  <property fmtid="{D5CDD505-2E9C-101B-9397-08002B2CF9AE}" pid="23" name="Objective-Connect Creator">
    <vt:lpwstr/>
  </property>
  <property fmtid="{D5CDD505-2E9C-101B-9397-08002B2CF9AE}" pid="24" name="Objective-Date Received">
    <vt:lpwstr/>
  </property>
  <property fmtid="{D5CDD505-2E9C-101B-9397-08002B2CF9AE}" pid="25" name="Objective-Date of Original">
    <vt:lpwstr/>
  </property>
  <property fmtid="{D5CDD505-2E9C-101B-9397-08002B2CF9AE}" pid="26" name="Objective-SG Web Publication - Category">
    <vt:lpwstr/>
  </property>
  <property fmtid="{D5CDD505-2E9C-101B-9397-08002B2CF9AE}" pid="27" name="Objective-SG Web Publication - Category 2 Classification">
    <vt:lpwstr/>
  </property>
  <property fmtid="{D5CDD505-2E9C-101B-9397-08002B2CF9AE}" pid="28" name="Objective-Comment">
    <vt:lpwstr/>
  </property>
  <property fmtid="{D5CDD505-2E9C-101B-9397-08002B2CF9AE}" pid="29" name="Objective-Date of Original [system]">
    <vt:lpwstr/>
  </property>
  <property fmtid="{D5CDD505-2E9C-101B-9397-08002B2CF9AE}" pid="30" name="Objective-Date Received [system]">
    <vt:lpwstr/>
  </property>
  <property fmtid="{D5CDD505-2E9C-101B-9397-08002B2CF9AE}" pid="31" name="Objective-SG Web Publication - Category [system]">
    <vt:lpwstr/>
  </property>
  <property fmtid="{D5CDD505-2E9C-101B-9397-08002B2CF9AE}" pid="32" name="Objective-SG Web Publication - Category 2 Classification [system]">
    <vt:lpwstr/>
  </property>
  <property fmtid="{D5CDD505-2E9C-101B-9397-08002B2CF9AE}" pid="33" name="Objective-Connect Creator [system]">
    <vt:lpwstr/>
  </property>
  <property fmtid="{D5CDD505-2E9C-101B-9397-08002B2CF9AE}" pid="34" name="Objective-Required Redaction">
    <vt:lpwstr/>
  </property>
</Properties>
</file>