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78A57-22A8-48E3-9754-C70C8B146D17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7F602-13DA-4EBD-BB0E-7EB22B1D7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42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an internal page in </a:t>
            </a:r>
            <a:r>
              <a:rPr lang="en-GB" b="1"/>
              <a:t>blue</a:t>
            </a:r>
            <a:r>
              <a:rPr lang="en-GB"/>
              <a:t> and can be duplicated to</a:t>
            </a:r>
            <a:r>
              <a:rPr lang="en-GB" baseline="0"/>
              <a:t> create additional pages. Always keep the heading and footer as shown. </a:t>
            </a:r>
            <a:r>
              <a:rPr lang="en-US"/>
              <a:t>Use the corresponding</a:t>
            </a:r>
            <a:r>
              <a:rPr lang="en-US" baseline="0"/>
              <a:t> </a:t>
            </a:r>
            <a:r>
              <a:rPr lang="en-US" b="1" baseline="0"/>
              <a:t>blue</a:t>
            </a:r>
            <a:r>
              <a:rPr lang="en-US" baseline="0"/>
              <a:t> internal and back pages if you are using this page.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09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an internal page in </a:t>
            </a:r>
            <a:r>
              <a:rPr lang="en-GB" b="1"/>
              <a:t>blue</a:t>
            </a:r>
            <a:r>
              <a:rPr lang="en-GB"/>
              <a:t> and can be duplicated to</a:t>
            </a:r>
            <a:r>
              <a:rPr lang="en-GB" baseline="0"/>
              <a:t> create additional pages. Always keep the heading and footer as shown. </a:t>
            </a:r>
            <a:r>
              <a:rPr lang="en-US"/>
              <a:t>Use the corresponding</a:t>
            </a:r>
            <a:r>
              <a:rPr lang="en-US" baseline="0"/>
              <a:t> </a:t>
            </a:r>
            <a:r>
              <a:rPr lang="en-US" b="1" baseline="0"/>
              <a:t>blue</a:t>
            </a:r>
            <a:r>
              <a:rPr lang="en-US" baseline="0"/>
              <a:t> internal and back pages if you are using this page.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05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an internal page in </a:t>
            </a:r>
            <a:r>
              <a:rPr lang="en-GB" b="1"/>
              <a:t>blue</a:t>
            </a:r>
            <a:r>
              <a:rPr lang="en-GB"/>
              <a:t> and can be duplicated to</a:t>
            </a:r>
            <a:r>
              <a:rPr lang="en-GB" baseline="0"/>
              <a:t> create additional pages. Always keep the heading and footer as shown. </a:t>
            </a:r>
            <a:r>
              <a:rPr lang="en-US"/>
              <a:t>Use the corresponding</a:t>
            </a:r>
            <a:r>
              <a:rPr lang="en-US" baseline="0"/>
              <a:t> </a:t>
            </a:r>
            <a:r>
              <a:rPr lang="en-US" b="1" baseline="0"/>
              <a:t>blue</a:t>
            </a:r>
            <a:r>
              <a:rPr lang="en-US" baseline="0"/>
              <a:t> internal and back pages if you are using this page.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75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an internal page in </a:t>
            </a:r>
            <a:r>
              <a:rPr lang="en-GB" b="1"/>
              <a:t>blue</a:t>
            </a:r>
            <a:r>
              <a:rPr lang="en-GB"/>
              <a:t> and can be duplicated to</a:t>
            </a:r>
            <a:r>
              <a:rPr lang="en-GB" baseline="0"/>
              <a:t> create additional pages. Always keep the heading and footer as shown. </a:t>
            </a:r>
            <a:r>
              <a:rPr lang="en-US"/>
              <a:t>Use the corresponding</a:t>
            </a:r>
            <a:r>
              <a:rPr lang="en-US" baseline="0"/>
              <a:t> </a:t>
            </a:r>
            <a:r>
              <a:rPr lang="en-US" b="1" baseline="0"/>
              <a:t>blue</a:t>
            </a:r>
            <a:r>
              <a:rPr lang="en-US" baseline="0"/>
              <a:t> internal and back pages if you are using this page.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02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an internal page in </a:t>
            </a:r>
            <a:r>
              <a:rPr lang="en-GB" b="1"/>
              <a:t>blue</a:t>
            </a:r>
            <a:r>
              <a:rPr lang="en-GB"/>
              <a:t> and can be duplicated to</a:t>
            </a:r>
            <a:r>
              <a:rPr lang="en-GB" baseline="0"/>
              <a:t> create additional pages. Always keep the heading and footer as shown. </a:t>
            </a:r>
            <a:r>
              <a:rPr lang="en-US"/>
              <a:t>Use the corresponding</a:t>
            </a:r>
            <a:r>
              <a:rPr lang="en-US" baseline="0"/>
              <a:t> </a:t>
            </a:r>
            <a:r>
              <a:rPr lang="en-US" b="1" baseline="0"/>
              <a:t>blue</a:t>
            </a:r>
            <a:r>
              <a:rPr lang="en-US" baseline="0"/>
              <a:t> internal and back pages if you are using this page.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61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an internal page in </a:t>
            </a:r>
            <a:r>
              <a:rPr lang="en-GB" b="1"/>
              <a:t>blue</a:t>
            </a:r>
            <a:r>
              <a:rPr lang="en-GB"/>
              <a:t> and can be duplicated to</a:t>
            </a:r>
            <a:r>
              <a:rPr lang="en-GB" baseline="0"/>
              <a:t> create additional pages. Always keep the heading and footer as shown. </a:t>
            </a:r>
            <a:r>
              <a:rPr lang="en-US"/>
              <a:t>Use the corresponding</a:t>
            </a:r>
            <a:r>
              <a:rPr lang="en-US" baseline="0"/>
              <a:t> </a:t>
            </a:r>
            <a:r>
              <a:rPr lang="en-US" b="1" baseline="0"/>
              <a:t>blue</a:t>
            </a:r>
            <a:r>
              <a:rPr lang="en-US" baseline="0"/>
              <a:t> internal and back pages if you are using this page.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88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an internal page in </a:t>
            </a:r>
            <a:r>
              <a:rPr lang="en-GB" b="1"/>
              <a:t>blue</a:t>
            </a:r>
            <a:r>
              <a:rPr lang="en-GB"/>
              <a:t> and can be duplicated to</a:t>
            </a:r>
            <a:r>
              <a:rPr lang="en-GB" baseline="0"/>
              <a:t> create additional pages. Always keep the heading and footer as shown. </a:t>
            </a:r>
            <a:r>
              <a:rPr lang="en-US"/>
              <a:t>Use the corresponding</a:t>
            </a:r>
            <a:r>
              <a:rPr lang="en-US" baseline="0"/>
              <a:t> </a:t>
            </a:r>
            <a:r>
              <a:rPr lang="en-US" b="1" baseline="0"/>
              <a:t>blue</a:t>
            </a:r>
            <a:r>
              <a:rPr lang="en-US" baseline="0"/>
              <a:t> internal and back pages if you are using this page.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38C683-9137-4122-84BD-5AA5692D6A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81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35AC-11E9-4095-A868-9A9AA21811EE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9190-35C8-4AA9-AE57-7D915A28A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75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35AC-11E9-4095-A868-9A9AA21811EE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9190-35C8-4AA9-AE57-7D915A28A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19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35AC-11E9-4095-A868-9A9AA21811EE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9190-35C8-4AA9-AE57-7D915A28A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81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35AC-11E9-4095-A868-9A9AA21811EE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9190-35C8-4AA9-AE57-7D915A28A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40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35AC-11E9-4095-A868-9A9AA21811EE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9190-35C8-4AA9-AE57-7D915A28A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5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35AC-11E9-4095-A868-9A9AA21811EE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9190-35C8-4AA9-AE57-7D915A28A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33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35AC-11E9-4095-A868-9A9AA21811EE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9190-35C8-4AA9-AE57-7D915A28A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92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35AC-11E9-4095-A868-9A9AA21811EE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9190-35C8-4AA9-AE57-7D915A28A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1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35AC-11E9-4095-A868-9A9AA21811EE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9190-35C8-4AA9-AE57-7D915A28A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97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35AC-11E9-4095-A868-9A9AA21811EE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9190-35C8-4AA9-AE57-7D915A28A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92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35AC-11E9-4095-A868-9A9AA21811EE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E9190-35C8-4AA9-AE57-7D915A28A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6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F35AC-11E9-4095-A868-9A9AA21811EE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E9190-35C8-4AA9-AE57-7D915A28A6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67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u2GIu5ZpnTM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mnKPEsbTo9s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em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25971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0575" algn="l"/>
              </a:tabLst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469" y="80966"/>
            <a:ext cx="1728531" cy="1024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263" y="5032788"/>
            <a:ext cx="1920406" cy="7620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5970" y="5124236"/>
            <a:ext cx="2133785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2286" y="4738755"/>
            <a:ext cx="890093" cy="11644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25" y="1302026"/>
            <a:ext cx="4488829" cy="26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7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51"/>
    </mc:Choice>
    <mc:Fallback xmlns="">
      <p:transition spd="slow" advTm="5275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25971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0575" algn="l"/>
              </a:tabLst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469" y="80966"/>
            <a:ext cx="1728531" cy="102431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284" y="65679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What is MVP?</a:t>
            </a:r>
            <a:endParaRPr lang="en-GB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9284" y="1527709"/>
            <a:ext cx="11390812" cy="458329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 peer education and leadership programme where senior pupils deliver workshops to younger peers on topics such as </a:t>
            </a:r>
            <a:r>
              <a:rPr lang="en-GB" i="1" dirty="0" smtClean="0"/>
              <a:t>groups chats, sexting, domestic abuse, knife crime and homophobic bullying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A violence prevention and anti bullying programme.</a:t>
            </a:r>
          </a:p>
          <a:p>
            <a:endParaRPr lang="en-GB" dirty="0"/>
          </a:p>
          <a:p>
            <a:r>
              <a:rPr lang="en-GB" dirty="0" smtClean="0"/>
              <a:t>Looks at gender stereotypes and how they impact on our behaviour and relationships.</a:t>
            </a:r>
          </a:p>
          <a:p>
            <a:endParaRPr lang="en-GB" dirty="0"/>
          </a:p>
          <a:p>
            <a:r>
              <a:rPr lang="en-GB" dirty="0" smtClean="0"/>
              <a:t>Encourages us to be active bystanders.</a:t>
            </a:r>
          </a:p>
          <a:p>
            <a:endParaRPr lang="en-GB" dirty="0"/>
          </a:p>
          <a:p>
            <a:r>
              <a:rPr lang="en-GB" dirty="0" smtClean="0"/>
              <a:t>Promotes healthy relationships, and safer schools and communities.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42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51"/>
    </mc:Choice>
    <mc:Fallback xmlns="">
      <p:transition spd="slow" advTm="5275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25971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0575" algn="l"/>
              </a:tabLst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469" y="80966"/>
            <a:ext cx="1728531" cy="102431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6029" y="-183418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Gender stereotypes</a:t>
            </a:r>
            <a:endParaRPr lang="en-GB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6456" y="871837"/>
            <a:ext cx="10515601" cy="559572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Despite huge improvements in society, stereotypes still exist telling us what it is to be a man and what it is to be a woman.</a:t>
            </a:r>
          </a:p>
          <a:p>
            <a:r>
              <a:rPr lang="en-GB" dirty="0" smtClean="0"/>
              <a:t>Through the media we get lots of messages about being male and being female.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MVP discusses the impact this has on us, how</a:t>
            </a:r>
          </a:p>
          <a:p>
            <a:pPr marL="0" indent="0">
              <a:buNone/>
            </a:pPr>
            <a:r>
              <a:rPr lang="en-GB" dirty="0" smtClean="0"/>
              <a:t>   it might affect our behaviour towards one another </a:t>
            </a:r>
          </a:p>
          <a:p>
            <a:pPr marL="0" indent="0">
              <a:buNone/>
            </a:pPr>
            <a:r>
              <a:rPr lang="en-GB" dirty="0" smtClean="0"/>
              <a:t>   and how to challenge it.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 smtClean="0"/>
              <a:t>TAASA</a:t>
            </a:r>
            <a:r>
              <a:rPr lang="en-GB" dirty="0" smtClean="0"/>
              <a:t> ‘breaking the box’ </a:t>
            </a:r>
            <a:r>
              <a:rPr lang="en-GB" sz="2200" u="sng" dirty="0">
                <a:hlinkClick r:id="rId6"/>
              </a:rPr>
              <a:t>https://youtu.be/u2GIu5ZpnTM</a:t>
            </a:r>
            <a:endParaRPr lang="en-GB" sz="2200" dirty="0" smtClean="0"/>
          </a:p>
          <a:p>
            <a:endParaRPr lang="en-GB" sz="19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880" y="2402969"/>
            <a:ext cx="2316681" cy="1725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5044" y="2402969"/>
            <a:ext cx="2859272" cy="1597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0075" y="2444134"/>
            <a:ext cx="2603218" cy="1475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1100" y="4222134"/>
            <a:ext cx="2475191" cy="16582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42976" y="2615163"/>
            <a:ext cx="1463167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51"/>
    </mc:Choice>
    <mc:Fallback xmlns="">
      <p:transition spd="slow" advTm="5275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25971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0575" algn="l"/>
              </a:tabLst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469" y="80966"/>
            <a:ext cx="1728531" cy="102431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MVP uses a bystander approach to challenge harmful behaviour.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What is a bystander? What do they do?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8337" y="200848"/>
            <a:ext cx="10603832" cy="1455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/>
              <a:t>MVP uses a bystander approach to challenge harmful behaviour.</a:t>
            </a:r>
            <a:br>
              <a:rPr lang="en-GB" b="1" dirty="0" smtClean="0"/>
            </a:br>
            <a:r>
              <a:rPr lang="en-GB" b="1" dirty="0" smtClean="0"/>
              <a:t>What is a bystander? What do they do?</a:t>
            </a:r>
            <a:endParaRPr lang="en-GB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48148" y="1922348"/>
            <a:ext cx="10522132" cy="418011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Anyone can be a bystander.</a:t>
            </a:r>
          </a:p>
          <a:p>
            <a:endParaRPr lang="en-GB" dirty="0" smtClean="0"/>
          </a:p>
          <a:p>
            <a:r>
              <a:rPr lang="en-GB" dirty="0" smtClean="0"/>
              <a:t>Someone who see or hears or knows about something is a bystander.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They can be passive or they can be active.</a:t>
            </a:r>
          </a:p>
          <a:p>
            <a:endParaRPr lang="en-GB" dirty="0" smtClean="0"/>
          </a:p>
          <a:p>
            <a:r>
              <a:rPr lang="en-GB" dirty="0" smtClean="0"/>
              <a:t>Bystander have power!	</a:t>
            </a:r>
          </a:p>
          <a:p>
            <a:endParaRPr lang="en-GB" dirty="0" smtClean="0"/>
          </a:p>
          <a:p>
            <a:r>
              <a:rPr lang="en-GB" dirty="0" smtClean="0"/>
              <a:t>How can bystanders help?</a:t>
            </a:r>
          </a:p>
          <a:p>
            <a:endParaRPr lang="en-GB" dirty="0" smtClean="0"/>
          </a:p>
          <a:p>
            <a:r>
              <a:rPr lang="en-GB" dirty="0" smtClean="0"/>
              <a:t>BURGER KING VIDEO </a:t>
            </a:r>
            <a:r>
              <a:rPr lang="en-GB" sz="2400" u="sng" dirty="0">
                <a:hlinkClick r:id="rId6"/>
              </a:rPr>
              <a:t>https://youtu.be/mnKPEsbTo9s</a:t>
            </a:r>
            <a:endParaRPr lang="en-GB" sz="24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317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51"/>
    </mc:Choice>
    <mc:Fallback xmlns="">
      <p:transition spd="slow" advTm="5275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25971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0575" algn="l"/>
              </a:tabLst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469" y="80966"/>
            <a:ext cx="1728531" cy="102431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7348" y="235755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What does being a mentor involve?</a:t>
            </a:r>
            <a:endParaRPr lang="en-GB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348" y="1466229"/>
            <a:ext cx="11077303" cy="480155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Attend a two day training.</a:t>
            </a:r>
          </a:p>
          <a:p>
            <a:endParaRPr lang="en-GB" dirty="0" smtClean="0"/>
          </a:p>
          <a:p>
            <a:r>
              <a:rPr lang="en-GB" dirty="0" smtClean="0"/>
              <a:t>Work in groups preparing and practicing your lessons.</a:t>
            </a:r>
          </a:p>
          <a:p>
            <a:endParaRPr lang="en-GB" dirty="0" smtClean="0"/>
          </a:p>
          <a:p>
            <a:r>
              <a:rPr lang="en-GB" dirty="0" smtClean="0"/>
              <a:t>Deliver 4-6 lessons in the year to younger pupils.</a:t>
            </a:r>
          </a:p>
          <a:p>
            <a:endParaRPr lang="en-GB" dirty="0" smtClean="0"/>
          </a:p>
          <a:p>
            <a:r>
              <a:rPr lang="en-GB" dirty="0" smtClean="0"/>
              <a:t>Work with your staff mentor support team deciding on scenarios to deliver and offering support to younger pupils if needed.</a:t>
            </a:r>
          </a:p>
          <a:p>
            <a:endParaRPr lang="en-GB" dirty="0"/>
          </a:p>
          <a:p>
            <a:r>
              <a:rPr lang="en-GB" dirty="0" smtClean="0"/>
              <a:t>An opportunity to work with others in your year group.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8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51"/>
    </mc:Choice>
    <mc:Fallback xmlns="">
      <p:transition spd="slow" advTm="527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25971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0575" algn="l"/>
              </a:tabLst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469" y="80966"/>
            <a:ext cx="1728531" cy="102431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5253" y="-15377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What's in it for you?</a:t>
            </a:r>
            <a:endParaRPr lang="en-GB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96301" y="1089337"/>
            <a:ext cx="10712116" cy="538143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Skills development:</a:t>
            </a:r>
          </a:p>
          <a:p>
            <a:r>
              <a:rPr lang="en-GB" sz="2000" i="1" dirty="0" smtClean="0"/>
              <a:t>Leadership</a:t>
            </a:r>
          </a:p>
          <a:p>
            <a:r>
              <a:rPr lang="en-GB" sz="2000" i="1" dirty="0" smtClean="0"/>
              <a:t>Team working</a:t>
            </a:r>
          </a:p>
          <a:p>
            <a:r>
              <a:rPr lang="en-GB" sz="2000" i="1" dirty="0" smtClean="0"/>
              <a:t>Communication skills</a:t>
            </a:r>
          </a:p>
          <a:p>
            <a:r>
              <a:rPr lang="en-GB" sz="2000" i="1" dirty="0" smtClean="0"/>
              <a:t>Confidence building</a:t>
            </a:r>
          </a:p>
          <a:p>
            <a:r>
              <a:rPr lang="en-GB" sz="2000" i="1" dirty="0" smtClean="0"/>
              <a:t>Organisational skills</a:t>
            </a:r>
          </a:p>
          <a:p>
            <a:r>
              <a:rPr lang="en-GB" sz="2000" i="1" dirty="0" smtClean="0"/>
              <a:t>Presentation skills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dirty="0" smtClean="0"/>
              <a:t>Building supportive relationships with younger </a:t>
            </a:r>
            <a:r>
              <a:rPr lang="en-GB" dirty="0" smtClean="0"/>
              <a:t>pupils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Experience for your CV, job applications and interviews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347" y="1028028"/>
            <a:ext cx="3761341" cy="2276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6028" y="1419505"/>
            <a:ext cx="2566638" cy="1493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7347" y="1352611"/>
            <a:ext cx="3414056" cy="22496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3759" y="1384797"/>
            <a:ext cx="2761727" cy="2139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1592" y="2913154"/>
            <a:ext cx="3170195" cy="19021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8754" y="3730594"/>
            <a:ext cx="3456732" cy="19021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09727" y="3825338"/>
            <a:ext cx="2243522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0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51"/>
    </mc:Choice>
    <mc:Fallback xmlns="">
      <p:transition spd="slow" advTm="5275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4854"/>
            <a:ext cx="12192000" cy="1063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13" y="6374080"/>
            <a:ext cx="2804346" cy="186956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8633"/>
            <a:ext cx="12209380" cy="102936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162800" y="6284670"/>
            <a:ext cx="5029200" cy="8001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259715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0575" algn="l"/>
              </a:tabLst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ＭＳ 明朝"/>
                <a:cs typeface="Times New Roman"/>
              </a:rPr>
              <a:t>For Scotland's learners, with Scotland's educators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469" y="80966"/>
            <a:ext cx="1728531" cy="102431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Next steps…</a:t>
            </a:r>
            <a:endParaRPr lang="en-GB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12134" y="17467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We are looking for a mentor team that reflects the diverse pupil population of our school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If you are interested in becoming involved or finding out more then: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47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51"/>
    </mc:Choice>
    <mc:Fallback xmlns="">
      <p:transition spd="slow" advTm="5275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708</Words>
  <Application>Microsoft Office PowerPoint</Application>
  <PresentationFormat>Widescreen</PresentationFormat>
  <Paragraphs>86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Bold</vt:lpstr>
      <vt:lpstr>Calibri</vt:lpstr>
      <vt:lpstr>Calibri Light</vt:lpstr>
      <vt:lpstr>ＭＳ 明朝</vt:lpstr>
      <vt:lpstr>Times New Roman</vt:lpstr>
      <vt:lpstr>Office Theme</vt:lpstr>
      <vt:lpstr>PowerPoint Presentation</vt:lpstr>
      <vt:lpstr>What is MVP?</vt:lpstr>
      <vt:lpstr>Gender stereotypes</vt:lpstr>
      <vt:lpstr>MVP uses a bystander approach to challenge harmful behaviour. What is a bystander? What do they do?</vt:lpstr>
      <vt:lpstr>What does being a mentor involve?</vt:lpstr>
      <vt:lpstr>What's in it for you?</vt:lpstr>
      <vt:lpstr>Next steps…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McDonald A (Angela)</dc:creator>
  <cp:lastModifiedBy>McDonald A (Angela)</cp:lastModifiedBy>
  <cp:revision>3</cp:revision>
  <dcterms:created xsi:type="dcterms:W3CDTF">2021-05-11T10:28:36Z</dcterms:created>
  <dcterms:modified xsi:type="dcterms:W3CDTF">2021-05-11T10:59:02Z</dcterms:modified>
</cp:coreProperties>
</file>