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98E5C-211A-47FE-9B05-7B39FC736FFA}" type="datetimeFigureOut">
              <a:rPr lang="en-GB" smtClean="0"/>
              <a:t>09/04/2020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40A55-98A0-4AF3-8550-68C8D6A940B8}" type="slidenum">
              <a:rPr lang="en-GB" smtClean="0"/>
              <a:t>‹#›</a:t>
            </a:fld>
            <a:endParaRPr lang="en-GB"/>
          </a:p>
        </p:txBody>
      </p:sp>
    </p:spTree>
    <p:extLst>
      <p:ext uri="{BB962C8B-B14F-4D97-AF65-F5344CB8AC3E}">
        <p14:creationId xmlns:p14="http://schemas.microsoft.com/office/powerpoint/2010/main" val="376616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blue</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37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couple of examples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616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sz="200" b="1" dirty="0" smtClean="0">
                <a:solidFill>
                  <a:srgbClr val="7030A0"/>
                </a:solidFill>
                <a:latin typeface="Calibri" panose="020F0502020204030204" pitchFamily="34" charset="0"/>
                <a:cs typeface="Arial" charset="0"/>
              </a:rPr>
              <a:t>And lastly on the SQA this gives you an idea of where SQA Qualifications sit</a:t>
            </a:r>
            <a:r>
              <a:rPr lang="en-GB" sz="200" b="1" baseline="0" dirty="0" smtClean="0">
                <a:solidFill>
                  <a:srgbClr val="7030A0"/>
                </a:solidFill>
                <a:latin typeface="Calibri" panose="020F0502020204030204" pitchFamily="34" charset="0"/>
                <a:cs typeface="Arial" charset="0"/>
              </a:rPr>
              <a:t> on the SCQF</a:t>
            </a:r>
            <a:endParaRPr lang="en-GB" sz="200" b="1" dirty="0" smtClean="0">
              <a:solidFill>
                <a:srgbClr val="7030A0"/>
              </a:solidFill>
              <a:latin typeface="Calibri" panose="020F0502020204030204" pitchFamily="34"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6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eaLnBrk="1" hangingPunct="1"/>
            <a:r>
              <a:rPr lang="en-US" altLang="en-US" sz="800" dirty="0" smtClean="0"/>
              <a:t>Youth</a:t>
            </a:r>
            <a:r>
              <a:rPr lang="en-US" altLang="en-US" sz="800" baseline="0" dirty="0" smtClean="0"/>
              <a:t> </a:t>
            </a:r>
            <a:r>
              <a:rPr lang="en-US" altLang="en-US" sz="800" dirty="0" smtClean="0"/>
              <a:t>awards contribute across a range of policy areas: recognizing achievement; improving attainment and supporting skills development of learning , life and work</a:t>
            </a:r>
          </a:p>
          <a:p>
            <a:pPr eaLnBrk="1" hangingPunct="1"/>
            <a:r>
              <a:rPr lang="en-GB" altLang="en-US" sz="800" b="1" dirty="0" smtClean="0">
                <a:solidFill>
                  <a:srgbClr val="0D0D0D"/>
                </a:solidFill>
                <a:cs typeface="Arial" panose="020B0604020202020204" pitchFamily="34" charset="0"/>
              </a:rPr>
              <a:t>Entitlement</a:t>
            </a:r>
            <a:r>
              <a:rPr lang="en-GB" altLang="en-US" sz="800" dirty="0" smtClean="0">
                <a:solidFill>
                  <a:srgbClr val="0D0D0D"/>
                </a:solidFill>
                <a:cs typeface="Arial" panose="020B0604020202020204" pitchFamily="34" charset="0"/>
              </a:rPr>
              <a:t> All children and young people are entitled to have the full range of their achievements recognised’ </a:t>
            </a:r>
            <a:r>
              <a:rPr lang="en-GB" altLang="en-US" sz="800" i="1" dirty="0" smtClean="0">
                <a:solidFill>
                  <a:srgbClr val="0D0D0D"/>
                </a:solidFill>
                <a:cs typeface="Arial" panose="020B0604020202020204" pitchFamily="34" charset="0"/>
              </a:rPr>
              <a:t>(Building the Curriculum 5)</a:t>
            </a:r>
            <a:endParaRPr lang="en-US" altLang="en-US" sz="800" dirty="0" smtClean="0"/>
          </a:p>
          <a:p>
            <a:r>
              <a:rPr lang="en-GB" altLang="en-US" sz="800" b="1" dirty="0" smtClean="0">
                <a:latin typeface="Calibri" panose="020F0502020204030204" pitchFamily="34" charset="0"/>
                <a:cs typeface="Calibri" panose="020F0502020204030204" pitchFamily="34" charset="0"/>
              </a:rPr>
              <a:t>The Learner Journey Review: Recommendation 1: </a:t>
            </a:r>
          </a:p>
          <a:p>
            <a:r>
              <a:rPr lang="en-GB" altLang="en-US" sz="800" i="1" dirty="0" smtClean="0">
                <a:latin typeface="Calibri" panose="020F0502020204030204" pitchFamily="34" charset="0"/>
                <a:cs typeface="Calibri" panose="020F0502020204030204" pitchFamily="34" charset="0"/>
              </a:rPr>
              <a:t>‘We will ensure every learner in Scotland has an </a:t>
            </a:r>
            <a:r>
              <a:rPr lang="en-GB" altLang="en-US" sz="800" b="1" i="1" dirty="0" smtClean="0">
                <a:latin typeface="Calibri" panose="020F0502020204030204" pitchFamily="34" charset="0"/>
                <a:cs typeface="Calibri" panose="020F0502020204030204" pitchFamily="34" charset="0"/>
              </a:rPr>
              <a:t>online learner account </a:t>
            </a:r>
            <a:r>
              <a:rPr lang="en-GB" altLang="en-US" sz="800" i="1" dirty="0" smtClean="0">
                <a:latin typeface="Calibri" panose="020F0502020204030204" pitchFamily="34" charset="0"/>
                <a:cs typeface="Calibri" panose="020F0502020204030204" pitchFamily="34" charset="0"/>
              </a:rPr>
              <a:t>to link their skills and attributes to better course choices. </a:t>
            </a:r>
          </a:p>
          <a:p>
            <a:r>
              <a:rPr lang="en-GB" altLang="en-US" sz="800" i="1" dirty="0" smtClean="0">
                <a:latin typeface="Calibri" panose="020F0502020204030204" pitchFamily="34" charset="0"/>
                <a:cs typeface="Calibri" panose="020F0502020204030204" pitchFamily="34" charset="0"/>
              </a:rPr>
              <a:t>The approach is expected to ‘recognise </a:t>
            </a:r>
            <a:r>
              <a:rPr lang="en-GB" altLang="en-US" sz="800" b="1" i="1" dirty="0" smtClean="0">
                <a:latin typeface="Calibri" panose="020F0502020204030204" pitchFamily="34" charset="0"/>
                <a:cs typeface="Calibri" panose="020F0502020204030204" pitchFamily="34" charset="0"/>
              </a:rPr>
              <a:t>wider achievements and informal learning,</a:t>
            </a:r>
            <a:r>
              <a:rPr lang="en-GB" altLang="en-US" sz="800" i="1" dirty="0" smtClean="0">
                <a:latin typeface="Calibri" panose="020F0502020204030204" pitchFamily="34" charset="0"/>
                <a:cs typeface="Calibri" panose="020F0502020204030204" pitchFamily="34" charset="0"/>
              </a:rPr>
              <a:t> so that all young people have the opportunity to develop a personal statement and clearly articulate the skills gained and achievements made whilst in school.’</a:t>
            </a:r>
          </a:p>
          <a:p>
            <a:pPr eaLnBrk="1" hangingPunct="1"/>
            <a:endParaRPr lang="en-US" altLang="en-US" sz="800" dirty="0" smtClean="0"/>
          </a:p>
          <a:p>
            <a:pPr marL="0" indent="0">
              <a:buNone/>
            </a:pPr>
            <a:r>
              <a:rPr lang="en-US" altLang="en-US" sz="800" dirty="0" smtClean="0"/>
              <a:t>Careers Education Standards:</a:t>
            </a:r>
            <a:r>
              <a:rPr lang="en-GB" sz="800" i="1" dirty="0" smtClean="0">
                <a:latin typeface="Calibri" panose="020F0502020204030204" pitchFamily="34" charset="0"/>
                <a:cs typeface="Calibri" panose="020F0502020204030204" pitchFamily="34" charset="0"/>
              </a:rPr>
              <a:t>Children and young people will be entitled to: </a:t>
            </a:r>
          </a:p>
          <a:p>
            <a:pPr marL="0" indent="0">
              <a:buNone/>
            </a:pPr>
            <a:r>
              <a:rPr lang="en-GB" sz="800" i="1" dirty="0" smtClean="0">
                <a:latin typeface="Calibri" panose="020F0502020204030204" pitchFamily="34" charset="0"/>
                <a:cs typeface="Calibri" panose="020F0502020204030204" pitchFamily="34" charset="0"/>
              </a:rPr>
              <a:t>…..develop skills for learning, life and work as an integral part of their education and be clear about how </a:t>
            </a:r>
            <a:r>
              <a:rPr lang="en-GB" sz="800" b="1" i="1" u="sng" dirty="0" smtClean="0">
                <a:latin typeface="Calibri" panose="020F0502020204030204" pitchFamily="34" charset="0"/>
                <a:cs typeface="Calibri" panose="020F0502020204030204" pitchFamily="34" charset="0"/>
              </a:rPr>
              <a:t>all their achievements</a:t>
            </a:r>
            <a:r>
              <a:rPr lang="en-GB" sz="800" b="1" i="1" dirty="0" smtClean="0">
                <a:latin typeface="Calibri" panose="020F0502020204030204" pitchFamily="34" charset="0"/>
                <a:cs typeface="Calibri" panose="020F0502020204030204" pitchFamily="34" charset="0"/>
              </a:rPr>
              <a:t> </a:t>
            </a:r>
            <a:r>
              <a:rPr lang="en-GB" sz="800" i="1" dirty="0" smtClean="0">
                <a:latin typeface="Calibri" panose="020F0502020204030204" pitchFamily="34" charset="0"/>
                <a:cs typeface="Calibri" panose="020F0502020204030204" pitchFamily="34" charset="0"/>
              </a:rPr>
              <a:t>relate to these; </a:t>
            </a:r>
          </a:p>
          <a:p>
            <a:r>
              <a:rPr lang="en-GB" sz="800" b="1" dirty="0" smtClean="0">
                <a:solidFill>
                  <a:schemeClr val="accent4">
                    <a:lumMod val="10000"/>
                  </a:schemeClr>
                </a:solidFill>
                <a:latin typeface="Calibri" panose="020F0502020204030204" pitchFamily="34" charset="0"/>
                <a:cs typeface="Calibri" panose="020F0502020204030204" pitchFamily="34" charset="0"/>
              </a:rPr>
              <a:t>Legacy aim from YoYP2018 given to Education Scotland by Ministers:</a:t>
            </a:r>
            <a:endParaRPr lang="en-GB" sz="800" dirty="0" smtClean="0">
              <a:solidFill>
                <a:schemeClr val="accent4">
                  <a:lumMod val="10000"/>
                </a:schemeClr>
              </a:solidFill>
              <a:latin typeface="Calibri" panose="020F0502020204030204" pitchFamily="34" charset="0"/>
              <a:cs typeface="Calibri" panose="020F0502020204030204" pitchFamily="34" charset="0"/>
            </a:endParaRPr>
          </a:p>
          <a:p>
            <a:r>
              <a:rPr lang="en-GB" sz="800" dirty="0" smtClean="0">
                <a:solidFill>
                  <a:schemeClr val="accent4">
                    <a:lumMod val="10000"/>
                  </a:schemeClr>
                </a:solidFill>
                <a:latin typeface="Calibri" panose="020F0502020204030204" pitchFamily="34" charset="0"/>
                <a:cs typeface="Calibri" panose="020F0502020204030204" pitchFamily="34" charset="0"/>
              </a:rPr>
              <a:t>To increase parity of esteem between formal qualifications and the skills and experiences that all young people gain through wider learning. </a:t>
            </a:r>
          </a:p>
          <a:p>
            <a:pPr>
              <a:defRPr/>
            </a:pPr>
            <a:endParaRPr lang="en-GB" sz="200" b="1" dirty="0" smtClean="0">
              <a:solidFill>
                <a:srgbClr val="7030A0"/>
              </a:solidFill>
              <a:latin typeface="Calibri" panose="020F0502020204030204" pitchFamily="34"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7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600" dirty="0" smtClean="0"/>
              <a:t>A refreshed narrative on Scotland's curriculum has been prepared in response to a recommendation made to the Scottish Government by the Organisation for Economic Cooperation and Development (OECD).</a:t>
            </a:r>
          </a:p>
          <a:p>
            <a:r>
              <a:rPr lang="en-GB" sz="1600" dirty="0" smtClean="0"/>
              <a:t>It has been created with and for teachers, revisiting the initial Curriculum for Excellence (CfE) and setting it within the current context. The refreshed narrative aims to:</a:t>
            </a:r>
          </a:p>
          <a:p>
            <a:r>
              <a:rPr lang="en-GB" sz="1600" dirty="0" smtClean="0"/>
              <a:t>celebrate the successes of CfE and build confidence for future development;</a:t>
            </a:r>
          </a:p>
          <a:p>
            <a:r>
              <a:rPr lang="en-GB" sz="1600" dirty="0" smtClean="0"/>
              <a:t>maximise and develop opportunities to meet the aspirations of our learners;</a:t>
            </a:r>
          </a:p>
          <a:p>
            <a:r>
              <a:rPr lang="en-GB" sz="1600" dirty="0" smtClean="0"/>
              <a:t>stimulate fresh thinking about Scotland's curriculum;</a:t>
            </a:r>
          </a:p>
          <a:p>
            <a:r>
              <a:rPr lang="en-GB" sz="1600" dirty="0" smtClean="0"/>
              <a:t>engage in professional dialogue in curriculum design and inspire, share and nurture innovation.</a:t>
            </a:r>
          </a:p>
          <a:p>
            <a:pPr>
              <a:defRPr/>
            </a:pPr>
            <a:endParaRPr lang="en-US" altLang="en-US" sz="1600" dirty="0" smtClean="0"/>
          </a:p>
          <a:p>
            <a:pPr>
              <a:defRPr/>
            </a:pPr>
            <a:r>
              <a:rPr lang="en-US" altLang="en-US" sz="1600" dirty="0" smtClean="0"/>
              <a:t>This image states the four contexts that we will</a:t>
            </a:r>
            <a:r>
              <a:rPr lang="en-US" altLang="en-US" sz="1600" baseline="0" dirty="0" smtClean="0"/>
              <a:t> be familiar with – ‘opportunities for personal achievement’ is of particular relevance when we’re discussing youth awards. </a:t>
            </a:r>
            <a:endParaRPr lang="en-US" alt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793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US" alt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3309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sz="200" b="1" dirty="0" smtClean="0">
                <a:solidFill>
                  <a:srgbClr val="7030A0"/>
                </a:solidFill>
                <a:latin typeface="Calibri" panose="020F0502020204030204" pitchFamily="34" charset="0"/>
                <a:cs typeface="Arial" charset="0"/>
              </a:rPr>
              <a:t>We’ll discuss this a bit further in the</a:t>
            </a:r>
            <a:r>
              <a:rPr lang="en-GB" sz="200" b="1" baseline="0" dirty="0" smtClean="0">
                <a:solidFill>
                  <a:srgbClr val="7030A0"/>
                </a:solidFill>
                <a:latin typeface="Calibri" panose="020F0502020204030204" pitchFamily="34" charset="0"/>
                <a:cs typeface="Arial" charset="0"/>
              </a:rPr>
              <a:t> workshops </a:t>
            </a:r>
            <a:endParaRPr lang="en-GB" sz="200" b="1" dirty="0" smtClean="0">
              <a:solidFill>
                <a:srgbClr val="7030A0"/>
              </a:solidFill>
              <a:latin typeface="Calibri" panose="020F0502020204030204" pitchFamily="34"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691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sz="200" b="1" dirty="0" smtClean="0">
              <a:solidFill>
                <a:srgbClr val="7030A0"/>
              </a:solidFill>
              <a:latin typeface="Calibri" panose="020F0502020204030204" pitchFamily="34"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914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Education Scotland we’ve been facilitating a national group on recognising</a:t>
            </a:r>
            <a:r>
              <a:rPr lang="en-GB" baseline="0" dirty="0" smtClean="0"/>
              <a:t> personal learning and achievement. A range of partners sit on the group including Schools, Youth Work, SDS, SQA, YouthLInk Scotland and the Awards Network.</a:t>
            </a:r>
          </a:p>
          <a:p>
            <a:r>
              <a:rPr lang="en-GB" baseline="0" dirty="0" smtClean="0"/>
              <a:t>The aims of this group are very clear – to identify and share good practice and to consider what national advice and support will help to realise recommendation 1 in the Learner Journey Review that I mentioned later.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751ADC-4DEC-49A0-A1FE-7CFA7611C9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1744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Key messages from the group so</a:t>
            </a:r>
            <a:r>
              <a:rPr lang="en-US" altLang="en-US" baseline="0" dirty="0" smtClean="0"/>
              <a:t> far: </a:t>
            </a:r>
          </a:p>
          <a:p>
            <a:r>
              <a:rPr lang="en-US" altLang="en-US" baseline="0" dirty="0" smtClean="0"/>
              <a:t>There is fantastic collaboration happening across the country to maximize opportunities for young people</a:t>
            </a:r>
          </a:p>
          <a:p>
            <a:r>
              <a:rPr lang="en-US" altLang="en-US" baseline="0" dirty="0" smtClean="0"/>
              <a:t>Young people value their wider achievement but there is more to be done to raise the awareness with others</a:t>
            </a:r>
          </a:p>
          <a:p>
            <a:r>
              <a:rPr lang="en-US" altLang="en-US" baseline="0" dirty="0" smtClean="0"/>
              <a:t>Young peoples ‘wider’ achievement provides opportunities and a range of contexts for young people to develop meta skills</a:t>
            </a:r>
          </a:p>
          <a:p>
            <a:r>
              <a:rPr lang="en-US" altLang="en-US" baseline="0" dirty="0" smtClean="0"/>
              <a:t>Both formal and informal qualifications are equally as important</a:t>
            </a:r>
          </a:p>
          <a:p>
            <a:r>
              <a:rPr lang="en-US" altLang="en-US" baseline="0" dirty="0" smtClean="0"/>
              <a:t>It is important to build in time for young people to reflect on their own learning and achievement</a:t>
            </a:r>
          </a:p>
          <a:p>
            <a:r>
              <a:rPr lang="en-US" altLang="en-US" baseline="0" dirty="0" smtClean="0"/>
              <a:t>And young people should be encouraged to own their learning – profiling tools and conversations can help this. </a:t>
            </a:r>
          </a:p>
          <a:p>
            <a:endParaRPr lang="en-US" altLang="en-US" dirty="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9206CA-E8E9-4E5D-84E3-BA122093D42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0927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Our next step in this</a:t>
            </a:r>
            <a:r>
              <a:rPr lang="en-US" altLang="en-US" baseline="0" dirty="0" smtClean="0"/>
              <a:t> group is too develop a national resource for all practitioners working with young people – that can be picked up and worked with in any setting and cross sector. </a:t>
            </a:r>
          </a:p>
          <a:p>
            <a:r>
              <a:rPr lang="en-US" altLang="en-US" baseline="0" dirty="0" smtClean="0"/>
              <a:t>Hopefully this resource will give practitioners the tools to support young people in recognizing, reflecting on and capturing all their achievements, in and out of the school setting. Much of the resource will be case studies and links to resources – if you think you have something that should be in there please let us know!</a:t>
            </a:r>
            <a:endParaRPr lang="en-US" alt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B60A0B1-B078-4AB7-B901-D2637E1F3B1C}"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7375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Hello</a:t>
            </a:r>
            <a:r>
              <a:rPr lang="en-GB" baseline="0" dirty="0" smtClean="0"/>
              <a:t> and good afternoon. I’m along to give an input on youth awards which will hopefully give you an insight in to how you might make use of them with the young people you work with. I’m aware that there will be a spectrum of knowledge and experience in the room so apologies if there is lots you’ve heard before, hopefully you’ll find it useful! So in a nutshell what are youth awards? They are wide ranging and recognise young people’s achievements. They can be achieved in a formal education setting but are also often achieve outside of this, for example as part of a youth group or other activities taken part in their spare time.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93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are my contact details – feel free to get in touch.</a:t>
            </a:r>
            <a:r>
              <a:rPr lang="en-GB" baseline="0" dirty="0" smtClean="0"/>
              <a:t> Also the CLD teams twitter – we’ll be giving updates on the personal learning and achievement resource including the launch date and sharing practice examples. Please follow!</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87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sz="200" b="1" dirty="0" smtClean="0">
                <a:solidFill>
                  <a:srgbClr val="7030A0"/>
                </a:solidFill>
                <a:latin typeface="Calibri" panose="020F0502020204030204" pitchFamily="34" charset="0"/>
                <a:cs typeface="Arial" charset="0"/>
              </a:rPr>
              <a:t>The Awards Network is a forum of providers of non-formal learning awards in Scotland. The wards all use youth work approaches and are available to young people aged 10</a:t>
            </a:r>
            <a:r>
              <a:rPr lang="en-GB" sz="200" b="1" baseline="0" dirty="0" smtClean="0">
                <a:solidFill>
                  <a:srgbClr val="7030A0"/>
                </a:solidFill>
                <a:latin typeface="Calibri" panose="020F0502020204030204" pitchFamily="34" charset="0"/>
                <a:cs typeface="Arial" charset="0"/>
              </a:rPr>
              <a:t> – 25. Members of the network work together to raise awareness and promote recognition of achievement gained through these awards The Award Networks purpose is </a:t>
            </a:r>
            <a:r>
              <a:rPr lang="en-GB" b="1" dirty="0" smtClean="0">
                <a:solidFill>
                  <a:srgbClr val="786C89"/>
                </a:solidFill>
                <a:latin typeface="Calibri" panose="020F0502020204030204" pitchFamily="34" charset="0"/>
                <a:cs typeface="Arial" charset="0"/>
              </a:rPr>
              <a:t>to promote the participation and achievements of young people gained through youth work awards</a:t>
            </a:r>
            <a:r>
              <a:rPr lang="en-GB" b="1" baseline="0" dirty="0" smtClean="0">
                <a:solidFill>
                  <a:srgbClr val="786C89"/>
                </a:solidFill>
                <a:latin typeface="Calibri" panose="020F0502020204030204" pitchFamily="34" charset="0"/>
                <a:cs typeface="Arial" charset="0"/>
              </a:rPr>
              <a:t> and it’s </a:t>
            </a:r>
            <a:r>
              <a:rPr lang="en-GB" sz="1600" b="1" i="1" dirty="0" smtClean="0">
                <a:solidFill>
                  <a:srgbClr val="685784"/>
                </a:solidFill>
                <a:latin typeface="Calibri" panose="020F0502020204030204" pitchFamily="34" charset="0"/>
                <a:cs typeface="Arial" charset="0"/>
              </a:rPr>
              <a:t>Vision is that: </a:t>
            </a:r>
            <a:r>
              <a:rPr lang="en-GB" b="1" dirty="0" smtClean="0">
                <a:solidFill>
                  <a:srgbClr val="786C89"/>
                </a:solidFill>
                <a:latin typeface="Calibri" panose="020F0502020204030204" pitchFamily="34" charset="0"/>
                <a:cs typeface="Arial" charset="0"/>
              </a:rPr>
              <a:t>Awards are widely valued and recognised as critical evidence of every young person’s learning and achievement</a:t>
            </a:r>
            <a:endParaRPr lang="en-GB" b="1" dirty="0">
              <a:solidFill>
                <a:srgbClr val="7030A0"/>
              </a:solidFill>
              <a:latin typeface="Calibri" panose="020F0502020204030204" pitchFamily="34"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665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altLang="en-US" dirty="0" smtClean="0"/>
              <a:t>Membership of the Awards Network includes major national youth work </a:t>
            </a:r>
            <a:r>
              <a:rPr lang="en-GB" altLang="en-US" dirty="0" smtClean="0"/>
              <a:t>organisations</a:t>
            </a:r>
            <a:r>
              <a:rPr lang="en-US" altLang="en-US" dirty="0" smtClean="0"/>
              <a:t>; a range of niche </a:t>
            </a:r>
            <a:r>
              <a:rPr lang="en-GB" altLang="en-US" dirty="0" smtClean="0"/>
              <a:t>organisations</a:t>
            </a:r>
            <a:r>
              <a:rPr lang="en-US" altLang="en-US" dirty="0" smtClean="0"/>
              <a:t> and award bodies harnessing youth work approaches to support attainment through non-formal learning </a:t>
            </a:r>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46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A749D-005A-466B-A617-0FC2FCCFE604}" type="slidenum">
              <a:rPr kumimoji="0" lang="en-GB"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272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sz="200" b="1" dirty="0" smtClean="0">
                <a:solidFill>
                  <a:srgbClr val="7030A0"/>
                </a:solidFill>
                <a:latin typeface="Calibri" panose="020F0502020204030204" pitchFamily="34" charset="0"/>
                <a:cs typeface="Arial" charset="0"/>
              </a:rPr>
              <a:t>A few examples here of awards networks members including</a:t>
            </a:r>
            <a:r>
              <a:rPr lang="en-GB" sz="200" b="1" baseline="0" dirty="0" smtClean="0">
                <a:solidFill>
                  <a:srgbClr val="7030A0"/>
                </a:solidFill>
                <a:latin typeface="Calibri" panose="020F0502020204030204" pitchFamily="34" charset="0"/>
                <a:cs typeface="Arial" charset="0"/>
              </a:rPr>
              <a:t> the level of accreditation</a:t>
            </a:r>
            <a:endParaRPr lang="en-GB" sz="200" b="1" dirty="0" smtClean="0">
              <a:solidFill>
                <a:srgbClr val="7030A0"/>
              </a:solidFill>
              <a:latin typeface="Calibri" panose="020F0502020204030204" pitchFamily="34"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93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sz="200" b="1" dirty="0" smtClean="0">
              <a:solidFill>
                <a:srgbClr val="7030A0"/>
              </a:solidFill>
              <a:latin typeface="Calibri" panose="020F0502020204030204" pitchFamily="34" charset="0"/>
              <a:cs typeface="Arial" charset="0"/>
            </a:endParaRPr>
          </a:p>
          <a:p>
            <a:pPr eaLnBrk="1" hangingPunct="1"/>
            <a:r>
              <a:rPr lang="en-US" altLang="en-US" sz="1600" dirty="0" smtClean="0"/>
              <a:t>Introduce Amazing Things – A guide to youth awards in Scotland</a:t>
            </a:r>
          </a:p>
          <a:p>
            <a:pPr eaLnBrk="1" hangingPunct="1"/>
            <a:r>
              <a:rPr lang="en-US" altLang="en-US" sz="1600" dirty="0" smtClean="0"/>
              <a:t>Highlight the information contained within it, including the table towards the back that highlights where external accreditation is available.</a:t>
            </a:r>
          </a:p>
          <a:p>
            <a:pPr eaLnBrk="1" hangingPunct="1"/>
            <a:r>
              <a:rPr lang="en-US" altLang="en-US" sz="1600" dirty="0" smtClean="0"/>
              <a:t>As this publication was released at SLF 2017, more up to date information, including additional awards, can be found on the Awards Network website</a:t>
            </a:r>
            <a:endParaRPr lang="en-US" alt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34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sz="200" b="1" dirty="0" smtClean="0">
                <a:solidFill>
                  <a:srgbClr val="7030A0"/>
                </a:solidFill>
                <a:latin typeface="Calibri" panose="020F0502020204030204" pitchFamily="34" charset="0"/>
                <a:cs typeface="Arial" charset="0"/>
              </a:rPr>
              <a:t>Here is a snapshot of what young people say about</a:t>
            </a:r>
            <a:r>
              <a:rPr lang="en-GB" sz="200" b="1" baseline="0" dirty="0" smtClean="0">
                <a:solidFill>
                  <a:srgbClr val="7030A0"/>
                </a:solidFill>
                <a:latin typeface="Calibri" panose="020F0502020204030204" pitchFamily="34" charset="0"/>
                <a:cs typeface="Arial" charset="0"/>
              </a:rPr>
              <a:t> recognition and accreditation of their wider achievement</a:t>
            </a:r>
            <a:endParaRPr lang="en-GB" sz="200" b="1" dirty="0" smtClean="0">
              <a:solidFill>
                <a:srgbClr val="7030A0"/>
              </a:solidFill>
              <a:latin typeface="Calibri" panose="020F0502020204030204" pitchFamily="34"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489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I’ve been asked to include a short SQA input as the SQA can’t be here today –</a:t>
            </a:r>
            <a:r>
              <a:rPr lang="en-GB" baseline="0" dirty="0" smtClean="0"/>
              <a:t> I’m not an expert so apologies if I’m mossing something you wanted to know! These are some slides from a group we’ve been facilitating that the SQA is part of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567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900A61-23EC-4449-8CDF-711F5D631D52}"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378189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900A61-23EC-4449-8CDF-711F5D631D52}"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101464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900A61-23EC-4449-8CDF-711F5D631D52}"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159091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l="23560" t="23657" r="26010" b="31599"/>
          <a:stretch>
            <a:fillRect/>
          </a:stretch>
        </p:blipFill>
        <p:spPr bwMode="auto">
          <a:xfrm>
            <a:off x="-46567" y="5829301"/>
            <a:ext cx="12304184" cy="104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29651" y="6373285"/>
            <a:ext cx="2804583" cy="18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title"/>
          </p:nvPr>
        </p:nvSpPr>
        <p:spPr bwMode="auto">
          <a:xfrm>
            <a:off x="666759"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Click to edit Master title style</a:t>
            </a:r>
            <a:endParaRPr lang="en-GB" dirty="0"/>
          </a:p>
        </p:txBody>
      </p:sp>
      <p:sp>
        <p:nvSpPr>
          <p:cNvPr id="9" name="Rectangle 3"/>
          <p:cNvSpPr>
            <a:spLocks noGrp="1" noChangeArrowheads="1"/>
          </p:cNvSpPr>
          <p:nvPr>
            <p:ph idx="1"/>
          </p:nvPr>
        </p:nvSpPr>
        <p:spPr bwMode="auto">
          <a:xfrm>
            <a:off x="685801" y="1887537"/>
            <a:ext cx="10817923" cy="370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Tree>
    <p:extLst>
      <p:ext uri="{BB962C8B-B14F-4D97-AF65-F5344CB8AC3E}">
        <p14:creationId xmlns:p14="http://schemas.microsoft.com/office/powerpoint/2010/main" val="221189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900A61-23EC-4449-8CDF-711F5D631D52}"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158739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900A61-23EC-4449-8CDF-711F5D631D52}"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147019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900A61-23EC-4449-8CDF-711F5D631D52}" type="datetimeFigureOut">
              <a:rPr lang="en-GB" smtClean="0"/>
              <a:t>09/04/2020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67679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900A61-23EC-4449-8CDF-711F5D631D52}" type="datetimeFigureOut">
              <a:rPr lang="en-GB" smtClean="0"/>
              <a:t>09/04/2020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349446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900A61-23EC-4449-8CDF-711F5D631D52}" type="datetimeFigureOut">
              <a:rPr lang="en-GB" smtClean="0"/>
              <a:t>09/04/2020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1616835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00A61-23EC-4449-8CDF-711F5D631D52}" type="datetimeFigureOut">
              <a:rPr lang="en-GB" smtClean="0"/>
              <a:t>09/04/2020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203012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900A61-23EC-4449-8CDF-711F5D631D52}" type="datetimeFigureOut">
              <a:rPr lang="en-GB" smtClean="0"/>
              <a:t>09/04/2020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124148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900A61-23EC-4449-8CDF-711F5D631D52}" type="datetimeFigureOut">
              <a:rPr lang="en-GB" smtClean="0"/>
              <a:t>09/04/2020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F3CDF-1107-4020-942B-021CF075D2A9}" type="slidenum">
              <a:rPr lang="en-GB" smtClean="0"/>
              <a:t>‹#›</a:t>
            </a:fld>
            <a:endParaRPr lang="en-GB"/>
          </a:p>
        </p:txBody>
      </p:sp>
    </p:spTree>
    <p:extLst>
      <p:ext uri="{BB962C8B-B14F-4D97-AF65-F5344CB8AC3E}">
        <p14:creationId xmlns:p14="http://schemas.microsoft.com/office/powerpoint/2010/main" val="259700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00A61-23EC-4449-8CDF-711F5D631D52}" type="datetimeFigureOut">
              <a:rPr lang="en-GB" smtClean="0"/>
              <a:t>09/04/2020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F3CDF-1107-4020-942B-021CF075D2A9}" type="slidenum">
              <a:rPr lang="en-GB" smtClean="0"/>
              <a:t>‹#›</a:t>
            </a:fld>
            <a:endParaRPr lang="en-GB"/>
          </a:p>
        </p:txBody>
      </p:sp>
    </p:spTree>
    <p:extLst>
      <p:ext uri="{BB962C8B-B14F-4D97-AF65-F5344CB8AC3E}">
        <p14:creationId xmlns:p14="http://schemas.microsoft.com/office/powerpoint/2010/main" val="421280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emf"/><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5.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hyperlink" Target="mailto:Susan.Epsworth@educationscotland.gov.scot"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6.jpeg"/><Relationship Id="rId39" Type="http://schemas.openxmlformats.org/officeDocument/2006/relationships/image" Target="../media/image39.png"/><Relationship Id="rId3" Type="http://schemas.openxmlformats.org/officeDocument/2006/relationships/image" Target="../media/image2.emf"/><Relationship Id="rId21" Type="http://schemas.openxmlformats.org/officeDocument/2006/relationships/image" Target="../media/image22.png"/><Relationship Id="rId34" Type="http://schemas.openxmlformats.org/officeDocument/2006/relationships/image" Target="../media/image3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jpeg"/><Relationship Id="rId2" Type="http://schemas.openxmlformats.org/officeDocument/2006/relationships/notesSlide" Target="../notesSlides/notesSlide4.xml"/><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jpeg"/><Relationship Id="rId10" Type="http://schemas.openxmlformats.org/officeDocument/2006/relationships/image" Target="../media/image11.jpeg"/><Relationship Id="rId19" Type="http://schemas.openxmlformats.org/officeDocument/2006/relationships/image" Target="../media/image20.jpeg"/><Relationship Id="rId31" Type="http://schemas.openxmlformats.org/officeDocument/2006/relationships/image" Target="../media/image3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hyperlink" Target="https://www.google.co.uk/url?sa=i&amp;source=images&amp;cd=&amp;cad=rja&amp;uact=8&amp;ved=2ahUKEwi8y7fmypvbAhVD8RQKHSMdDyAQjRx6BAgBEAU&amp;url=http://www.idealfilms.com/arts-award-logo/&amp;psig=AOvVaw3bT99-xPcvMm8Qq0LYmkfb&amp;ust=1527156297152205" TargetMode="External"/><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00ABB5"/>
                </a:solidFill>
                <a:effectLst/>
                <a:uLnTx/>
                <a:uFillTx/>
                <a:latin typeface="Arial"/>
                <a:ea typeface="+mn-ea"/>
                <a:cs typeface="+mn-cs"/>
              </a:rPr>
              <a:t>Accreditation and Youth Awards</a:t>
            </a:r>
            <a:endParaRPr kumimoji="0" lang="en-US"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p:cNvSpPr/>
          <p:nvPr/>
        </p:nvSpPr>
        <p:spPr>
          <a:xfrm>
            <a:off x="666532" y="2914197"/>
            <a:ext cx="1063325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B3D236"/>
                </a:solidFill>
                <a:effectLst/>
                <a:uLnTx/>
                <a:uFillTx/>
                <a:latin typeface="Arial"/>
                <a:ea typeface="+mn-ea"/>
                <a:cs typeface="+mn-cs"/>
              </a:rPr>
              <a:t>Susan Epsworth: </a:t>
            </a:r>
            <a:r>
              <a:rPr kumimoji="0" lang="en-GB" sz="2000" b="1" i="0" u="none" strike="noStrike" kern="1200" cap="none" spc="0" normalizeH="0" baseline="0" noProof="0" dirty="0">
                <a:ln>
                  <a:noFill/>
                </a:ln>
                <a:solidFill>
                  <a:srgbClr val="B3D236"/>
                </a:solidFill>
                <a:effectLst/>
                <a:uLnTx/>
                <a:uFillTx/>
                <a:latin typeface="Arial"/>
                <a:ea typeface="+mn-ea"/>
                <a:cs typeface="+mn-cs"/>
              </a:rPr>
              <a:t>E</a:t>
            </a:r>
            <a:r>
              <a:rPr kumimoji="0" lang="en-GB" sz="2000" b="1" i="0" u="none" strike="noStrike" kern="1200" cap="none" spc="0" normalizeH="0" baseline="0" noProof="0" dirty="0" smtClean="0">
                <a:ln>
                  <a:noFill/>
                </a:ln>
                <a:solidFill>
                  <a:srgbClr val="B3D236"/>
                </a:solidFill>
                <a:effectLst/>
                <a:uLnTx/>
                <a:uFillTx/>
                <a:latin typeface="Arial"/>
                <a:ea typeface="+mn-ea"/>
                <a:cs typeface="+mn-cs"/>
              </a:rPr>
              <a:t>ducation Officer, Community Learning and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B3D236"/>
              </a:solidFill>
              <a:effectLst/>
              <a:uLnTx/>
              <a:uFillTx/>
              <a:latin typeface="Arial"/>
              <a:ea typeface="+mn-ea"/>
              <a:cs typeface="+mn-cs"/>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2" name="Rectangle 1"/>
          <p:cNvSpPr/>
          <p:nvPr/>
        </p:nvSpPr>
        <p:spPr>
          <a:xfrm>
            <a:off x="658157" y="3364134"/>
            <a:ext cx="387381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ABB5"/>
                </a:solidFill>
                <a:effectLst/>
                <a:uLnTx/>
                <a:uFillTx/>
                <a:latin typeface="Arial"/>
                <a:ea typeface="+mn-ea"/>
                <a:cs typeface="+mn-cs"/>
              </a:rPr>
              <a:t>MVP Practitioner Development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ABB5"/>
                </a:solidFill>
                <a:effectLst/>
                <a:uLnTx/>
                <a:uFillTx/>
                <a:latin typeface="Arial"/>
                <a:ea typeface="+mn-ea"/>
                <a:cs typeface="+mn-cs"/>
              </a:rPr>
              <a:t>Tuesday 10</a:t>
            </a:r>
            <a:r>
              <a:rPr kumimoji="0" lang="en-GB" sz="1800" b="0" i="0" u="none" strike="noStrike" kern="1200" cap="none" spc="0" normalizeH="0" baseline="30000" noProof="0" dirty="0" smtClean="0">
                <a:ln>
                  <a:noFill/>
                </a:ln>
                <a:solidFill>
                  <a:srgbClr val="00ABB5"/>
                </a:solidFill>
                <a:effectLst/>
                <a:uLnTx/>
                <a:uFillTx/>
                <a:latin typeface="Arial"/>
                <a:ea typeface="+mn-ea"/>
                <a:cs typeface="+mn-cs"/>
              </a:rPr>
              <a:t>th</a:t>
            </a:r>
            <a:r>
              <a:rPr kumimoji="0" lang="en-GB" sz="1800" b="0" i="0" u="none" strike="noStrike" kern="1200" cap="none" spc="0" normalizeH="0" baseline="0" noProof="0" dirty="0" smtClean="0">
                <a:ln>
                  <a:noFill/>
                </a:ln>
                <a:solidFill>
                  <a:srgbClr val="00ABB5"/>
                </a:solidFill>
                <a:effectLst/>
                <a:uLnTx/>
                <a:uFillTx/>
                <a:latin typeface="Arial"/>
                <a:ea typeface="+mn-ea"/>
                <a:cs typeface="+mn-cs"/>
              </a:rPr>
              <a:t> March 2020</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99763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231233" y="211141"/>
            <a:ext cx="11729534" cy="6477041"/>
          </a:xfrm>
          <a:prstGeom prst="rect">
            <a:avLst/>
          </a:prstGeom>
        </p:spPr>
      </p:pic>
    </p:spTree>
    <p:extLst>
      <p:ext uri="{BB962C8B-B14F-4D97-AF65-F5344CB8AC3E}">
        <p14:creationId xmlns:p14="http://schemas.microsoft.com/office/powerpoint/2010/main" val="1928985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64300" y="1"/>
            <a:ext cx="12127700" cy="6757220"/>
          </a:xfrm>
          <a:prstGeom prst="rect">
            <a:avLst/>
          </a:prstGeom>
        </p:spPr>
      </p:pic>
    </p:spTree>
    <p:extLst>
      <p:ext uri="{BB962C8B-B14F-4D97-AF65-F5344CB8AC3E}">
        <p14:creationId xmlns:p14="http://schemas.microsoft.com/office/powerpoint/2010/main" val="380284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156754" y="156754"/>
            <a:ext cx="11739749" cy="6701246"/>
          </a:xfrm>
          <a:prstGeom prst="rect">
            <a:avLst/>
          </a:prstGeom>
        </p:spPr>
      </p:pic>
    </p:spTree>
    <p:extLst>
      <p:ext uri="{BB962C8B-B14F-4D97-AF65-F5344CB8AC3E}">
        <p14:creationId xmlns:p14="http://schemas.microsoft.com/office/powerpoint/2010/main" val="286305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altLang="en-US" sz="3200" dirty="0" smtClean="0">
                <a:cs typeface="Calibri" panose="020F0502020204030204" pitchFamily="34" charset="0"/>
              </a:rPr>
              <a:t/>
            </a:r>
            <a:br>
              <a:rPr lang="en-GB" altLang="en-US" sz="3200" dirty="0" smtClean="0">
                <a:cs typeface="Calibri" panose="020F0502020204030204" pitchFamily="34" charset="0"/>
              </a:rPr>
            </a:br>
            <a:r>
              <a:rPr lang="en-GB" altLang="en-US" sz="3200" kern="1200" dirty="0">
                <a:solidFill>
                  <a:srgbClr val="685784"/>
                </a:solidFill>
                <a:latin typeface="Calibri" panose="020F0502020204030204" pitchFamily="34" charset="0"/>
                <a:cs typeface="Arial" panose="020B0604020202020204" pitchFamily="34" charset="0"/>
              </a:rPr>
              <a:t/>
            </a:r>
            <a:br>
              <a:rPr lang="en-GB" altLang="en-US" sz="3200" kern="1200" dirty="0">
                <a:solidFill>
                  <a:srgbClr val="685784"/>
                </a:solidFill>
                <a:latin typeface="Calibri" panose="020F0502020204030204" pitchFamily="34" charset="0"/>
                <a:cs typeface="Arial" panose="020B0604020202020204" pitchFamily="34" charset="0"/>
              </a:rPr>
            </a:br>
            <a:endParaRPr lang="en-GB" sz="24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906" y="0"/>
            <a:ext cx="10252188" cy="7250366"/>
          </a:xfrm>
          <a:prstGeom prst="rect">
            <a:avLst/>
          </a:prstGeom>
        </p:spPr>
      </p:pic>
    </p:spTree>
    <p:extLst>
      <p:ext uri="{BB962C8B-B14F-4D97-AF65-F5344CB8AC3E}">
        <p14:creationId xmlns:p14="http://schemas.microsoft.com/office/powerpoint/2010/main" val="3225885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altLang="en-US" sz="3200" dirty="0" smtClean="0">
                <a:cs typeface="Calibri" panose="020F0502020204030204" pitchFamily="34" charset="0"/>
              </a:rPr>
              <a:t>Background and context:</a:t>
            </a:r>
            <a:br>
              <a:rPr lang="en-GB" altLang="en-US" sz="3200" dirty="0" smtClean="0">
                <a:cs typeface="Calibri" panose="020F0502020204030204" pitchFamily="34" charset="0"/>
              </a:rPr>
            </a:br>
            <a:r>
              <a:rPr lang="en-GB" altLang="en-US" sz="3200" kern="1200" dirty="0">
                <a:solidFill>
                  <a:srgbClr val="685784"/>
                </a:solidFill>
                <a:latin typeface="Calibri" panose="020F0502020204030204" pitchFamily="34" charset="0"/>
                <a:cs typeface="Arial" panose="020B0604020202020204" pitchFamily="34" charset="0"/>
              </a:rPr>
              <a:t/>
            </a:r>
            <a:br>
              <a:rPr lang="en-GB" altLang="en-US" sz="3200" kern="1200" dirty="0">
                <a:solidFill>
                  <a:srgbClr val="685784"/>
                </a:solidFill>
                <a:latin typeface="Calibri" panose="020F0502020204030204" pitchFamily="34" charset="0"/>
                <a:cs typeface="Arial" panose="020B0604020202020204" pitchFamily="34" charset="0"/>
              </a:rPr>
            </a:br>
            <a:endParaRPr lang="en-GB" sz="24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pic>
        <p:nvPicPr>
          <p:cNvPr id="1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2214" y="1363629"/>
            <a:ext cx="33289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4036" y="799099"/>
            <a:ext cx="24765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8077" y="4749965"/>
            <a:ext cx="3244850"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900000">
            <a:off x="5968379" y="1569516"/>
            <a:ext cx="1536635" cy="204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9"/>
          <a:stretch>
            <a:fillRect/>
          </a:stretch>
        </p:blipFill>
        <p:spPr>
          <a:xfrm>
            <a:off x="611801" y="2479636"/>
            <a:ext cx="2615998" cy="1024872"/>
          </a:xfrm>
          <a:prstGeom prst="rect">
            <a:avLst/>
          </a:prstGeom>
        </p:spPr>
      </p:pic>
      <p:pic>
        <p:nvPicPr>
          <p:cNvPr id="16" name="Picture 15"/>
          <p:cNvPicPr>
            <a:picLocks noChangeAspect="1"/>
          </p:cNvPicPr>
          <p:nvPr/>
        </p:nvPicPr>
        <p:blipFill>
          <a:blip r:embed="rId10"/>
          <a:stretch>
            <a:fillRect/>
          </a:stretch>
        </p:blipFill>
        <p:spPr>
          <a:xfrm>
            <a:off x="5093536" y="4202984"/>
            <a:ext cx="2069264" cy="1466463"/>
          </a:xfrm>
          <a:prstGeom prst="rect">
            <a:avLst/>
          </a:prstGeom>
        </p:spPr>
      </p:pic>
      <p:pic>
        <p:nvPicPr>
          <p:cNvPr id="17" name="Picture 16"/>
          <p:cNvPicPr>
            <a:picLocks noChangeAspect="1"/>
          </p:cNvPicPr>
          <p:nvPr/>
        </p:nvPicPr>
        <p:blipFill>
          <a:blip r:embed="rId11"/>
          <a:stretch>
            <a:fillRect/>
          </a:stretch>
        </p:blipFill>
        <p:spPr>
          <a:xfrm rot="20672540">
            <a:off x="2299444" y="3939676"/>
            <a:ext cx="1590107" cy="1891820"/>
          </a:xfrm>
          <a:prstGeom prst="rect">
            <a:avLst/>
          </a:prstGeom>
        </p:spPr>
      </p:pic>
    </p:spTree>
    <p:extLst>
      <p:ext uri="{BB962C8B-B14F-4D97-AF65-F5344CB8AC3E}">
        <p14:creationId xmlns:p14="http://schemas.microsoft.com/office/powerpoint/2010/main" val="4269481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altLang="en-US" sz="3200" dirty="0" smtClean="0">
                <a:cs typeface="Calibri" panose="020F0502020204030204" pitchFamily="34" charset="0"/>
              </a:rPr>
              <a:t/>
            </a:r>
            <a:br>
              <a:rPr lang="en-GB" altLang="en-US" sz="3200" dirty="0" smtClean="0">
                <a:cs typeface="Calibri" panose="020F0502020204030204" pitchFamily="34" charset="0"/>
              </a:rPr>
            </a:br>
            <a:r>
              <a:rPr lang="en-GB" altLang="en-US" sz="3200" kern="1200" dirty="0">
                <a:solidFill>
                  <a:srgbClr val="685784"/>
                </a:solidFill>
                <a:latin typeface="Calibri" panose="020F0502020204030204" pitchFamily="34" charset="0"/>
                <a:cs typeface="Arial" panose="020B0604020202020204" pitchFamily="34" charset="0"/>
              </a:rPr>
              <a:t/>
            </a:r>
            <a:br>
              <a:rPr lang="en-GB" altLang="en-US" sz="3200" kern="1200" dirty="0">
                <a:solidFill>
                  <a:srgbClr val="685784"/>
                </a:solidFill>
                <a:latin typeface="Calibri" panose="020F0502020204030204" pitchFamily="34" charset="0"/>
                <a:cs typeface="Arial" panose="020B0604020202020204" pitchFamily="34" charset="0"/>
              </a:rPr>
            </a:br>
            <a:endParaRPr lang="en-GB" sz="24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1" name="Rectangle 2"/>
          <p:cNvSpPr>
            <a:spLocks noChangeArrowheads="1"/>
          </p:cNvSpPr>
          <p:nvPr/>
        </p:nvSpPr>
        <p:spPr bwMode="auto">
          <a:xfrm>
            <a:off x="719404" y="188385"/>
            <a:ext cx="1065768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dirty="0">
                <a:ln>
                  <a:noFill/>
                </a:ln>
                <a:solidFill>
                  <a:srgbClr val="00ABB5"/>
                </a:solidFill>
                <a:effectLst/>
                <a:uLnTx/>
                <a:uFillTx/>
                <a:latin typeface="Arial"/>
                <a:ea typeface="+mn-ea"/>
                <a:cs typeface="Arial" panose="020B0604020202020204" pitchFamily="34" charset="0"/>
              </a:rPr>
              <a:t>Scotland’s Curriculum for Excellence: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dirty="0">
                <a:ln>
                  <a:noFill/>
                </a:ln>
                <a:solidFill>
                  <a:srgbClr val="00ABB5"/>
                </a:solidFill>
                <a:effectLst/>
                <a:uLnTx/>
                <a:uFillTx/>
                <a:latin typeface="Arial"/>
                <a:ea typeface="+mn-ea"/>
                <a:cs typeface="Arial" panose="020B0604020202020204" pitchFamily="34" charset="0"/>
              </a:rPr>
              <a:t> Refreshed Narrative, 2019 </a:t>
            </a:r>
          </a:p>
        </p:txBody>
      </p:sp>
      <p:pic>
        <p:nvPicPr>
          <p:cNvPr id="12" name="Content Placeholder 11"/>
          <p:cNvPicPr>
            <a:picLocks noGrp="1" noChangeAspect="1"/>
          </p:cNvPicPr>
          <p:nvPr>
            <p:ph idx="1"/>
          </p:nvPr>
        </p:nvPicPr>
        <p:blipFill>
          <a:blip r:embed="rId5"/>
          <a:stretch>
            <a:fillRect/>
          </a:stretch>
        </p:blipFill>
        <p:spPr>
          <a:xfrm>
            <a:off x="2404315" y="1704607"/>
            <a:ext cx="7287858" cy="4276669"/>
          </a:xfrm>
          <a:prstGeom prst="rect">
            <a:avLst/>
          </a:prstGeom>
        </p:spPr>
      </p:pic>
    </p:spTree>
    <p:extLst>
      <p:ext uri="{BB962C8B-B14F-4D97-AF65-F5344CB8AC3E}">
        <p14:creationId xmlns:p14="http://schemas.microsoft.com/office/powerpoint/2010/main" val="12098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altLang="en-US" sz="3200" dirty="0" smtClean="0">
                <a:cs typeface="Calibri" panose="020F0502020204030204" pitchFamily="34" charset="0"/>
              </a:rPr>
              <a:t/>
            </a:r>
            <a:br>
              <a:rPr lang="en-GB" altLang="en-US" sz="3200" dirty="0" smtClean="0">
                <a:cs typeface="Calibri" panose="020F0502020204030204" pitchFamily="34" charset="0"/>
              </a:rPr>
            </a:br>
            <a:r>
              <a:rPr lang="en-GB" altLang="en-US" sz="3200" kern="1200" dirty="0">
                <a:solidFill>
                  <a:srgbClr val="685784"/>
                </a:solidFill>
                <a:latin typeface="Calibri" panose="020F0502020204030204" pitchFamily="34" charset="0"/>
                <a:cs typeface="Arial" panose="020B0604020202020204" pitchFamily="34" charset="0"/>
              </a:rPr>
              <a:t/>
            </a:r>
            <a:br>
              <a:rPr lang="en-GB" altLang="en-US" sz="3200" kern="1200" dirty="0">
                <a:solidFill>
                  <a:srgbClr val="685784"/>
                </a:solidFill>
                <a:latin typeface="Calibri" panose="020F0502020204030204" pitchFamily="34" charset="0"/>
                <a:cs typeface="Arial" panose="020B0604020202020204" pitchFamily="34" charset="0"/>
              </a:rPr>
            </a:br>
            <a:endParaRPr lang="en-GB" sz="24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3" name="Content Placeholder 2"/>
          <p:cNvSpPr>
            <a:spLocks noGrp="1"/>
          </p:cNvSpPr>
          <p:nvPr>
            <p:ph idx="1"/>
          </p:nvPr>
        </p:nvSpPr>
        <p:spPr>
          <a:xfrm>
            <a:off x="685801" y="1887538"/>
            <a:ext cx="7757160" cy="3702050"/>
          </a:xfrm>
        </p:spPr>
        <p:txBody>
          <a:bodyPr/>
          <a:lstStyle/>
          <a:p>
            <a:pPr defTabSz="914377">
              <a:spcAft>
                <a:spcPts val="800"/>
              </a:spcAft>
              <a:defRPr/>
            </a:pPr>
            <a:r>
              <a:rPr lang="en-GB" sz="3200" b="1" dirty="0">
                <a:cs typeface="Calibri" panose="020F0502020204030204" pitchFamily="34" charset="0"/>
              </a:rPr>
              <a:t>Children and young people will be entitled to</a:t>
            </a:r>
            <a:r>
              <a:rPr lang="en-GB" sz="3200" dirty="0">
                <a:cs typeface="Calibri" panose="020F0502020204030204" pitchFamily="34" charset="0"/>
              </a:rPr>
              <a:t>: </a:t>
            </a:r>
          </a:p>
          <a:p>
            <a:pPr defTabSz="914377">
              <a:spcAft>
                <a:spcPts val="800"/>
              </a:spcAft>
              <a:defRPr/>
            </a:pPr>
            <a:r>
              <a:rPr lang="en-GB" sz="3200" dirty="0">
                <a:cs typeface="Calibri" panose="020F0502020204030204" pitchFamily="34" charset="0"/>
              </a:rPr>
              <a:t>…..develop skills for learning, life and work as an integral part of their education and be clear about how </a:t>
            </a:r>
            <a:r>
              <a:rPr lang="en-GB" sz="3200" b="1" i="1" dirty="0">
                <a:cs typeface="Calibri" panose="020F0502020204030204" pitchFamily="34" charset="0"/>
              </a:rPr>
              <a:t>all their achievements </a:t>
            </a:r>
            <a:r>
              <a:rPr lang="en-GB" sz="3200" dirty="0">
                <a:cs typeface="Calibri" panose="020F0502020204030204" pitchFamily="34" charset="0"/>
              </a:rPr>
              <a:t>relate to these </a:t>
            </a:r>
            <a:endParaRPr lang="en-GB" sz="3200" i="1" dirty="0">
              <a:cs typeface="Calibri" panose="020F0502020204030204" pitchFamily="34" charset="0"/>
            </a:endParaRPr>
          </a:p>
          <a:p>
            <a:endParaRPr lang="en-GB" dirty="0"/>
          </a:p>
        </p:txBody>
      </p:sp>
      <p:sp>
        <p:nvSpPr>
          <p:cNvPr id="4" name="Rectangle 3"/>
          <p:cNvSpPr/>
          <p:nvPr/>
        </p:nvSpPr>
        <p:spPr>
          <a:xfrm>
            <a:off x="685801" y="667116"/>
            <a:ext cx="718658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1" i="0" u="none" strike="noStrike" kern="1200" cap="none" spc="0" normalizeH="0" baseline="0" noProof="0" dirty="0">
                <a:ln>
                  <a:noFill/>
                </a:ln>
                <a:solidFill>
                  <a:srgbClr val="00ABB5"/>
                </a:solidFill>
                <a:effectLst/>
                <a:uLnTx/>
                <a:uFillTx/>
                <a:latin typeface="Arial"/>
                <a:ea typeface="+mn-ea"/>
                <a:cs typeface="Calibri" panose="020F0502020204030204" pitchFamily="34" charset="0"/>
              </a:rPr>
              <a:t>Career Education Standard 3-18</a:t>
            </a:r>
            <a:endParaRPr kumimoji="0" lang="en-GB" altLang="en-US" sz="3600" b="1" i="0" u="none" strike="noStrike" kern="1200" cap="none" spc="0" normalizeH="0" baseline="0" noProof="0" dirty="0">
              <a:ln>
                <a:noFill/>
              </a:ln>
              <a:solidFill>
                <a:srgbClr val="FFFFFF"/>
              </a:solidFill>
              <a:effectLst/>
              <a:uLnTx/>
              <a:uFillTx/>
              <a:latin typeface="Arial"/>
              <a:ea typeface="+mn-ea"/>
              <a:cs typeface="Calibri" panose="020F0502020204030204" pitchFamily="34" charset="0"/>
            </a:endParaRPr>
          </a:p>
        </p:txBody>
      </p:sp>
      <p:pic>
        <p:nvPicPr>
          <p:cNvPr id="1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42961" y="1197082"/>
            <a:ext cx="3457601" cy="439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369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altLang="en-US" sz="3200" dirty="0" smtClean="0">
                <a:cs typeface="Calibri" panose="020F0502020204030204" pitchFamily="34" charset="0"/>
              </a:rPr>
              <a:t/>
            </a:r>
            <a:br>
              <a:rPr lang="en-GB" altLang="en-US" sz="3200" dirty="0" smtClean="0">
                <a:cs typeface="Calibri" panose="020F0502020204030204" pitchFamily="34" charset="0"/>
              </a:rPr>
            </a:br>
            <a:r>
              <a:rPr lang="en-GB" altLang="en-US" sz="3200" kern="1200" dirty="0">
                <a:solidFill>
                  <a:srgbClr val="685784"/>
                </a:solidFill>
                <a:latin typeface="Calibri" panose="020F0502020204030204" pitchFamily="34" charset="0"/>
                <a:cs typeface="Arial" panose="020B0604020202020204" pitchFamily="34" charset="0"/>
              </a:rPr>
              <a:t/>
            </a:r>
            <a:br>
              <a:rPr lang="en-GB" altLang="en-US" sz="3200" kern="1200" dirty="0">
                <a:solidFill>
                  <a:srgbClr val="685784"/>
                </a:solidFill>
                <a:latin typeface="Calibri" panose="020F0502020204030204" pitchFamily="34" charset="0"/>
                <a:cs typeface="Arial" panose="020B0604020202020204" pitchFamily="34" charset="0"/>
              </a:rPr>
            </a:br>
            <a:endParaRPr lang="en-GB" sz="24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3" name="Content Placeholder 2"/>
          <p:cNvSpPr>
            <a:spLocks noGrp="1"/>
          </p:cNvSpPr>
          <p:nvPr>
            <p:ph idx="1"/>
          </p:nvPr>
        </p:nvSpPr>
        <p:spPr>
          <a:xfrm>
            <a:off x="611801" y="1974017"/>
            <a:ext cx="8105479" cy="3702050"/>
          </a:xfrm>
        </p:spPr>
        <p:txBody>
          <a:bodyPr>
            <a:normAutofit fontScale="77500" lnSpcReduction="20000"/>
          </a:bodyPr>
          <a:lstStyle/>
          <a:p>
            <a:r>
              <a:rPr lang="en-GB" altLang="en-US" dirty="0">
                <a:cs typeface="Calibri" panose="020F0502020204030204" pitchFamily="34" charset="0"/>
              </a:rPr>
              <a:t>‘… to provide children and young people with the </a:t>
            </a:r>
            <a:r>
              <a:rPr lang="en-GB" altLang="en-US" b="1" u="sng" dirty="0">
                <a:cs typeface="Calibri" panose="020F0502020204030204" pitchFamily="34" charset="0"/>
              </a:rPr>
              <a:t>understanding and tools</a:t>
            </a:r>
            <a:r>
              <a:rPr lang="en-GB" altLang="en-US" u="sng" dirty="0">
                <a:cs typeface="Calibri" panose="020F0502020204030204" pitchFamily="34" charset="0"/>
              </a:rPr>
              <a:t> </a:t>
            </a:r>
            <a:r>
              <a:rPr lang="en-GB" altLang="en-US" dirty="0">
                <a:cs typeface="Calibri" panose="020F0502020204030204" pitchFamily="34" charset="0"/>
              </a:rPr>
              <a:t>to develop, capture and articulate their skills and </a:t>
            </a:r>
            <a:r>
              <a:rPr lang="en-GB" altLang="en-US" b="1" i="1" dirty="0">
                <a:cs typeface="Calibri" panose="020F0502020204030204" pitchFamily="34" charset="0"/>
              </a:rPr>
              <a:t>achievements…</a:t>
            </a:r>
            <a:r>
              <a:rPr lang="en-GB" altLang="en-US" dirty="0">
                <a:cs typeface="Calibri" panose="020F0502020204030204" pitchFamily="34" charset="0"/>
              </a:rPr>
              <a:t>’;</a:t>
            </a:r>
          </a:p>
          <a:p>
            <a:r>
              <a:rPr lang="en-GB" altLang="en-US" dirty="0">
                <a:cs typeface="Calibri" panose="020F0502020204030204" pitchFamily="34" charset="0"/>
              </a:rPr>
              <a:t>‘….to consider the development, monitoring, tracking and </a:t>
            </a:r>
            <a:r>
              <a:rPr lang="en-GB" altLang="en-US" b="1" u="sng" dirty="0">
                <a:cs typeface="Calibri" panose="020F0502020204030204" pitchFamily="34" charset="0"/>
              </a:rPr>
              <a:t>recording</a:t>
            </a:r>
            <a:r>
              <a:rPr lang="en-GB" altLang="en-US" dirty="0">
                <a:cs typeface="Calibri" panose="020F0502020204030204" pitchFamily="34" charset="0"/>
              </a:rPr>
              <a:t> of </a:t>
            </a:r>
            <a:r>
              <a:rPr lang="en-GB" altLang="en-US" b="1" i="1" dirty="0">
                <a:cs typeface="Calibri" panose="020F0502020204030204" pitchFamily="34" charset="0"/>
              </a:rPr>
              <a:t>achievements</a:t>
            </a:r>
            <a:r>
              <a:rPr lang="en-GB" altLang="en-US" dirty="0">
                <a:cs typeface="Calibri" panose="020F0502020204030204" pitchFamily="34" charset="0"/>
              </a:rPr>
              <a:t> both within and out with school…’;</a:t>
            </a:r>
          </a:p>
          <a:p>
            <a:r>
              <a:rPr lang="en-GB" altLang="en-US" dirty="0">
                <a:cs typeface="Calibri" panose="020F0502020204030204" pitchFamily="34" charset="0"/>
              </a:rPr>
              <a:t>‘Teachers and practitioners should  work closely </a:t>
            </a:r>
            <a:r>
              <a:rPr lang="en-GB" altLang="en-US" b="1" dirty="0">
                <a:cs typeface="Calibri" panose="020F0502020204030204" pitchFamily="34" charset="0"/>
              </a:rPr>
              <a:t>with parents </a:t>
            </a:r>
            <a:r>
              <a:rPr lang="en-GB" altLang="en-US" dirty="0">
                <a:cs typeface="Calibri" panose="020F0502020204030204" pitchFamily="34" charset="0"/>
              </a:rPr>
              <a:t>to support learners in the profiling process by </a:t>
            </a:r>
            <a:r>
              <a:rPr lang="en-GB" altLang="en-US" b="1" u="sng" dirty="0">
                <a:cs typeface="Calibri" panose="020F0502020204030204" pitchFamily="34" charset="0"/>
              </a:rPr>
              <a:t>discussing</a:t>
            </a:r>
            <a:r>
              <a:rPr lang="en-GB" altLang="en-US" dirty="0">
                <a:cs typeface="Calibri" panose="020F0502020204030204" pitchFamily="34" charset="0"/>
              </a:rPr>
              <a:t> …. their learning, </a:t>
            </a:r>
            <a:r>
              <a:rPr lang="en-GB" altLang="en-US" b="1" i="1" dirty="0">
                <a:cs typeface="Calibri" panose="020F0502020204030204" pitchFamily="34" charset="0"/>
              </a:rPr>
              <a:t>achievements</a:t>
            </a:r>
            <a:r>
              <a:rPr lang="en-GB" altLang="en-US" dirty="0">
                <a:cs typeface="Calibri" panose="020F0502020204030204" pitchFamily="34" charset="0"/>
              </a:rPr>
              <a:t> and aspirations.’</a:t>
            </a:r>
          </a:p>
          <a:p>
            <a:r>
              <a:rPr lang="en-GB" altLang="en-US" dirty="0">
                <a:cs typeface="Calibri" panose="020F0502020204030204" pitchFamily="34" charset="0"/>
              </a:rPr>
              <a:t>‘A learner’s </a:t>
            </a:r>
            <a:r>
              <a:rPr lang="en-GB" altLang="en-US" b="1" u="sng" dirty="0">
                <a:cs typeface="Calibri" panose="020F0502020204030204" pitchFamily="34" charset="0"/>
              </a:rPr>
              <a:t>profile </a:t>
            </a:r>
            <a:r>
              <a:rPr lang="en-GB" altLang="en-US" dirty="0">
                <a:cs typeface="Calibri" panose="020F0502020204030204" pitchFamily="34" charset="0"/>
              </a:rPr>
              <a:t>… may contain:</a:t>
            </a:r>
          </a:p>
          <a:p>
            <a:r>
              <a:rPr lang="en-GB" altLang="en-US" dirty="0">
                <a:cs typeface="Calibri" panose="020F0502020204030204" pitchFamily="34" charset="0"/>
              </a:rPr>
              <a:t>relevant </a:t>
            </a:r>
            <a:r>
              <a:rPr lang="en-GB" altLang="en-US" b="1" i="1" dirty="0">
                <a:cs typeface="Calibri" panose="020F0502020204030204" pitchFamily="34" charset="0"/>
              </a:rPr>
              <a:t>achievements</a:t>
            </a:r>
            <a:r>
              <a:rPr lang="en-GB" altLang="en-US" dirty="0">
                <a:cs typeface="Calibri" panose="020F0502020204030204" pitchFamily="34" charset="0"/>
              </a:rPr>
              <a:t> or experiences </a:t>
            </a:r>
            <a:r>
              <a:rPr lang="en-GB" altLang="en-US" b="1" i="1" dirty="0">
                <a:cs typeface="Calibri" panose="020F0502020204030204" pitchFamily="34" charset="0"/>
              </a:rPr>
              <a:t>out with a formal education </a:t>
            </a:r>
            <a:r>
              <a:rPr lang="en-GB" altLang="en-US" dirty="0">
                <a:cs typeface="Calibri" panose="020F0502020204030204" pitchFamily="34" charset="0"/>
              </a:rPr>
              <a:t>such as community engagement, voluntary work , youth awards etc.</a:t>
            </a:r>
            <a:r>
              <a:rPr lang="en-GB" altLang="en-US" i="1" dirty="0">
                <a:cs typeface="Calibri" panose="020F0502020204030204" pitchFamily="34" charset="0"/>
              </a:rPr>
              <a:t>’</a:t>
            </a:r>
          </a:p>
          <a:p>
            <a:endParaRPr lang="en-GB" sz="1800" dirty="0"/>
          </a:p>
        </p:txBody>
      </p:sp>
      <p:sp>
        <p:nvSpPr>
          <p:cNvPr id="4" name="Rectangle 3"/>
          <p:cNvSpPr/>
          <p:nvPr/>
        </p:nvSpPr>
        <p:spPr>
          <a:xfrm>
            <a:off x="611801" y="486665"/>
            <a:ext cx="9939452"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600" b="1" i="0" u="none" strike="noStrike" kern="1200" cap="none" spc="0" normalizeH="0" baseline="0" noProof="0" dirty="0">
                <a:ln>
                  <a:noFill/>
                </a:ln>
                <a:solidFill>
                  <a:srgbClr val="00ABB5"/>
                </a:solidFill>
                <a:effectLst/>
                <a:uLnTx/>
                <a:uFillTx/>
                <a:latin typeface="Arial"/>
                <a:ea typeface="+mn-ea"/>
                <a:cs typeface="Calibri" panose="020F0502020204030204" pitchFamily="34" charset="0"/>
              </a:rPr>
              <a:t>Profiling Skills and Achievements Guidance </a:t>
            </a:r>
            <a:endParaRPr kumimoji="0" lang="en-GB" altLang="en-US" sz="3600" b="1" i="0" u="none" strike="noStrike" kern="1200" cap="none" spc="0" normalizeH="0" baseline="0" noProof="0" dirty="0" smtClean="0">
              <a:ln>
                <a:noFill/>
              </a:ln>
              <a:solidFill>
                <a:srgbClr val="00ABB5"/>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600" b="1" i="0" u="none" strike="noStrike" kern="1200" cap="none" spc="0" normalizeH="0" baseline="0" noProof="0" dirty="0" smtClean="0">
                <a:ln>
                  <a:noFill/>
                </a:ln>
                <a:solidFill>
                  <a:srgbClr val="00ABB5"/>
                </a:solidFill>
                <a:effectLst/>
                <a:uLnTx/>
                <a:uFillTx/>
                <a:latin typeface="Arial"/>
                <a:ea typeface="+mn-ea"/>
                <a:cs typeface="Calibri" panose="020F0502020204030204" pitchFamily="34" charset="0"/>
              </a:rPr>
              <a:t>(</a:t>
            </a:r>
            <a:r>
              <a:rPr kumimoji="0" lang="en-GB" altLang="en-US" sz="3600" b="1" i="0" u="none" strike="noStrike" kern="1200" cap="none" spc="0" normalizeH="0" baseline="0" noProof="0" dirty="0">
                <a:ln>
                  <a:noFill/>
                </a:ln>
                <a:solidFill>
                  <a:srgbClr val="00ABB5"/>
                </a:solidFill>
                <a:effectLst/>
                <a:uLnTx/>
                <a:uFillTx/>
                <a:latin typeface="Arial"/>
                <a:ea typeface="+mn-ea"/>
                <a:cs typeface="Calibri" panose="020F0502020204030204" pitchFamily="34" charset="0"/>
              </a:rPr>
              <a:t>Education Scotland)</a:t>
            </a:r>
            <a:endParaRPr kumimoji="0" lang="en-GB" altLang="en-US" sz="3600" b="1" i="0" u="none" strike="noStrike" kern="1200" cap="none" spc="0" normalizeH="0" baseline="0" noProof="0" dirty="0">
              <a:ln>
                <a:noFill/>
              </a:ln>
              <a:solidFill>
                <a:srgbClr val="FFFFFF"/>
              </a:solidFill>
              <a:effectLst/>
              <a:uLnTx/>
              <a:uFillTx/>
              <a:latin typeface="Arial"/>
              <a:ea typeface="+mn-ea"/>
              <a:cs typeface="Calibri" panose="020F0502020204030204" pitchFamily="34" charset="0"/>
            </a:endParaRPr>
          </a:p>
        </p:txBody>
      </p:sp>
      <p:pic>
        <p:nvPicPr>
          <p:cNvPr id="1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31634" y="1313447"/>
            <a:ext cx="3058584" cy="402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168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altLang="en-US" sz="3200" dirty="0" smtClean="0">
                <a:cs typeface="Calibri" panose="020F0502020204030204" pitchFamily="34" charset="0"/>
              </a:rPr>
              <a:t/>
            </a:r>
            <a:br>
              <a:rPr lang="en-GB" altLang="en-US" sz="3200" dirty="0" smtClean="0">
                <a:cs typeface="Calibri" panose="020F0502020204030204" pitchFamily="34" charset="0"/>
              </a:rPr>
            </a:br>
            <a:r>
              <a:rPr lang="en-GB" altLang="en-US" sz="3200" kern="1200" dirty="0">
                <a:solidFill>
                  <a:srgbClr val="685784"/>
                </a:solidFill>
                <a:latin typeface="Calibri" panose="020F0502020204030204" pitchFamily="34" charset="0"/>
                <a:cs typeface="Arial" panose="020B0604020202020204" pitchFamily="34" charset="0"/>
              </a:rPr>
              <a:t/>
            </a:r>
            <a:br>
              <a:rPr lang="en-GB" altLang="en-US" sz="3200" kern="1200" dirty="0">
                <a:solidFill>
                  <a:srgbClr val="685784"/>
                </a:solidFill>
                <a:latin typeface="Calibri" panose="020F0502020204030204" pitchFamily="34" charset="0"/>
                <a:cs typeface="Arial" panose="020B0604020202020204" pitchFamily="34" charset="0"/>
              </a:rPr>
            </a:br>
            <a:endParaRPr lang="en-GB" sz="24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4" name="Rectangle 3"/>
          <p:cNvSpPr/>
          <p:nvPr/>
        </p:nvSpPr>
        <p:spPr>
          <a:xfrm>
            <a:off x="1056641" y="266801"/>
            <a:ext cx="8472191"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600" b="1" i="0" u="none" strike="noStrike" kern="1200" cap="none" spc="0" normalizeH="0" baseline="0" noProof="0" dirty="0" smtClean="0">
                <a:ln>
                  <a:noFill/>
                </a:ln>
                <a:solidFill>
                  <a:srgbClr val="00ABB5"/>
                </a:solidFill>
                <a:effectLst/>
                <a:uLnTx/>
                <a:uFillTx/>
                <a:latin typeface="Arial"/>
                <a:ea typeface="+mn-ea"/>
                <a:cs typeface="Calibri" panose="020F0502020204030204" pitchFamily="34" charset="0"/>
              </a:rPr>
              <a:t>Developing employability skills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altLang="en-US" sz="2800" b="1" i="0" u="none" strike="noStrike" kern="1200" cap="none" spc="0" normalizeH="0" baseline="0" noProof="0" dirty="0">
                <a:ln>
                  <a:noFill/>
                </a:ln>
                <a:solidFill>
                  <a:srgbClr val="B3D236"/>
                </a:solidFill>
                <a:effectLst/>
                <a:uLnTx/>
                <a:uFillTx/>
                <a:latin typeface="Arial"/>
                <a:ea typeface="+mn-ea"/>
                <a:cs typeface="Arial" charset="0"/>
              </a:rPr>
              <a:t>Skills for the future: meta-skills (Skills 4.0 - SDS)</a:t>
            </a:r>
          </a:p>
        </p:txBody>
      </p:sp>
      <p:pic>
        <p:nvPicPr>
          <p:cNvPr id="11" name="Picture 5"/>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12465" y="1938362"/>
            <a:ext cx="9823334" cy="346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p:cNvGraphicFramePr>
            <a:graphicFrameLocks noGrp="1"/>
          </p:cNvGraphicFramePr>
          <p:nvPr>
            <p:extLst/>
          </p:nvPr>
        </p:nvGraphicFramePr>
        <p:xfrm>
          <a:off x="1056641" y="1602050"/>
          <a:ext cx="9679158" cy="487888"/>
        </p:xfrm>
        <a:graphic>
          <a:graphicData uri="http://schemas.openxmlformats.org/drawingml/2006/table">
            <a:tbl>
              <a:tblPr firstRow="1" bandRow="1">
                <a:tableStyleId>{5C22544A-7EE6-4342-B048-85BDC9FD1C3A}</a:tableStyleId>
              </a:tblPr>
              <a:tblGrid>
                <a:gridCol w="3226386">
                  <a:extLst>
                    <a:ext uri="{9D8B030D-6E8A-4147-A177-3AD203B41FA5}">
                      <a16:colId xmlns:a16="http://schemas.microsoft.com/office/drawing/2014/main" val="3720121054"/>
                    </a:ext>
                  </a:extLst>
                </a:gridCol>
                <a:gridCol w="3226386">
                  <a:extLst>
                    <a:ext uri="{9D8B030D-6E8A-4147-A177-3AD203B41FA5}">
                      <a16:colId xmlns:a16="http://schemas.microsoft.com/office/drawing/2014/main" val="526678543"/>
                    </a:ext>
                  </a:extLst>
                </a:gridCol>
                <a:gridCol w="3226386">
                  <a:extLst>
                    <a:ext uri="{9D8B030D-6E8A-4147-A177-3AD203B41FA5}">
                      <a16:colId xmlns:a16="http://schemas.microsoft.com/office/drawing/2014/main" val="2471430215"/>
                    </a:ext>
                  </a:extLst>
                </a:gridCol>
              </a:tblGrid>
              <a:tr h="464551">
                <a:tc>
                  <a:txBody>
                    <a:bodyPr/>
                    <a:lstStyle/>
                    <a:p>
                      <a:r>
                        <a:rPr lang="en-GB" sz="2400" i="1" dirty="0">
                          <a:latin typeface="Calibri" panose="020F0502020204030204" pitchFamily="34" charset="0"/>
                          <a:cs typeface="Calibri" panose="020F0502020204030204" pitchFamily="34" charset="0"/>
                        </a:rPr>
                        <a:t>Manage the Now</a:t>
                      </a:r>
                    </a:p>
                  </a:txBody>
                  <a:tcPr marL="121931" marR="121931" marT="61064" marB="61064">
                    <a:solidFill>
                      <a:srgbClr val="685784"/>
                    </a:solidFill>
                  </a:tcPr>
                </a:tc>
                <a:tc>
                  <a:txBody>
                    <a:bodyPr/>
                    <a:lstStyle/>
                    <a:p>
                      <a:r>
                        <a:rPr lang="en-GB" sz="2400" i="1" dirty="0">
                          <a:latin typeface="Calibri" panose="020F0502020204030204" pitchFamily="34" charset="0"/>
                          <a:cs typeface="Calibri" panose="020F0502020204030204" pitchFamily="34" charset="0"/>
                        </a:rPr>
                        <a:t>Connect with the World</a:t>
                      </a:r>
                    </a:p>
                  </a:txBody>
                  <a:tcPr marL="121931" marR="121931" marT="61064" marB="61064">
                    <a:solidFill>
                      <a:srgbClr val="29B343"/>
                    </a:solidFill>
                  </a:tcPr>
                </a:tc>
                <a:tc>
                  <a:txBody>
                    <a:bodyPr/>
                    <a:lstStyle/>
                    <a:p>
                      <a:r>
                        <a:rPr lang="en-GB" sz="2400" i="1" dirty="0">
                          <a:latin typeface="Calibri" panose="020F0502020204030204" pitchFamily="34" charset="0"/>
                          <a:cs typeface="Calibri" panose="020F0502020204030204" pitchFamily="34" charset="0"/>
                        </a:rPr>
                        <a:t>Create our own change</a:t>
                      </a:r>
                    </a:p>
                  </a:txBody>
                  <a:tcPr marL="121931" marR="121931" marT="61064" marB="61064">
                    <a:solidFill>
                      <a:srgbClr val="808000"/>
                    </a:solidFill>
                  </a:tcPr>
                </a:tc>
                <a:extLst>
                  <a:ext uri="{0D108BD9-81ED-4DB2-BD59-A6C34878D82A}">
                    <a16:rowId xmlns:a16="http://schemas.microsoft.com/office/drawing/2014/main" val="321497346"/>
                  </a:ext>
                </a:extLst>
              </a:tr>
            </a:tbl>
          </a:graphicData>
        </a:graphic>
      </p:graphicFrame>
    </p:spTree>
    <p:extLst>
      <p:ext uri="{BB962C8B-B14F-4D97-AF65-F5344CB8AC3E}">
        <p14:creationId xmlns:p14="http://schemas.microsoft.com/office/powerpoint/2010/main" val="1883243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2645" y="1510067"/>
            <a:ext cx="10836972" cy="711200"/>
          </a:xfrm>
        </p:spPr>
        <p:txBody>
          <a:bodyPr>
            <a:normAutofit fontScale="90000"/>
          </a:bodyPr>
          <a:lstStyle/>
          <a:p>
            <a:r>
              <a:rPr lang="en-GB" sz="3600" dirty="0" smtClean="0">
                <a:latin typeface="+mn-lt"/>
                <a:cs typeface="Calibri" panose="020F0502020204030204" pitchFamily="34" charset="0"/>
              </a:rPr>
              <a:t>National </a:t>
            </a:r>
            <a:r>
              <a:rPr lang="en-GB" sz="3600" dirty="0">
                <a:latin typeface="+mn-lt"/>
                <a:cs typeface="Calibri" panose="020F0502020204030204" pitchFamily="34" charset="0"/>
              </a:rPr>
              <a:t>Working Group on Recognising All Personal Learning and Achievement</a:t>
            </a:r>
            <a:r>
              <a:rPr lang="en-GB" sz="3600" dirty="0">
                <a:latin typeface="Calibri" panose="020F0502020204030204" pitchFamily="34" charset="0"/>
                <a:cs typeface="Calibri" panose="020F0502020204030204" pitchFamily="34" charset="0"/>
              </a:rPr>
              <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a:r>
            <a:br>
              <a:rPr lang="en-GB" sz="3600" dirty="0">
                <a:latin typeface="Calibri" panose="020F0502020204030204" pitchFamily="34" charset="0"/>
                <a:cs typeface="Calibri" panose="020F0502020204030204" pitchFamily="34" charset="0"/>
              </a:rPr>
            </a:br>
            <a:endParaRPr lang="en-GB" sz="3600"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522645" y="2221267"/>
            <a:ext cx="11125199" cy="4048125"/>
          </a:xfrm>
        </p:spPr>
        <p:txBody>
          <a:bodyPr/>
          <a:lstStyle/>
          <a:p>
            <a:r>
              <a:rPr lang="en-GB" sz="2800" dirty="0">
                <a:cs typeface="Calibri" panose="020F0502020204030204" pitchFamily="34" charset="0"/>
              </a:rPr>
              <a:t>Bringing together schools, youth work, SDS, SQA and other stakeholders to:</a:t>
            </a:r>
          </a:p>
          <a:p>
            <a:pPr marL="742932" indent="-742932">
              <a:buFont typeface="+mj-lt"/>
              <a:buAutoNum type="arabicPeriod"/>
            </a:pPr>
            <a:r>
              <a:rPr lang="en-GB" sz="2800" dirty="0">
                <a:cs typeface="Calibri" panose="020F0502020204030204" pitchFamily="34" charset="0"/>
              </a:rPr>
              <a:t>Identify and share good practice around capturing and recognising </a:t>
            </a:r>
            <a:r>
              <a:rPr lang="en-GB" sz="2800" dirty="0" smtClean="0">
                <a:cs typeface="Calibri" panose="020F0502020204030204" pitchFamily="34" charset="0"/>
              </a:rPr>
              <a:t>personal </a:t>
            </a:r>
            <a:r>
              <a:rPr lang="en-GB" sz="2800" dirty="0">
                <a:cs typeface="Calibri" panose="020F0502020204030204" pitchFamily="34" charset="0"/>
              </a:rPr>
              <a:t>learning and achievement</a:t>
            </a:r>
          </a:p>
          <a:p>
            <a:pPr marL="742932" indent="-742932">
              <a:buFont typeface="+mj-lt"/>
              <a:buAutoNum type="arabicPeriod"/>
            </a:pPr>
            <a:r>
              <a:rPr lang="en-GB" sz="2800" dirty="0">
                <a:cs typeface="Calibri" panose="020F0502020204030204" pitchFamily="34" charset="0"/>
              </a:rPr>
              <a:t>Consider what national advice and support will help to realise Recommendation 1 in the Learner Journey Review.</a:t>
            </a:r>
          </a:p>
          <a:p>
            <a:endParaRPr lang="en-GB" sz="3600" dirty="0">
              <a:latin typeface="Calibri" panose="020F0502020204030204" pitchFamily="34" charset="0"/>
              <a:cs typeface="Calibri" panose="020F0502020204030204" pitchFamily="34" charset="0"/>
            </a:endParaRPr>
          </a:p>
          <a:p>
            <a:pPr marL="742932" indent="-742932">
              <a:buFont typeface="+mj-lt"/>
              <a:buAutoNum type="arabicPeriod"/>
            </a:pP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9145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What are Youth Awards? </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marL="457200" indent="-457200">
              <a:spcBef>
                <a:spcPct val="0"/>
              </a:spcBef>
              <a:spcAft>
                <a:spcPts val="600"/>
              </a:spcAft>
              <a:buFont typeface="Arial" panose="020B0604020202020204" pitchFamily="34" charset="0"/>
              <a:buChar char="•"/>
            </a:pPr>
            <a:r>
              <a:rPr lang="en-GB" sz="2400" dirty="0">
                <a:cs typeface="Calibri" panose="020F0502020204030204" pitchFamily="34" charset="0"/>
              </a:rPr>
              <a:t>W</a:t>
            </a:r>
            <a:r>
              <a:rPr lang="en-GB" sz="2400" dirty="0" smtClean="0">
                <a:cs typeface="Calibri" panose="020F0502020204030204" pitchFamily="34" charset="0"/>
              </a:rPr>
              <a:t>ide range </a:t>
            </a:r>
            <a:r>
              <a:rPr lang="en-GB" sz="2400" dirty="0">
                <a:cs typeface="Calibri" panose="020F0502020204030204" pitchFamily="34" charset="0"/>
              </a:rPr>
              <a:t>of awards that recognise young peoples personal </a:t>
            </a:r>
            <a:r>
              <a:rPr lang="en-GB" sz="2400" dirty="0" smtClean="0">
                <a:cs typeface="Calibri" panose="020F0502020204030204" pitchFamily="34" charset="0"/>
              </a:rPr>
              <a:t>achievements.</a:t>
            </a:r>
          </a:p>
          <a:p>
            <a:pPr marL="457200" indent="-457200">
              <a:spcBef>
                <a:spcPct val="0"/>
              </a:spcBef>
              <a:spcAft>
                <a:spcPts val="600"/>
              </a:spcAft>
              <a:buFont typeface="Arial" panose="020B0604020202020204" pitchFamily="34" charset="0"/>
              <a:buChar char="•"/>
            </a:pPr>
            <a:r>
              <a:rPr lang="en-GB" sz="2400" dirty="0" smtClean="0">
                <a:cs typeface="Calibri" panose="020F0502020204030204" pitchFamily="34" charset="0"/>
              </a:rPr>
              <a:t>Can </a:t>
            </a:r>
            <a:r>
              <a:rPr lang="en-GB" sz="2400" dirty="0">
                <a:cs typeface="Calibri" panose="020F0502020204030204" pitchFamily="34" charset="0"/>
              </a:rPr>
              <a:t>be achieved through spare time activities or through activity engaged in through a school or college</a:t>
            </a:r>
            <a:endParaRPr lang="en-GB" sz="2400" b="1"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Tree>
    <p:extLst>
      <p:ext uri="{BB962C8B-B14F-4D97-AF65-F5344CB8AC3E}">
        <p14:creationId xmlns:p14="http://schemas.microsoft.com/office/powerpoint/2010/main" val="2086913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a:xfrm>
            <a:off x="296333" y="404374"/>
            <a:ext cx="10837333" cy="711200"/>
          </a:xfrm>
        </p:spPr>
        <p:txBody>
          <a:bodyPr/>
          <a:lstStyle/>
          <a:p>
            <a:r>
              <a:rPr lang="en-GB" altLang="en-US" sz="3600" dirty="0">
                <a:latin typeface="+mn-lt"/>
                <a:cs typeface="Calibri" panose="020F0502020204030204" pitchFamily="34" charset="0"/>
              </a:rPr>
              <a:t>National Group: Key </a:t>
            </a:r>
            <a:r>
              <a:rPr lang="en-GB" altLang="en-US" sz="3600" dirty="0" smtClean="0">
                <a:latin typeface="+mn-lt"/>
                <a:cs typeface="Calibri" panose="020F0502020204030204" pitchFamily="34" charset="0"/>
              </a:rPr>
              <a:t>messages </a:t>
            </a:r>
            <a:r>
              <a:rPr lang="en-GB" altLang="en-US" sz="3600" dirty="0">
                <a:latin typeface="+mn-lt"/>
                <a:cs typeface="Calibri" panose="020F0502020204030204" pitchFamily="34" charset="0"/>
              </a:rPr>
              <a:t>so far…</a:t>
            </a:r>
          </a:p>
        </p:txBody>
      </p:sp>
      <p:sp>
        <p:nvSpPr>
          <p:cNvPr id="6" name="Content Placeholder 5"/>
          <p:cNvSpPr>
            <a:spLocks noGrp="1"/>
          </p:cNvSpPr>
          <p:nvPr>
            <p:ph idx="1"/>
          </p:nvPr>
        </p:nvSpPr>
        <p:spPr>
          <a:xfrm>
            <a:off x="296333" y="1115574"/>
            <a:ext cx="11578167" cy="4673600"/>
          </a:xfrm>
        </p:spPr>
        <p:txBody>
          <a:bodyPr>
            <a:normAutofit fontScale="85000" lnSpcReduction="20000"/>
          </a:bodyPr>
          <a:lstStyle/>
          <a:p>
            <a:pPr marL="457200" indent="-457200">
              <a:spcAft>
                <a:spcPts val="800"/>
              </a:spcAft>
              <a:buFont typeface="+mj-lt"/>
              <a:buAutoNum type="arabicPeriod"/>
              <a:defRPr/>
            </a:pPr>
            <a:r>
              <a:rPr lang="en-GB" dirty="0">
                <a:cs typeface="Calibri" panose="020F0502020204030204" pitchFamily="34" charset="0"/>
              </a:rPr>
              <a:t>Many schools &amp; CLD/youth work providers are collaborating to maximise non-formal opportunities for young people to learn &amp; achieve - in school &amp; in their communities.</a:t>
            </a:r>
          </a:p>
          <a:p>
            <a:pPr marL="457200" indent="-457200">
              <a:spcAft>
                <a:spcPts val="800"/>
              </a:spcAft>
              <a:buFont typeface="+mj-lt"/>
              <a:buAutoNum type="arabicPeriod"/>
              <a:defRPr/>
            </a:pPr>
            <a:r>
              <a:rPr lang="en-GB" dirty="0">
                <a:cs typeface="Calibri" panose="020F0502020204030204" pitchFamily="34" charset="0"/>
              </a:rPr>
              <a:t>Many young people value </a:t>
            </a:r>
            <a:r>
              <a:rPr lang="en-GB" dirty="0" smtClean="0">
                <a:cs typeface="Calibri" panose="020F0502020204030204" pitchFamily="34" charset="0"/>
              </a:rPr>
              <a:t>personal </a:t>
            </a:r>
            <a:r>
              <a:rPr lang="en-GB" dirty="0">
                <a:cs typeface="Calibri" panose="020F0502020204030204" pitchFamily="34" charset="0"/>
              </a:rPr>
              <a:t>learning &amp; achievement but there is more to be done to make sure that all young people, families, teachers and practitioners, employers and HE/FE are aware of that value.</a:t>
            </a:r>
          </a:p>
          <a:p>
            <a:pPr marL="457200" indent="-457200">
              <a:spcAft>
                <a:spcPts val="800"/>
              </a:spcAft>
              <a:buFont typeface="+mj-lt"/>
              <a:buAutoNum type="arabicPeriod"/>
              <a:defRPr/>
            </a:pPr>
            <a:r>
              <a:rPr lang="en-GB" dirty="0" smtClean="0">
                <a:cs typeface="Calibri" panose="020F0502020204030204" pitchFamily="34" charset="0"/>
              </a:rPr>
              <a:t>Personal </a:t>
            </a:r>
            <a:r>
              <a:rPr lang="en-GB" dirty="0">
                <a:cs typeface="Calibri" panose="020F0502020204030204" pitchFamily="34" charset="0"/>
              </a:rPr>
              <a:t>learning &amp; achievement provides great opportunities for young people to develop the ‘meta’ skills they need</a:t>
            </a:r>
            <a:r>
              <a:rPr lang="en-GB" dirty="0" smtClean="0">
                <a:cs typeface="Calibri" panose="020F0502020204030204" pitchFamily="34" charset="0"/>
              </a:rPr>
              <a:t>.</a:t>
            </a:r>
          </a:p>
          <a:p>
            <a:pPr marL="457200" indent="-457200">
              <a:spcAft>
                <a:spcPts val="800"/>
              </a:spcAft>
              <a:buFont typeface="+mj-lt"/>
              <a:buAutoNum type="arabicPeriod"/>
              <a:defRPr/>
            </a:pPr>
            <a:r>
              <a:rPr lang="en-GB" dirty="0">
                <a:cs typeface="Calibri" panose="020F0502020204030204" pitchFamily="34" charset="0"/>
              </a:rPr>
              <a:t>It’s not always about formal qualifications. The increasing profile of Youth Awards is an important part of the picture.</a:t>
            </a:r>
          </a:p>
          <a:p>
            <a:pPr marL="457200" indent="-457200">
              <a:spcAft>
                <a:spcPts val="800"/>
              </a:spcAft>
              <a:buFont typeface="+mj-lt"/>
              <a:buAutoNum type="arabicPeriod"/>
              <a:defRPr/>
            </a:pPr>
            <a:r>
              <a:rPr lang="en-GB" dirty="0">
                <a:cs typeface="Calibri" panose="020F0502020204030204" pitchFamily="34" charset="0"/>
              </a:rPr>
              <a:t>It’s important to build in opportunities for young people to discuss and reflect on their </a:t>
            </a:r>
            <a:r>
              <a:rPr lang="en-GB" dirty="0" smtClean="0">
                <a:cs typeface="Calibri" panose="020F0502020204030204" pitchFamily="34" charset="0"/>
              </a:rPr>
              <a:t>personal </a:t>
            </a:r>
            <a:r>
              <a:rPr lang="en-GB" dirty="0">
                <a:cs typeface="Calibri" panose="020F0502020204030204" pitchFamily="34" charset="0"/>
              </a:rPr>
              <a:t>learning and achievements. </a:t>
            </a:r>
          </a:p>
          <a:p>
            <a:pPr marL="457200" indent="-457200">
              <a:spcAft>
                <a:spcPts val="800"/>
              </a:spcAft>
              <a:buFont typeface="+mj-lt"/>
              <a:buAutoNum type="arabicPeriod"/>
              <a:defRPr/>
            </a:pPr>
            <a:r>
              <a:rPr lang="en-GB" dirty="0">
                <a:cs typeface="Calibri" panose="020F0502020204030204" pitchFamily="34" charset="0"/>
              </a:rPr>
              <a:t>Young people should be encouraged to ‘own’ their learning - profiling tools &amp; conversations should emphasise this.</a:t>
            </a:r>
          </a:p>
          <a:p>
            <a:pPr marL="457200" indent="-457200">
              <a:spcAft>
                <a:spcPts val="800"/>
              </a:spcAft>
              <a:buFont typeface="Arial" panose="020B0604020202020204" pitchFamily="34" charset="0"/>
              <a:buChar char="•"/>
              <a:defRPr/>
            </a:pPr>
            <a:endParaRPr lang="en-GB" sz="2400" dirty="0">
              <a:cs typeface="Calibri" panose="020F0502020204030204" pitchFamily="34" charset="0"/>
            </a:endParaRPr>
          </a:p>
          <a:p>
            <a:pPr>
              <a:defRPr/>
            </a:pPr>
            <a:endParaRPr lang="en-GB" sz="28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32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32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32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3200" dirty="0"/>
          </a:p>
        </p:txBody>
      </p:sp>
    </p:spTree>
    <p:extLst>
      <p:ext uri="{BB962C8B-B14F-4D97-AF65-F5344CB8AC3E}">
        <p14:creationId xmlns:p14="http://schemas.microsoft.com/office/powerpoint/2010/main" val="128926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9533" y="1157674"/>
            <a:ext cx="10837333" cy="711200"/>
          </a:xfrm>
        </p:spPr>
        <p:txBody>
          <a:bodyPr>
            <a:normAutofit fontScale="90000"/>
          </a:bodyPr>
          <a:lstStyle/>
          <a:p>
            <a:pPr>
              <a:spcAft>
                <a:spcPts val="800"/>
              </a:spcAft>
              <a:defRPr/>
            </a:pPr>
            <a:r>
              <a:rPr lang="en-GB" sz="4267" dirty="0">
                <a:latin typeface="+mn-lt"/>
                <a:cs typeface="Calibri" panose="020F0502020204030204" pitchFamily="34" charset="0"/>
              </a:rPr>
              <a:t>National Group: </a:t>
            </a:r>
            <a:r>
              <a:rPr lang="en-US" sz="4267" dirty="0">
                <a:latin typeface="+mn-lt"/>
                <a:cs typeface="Calibri" panose="020F0502020204030204" pitchFamily="34" charset="0"/>
              </a:rPr>
              <a:t>Next Steps</a:t>
            </a:r>
            <a:r>
              <a:rPr lang="en-GB" dirty="0"/>
              <a:t/>
            </a:r>
            <a:br>
              <a:rPr lang="en-GB" dirty="0"/>
            </a:br>
            <a:r>
              <a:rPr lang="en-GB" altLang="en-US" sz="3600" b="0" dirty="0">
                <a:solidFill>
                  <a:schemeClr val="bg2">
                    <a:lumMod val="50000"/>
                  </a:schemeClr>
                </a:solidFill>
                <a:latin typeface="Calibri" panose="020F0502020204030204" pitchFamily="34" charset="0"/>
                <a:cs typeface="Calibri" panose="020F0502020204030204" pitchFamily="34" charset="0"/>
              </a:rPr>
              <a:t/>
            </a:r>
            <a:br>
              <a:rPr lang="en-GB" altLang="en-US" sz="3600" b="0" dirty="0">
                <a:solidFill>
                  <a:schemeClr val="bg2">
                    <a:lumMod val="50000"/>
                  </a:schemeClr>
                </a:solidFill>
                <a:latin typeface="Calibri" panose="020F0502020204030204" pitchFamily="34" charset="0"/>
                <a:cs typeface="Calibri" panose="020F0502020204030204" pitchFamily="34" charset="0"/>
              </a:rPr>
            </a:br>
            <a:endParaRPr lang="en-GB" sz="3600"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685801" y="3020485"/>
            <a:ext cx="10818284" cy="2569633"/>
          </a:xfrm>
        </p:spPr>
        <p:txBody>
          <a:bodyPr/>
          <a:lstStyle/>
          <a:p>
            <a:pPr>
              <a:defRPr/>
            </a:pPr>
            <a:endParaRPr lang="en-GB" sz="32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32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32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3200" dirty="0">
              <a:solidFill>
                <a:schemeClr val="accent4">
                  <a:lumMod val="10000"/>
                </a:schemeClr>
              </a:solidFill>
              <a:latin typeface="Calibri" panose="020F0502020204030204" pitchFamily="34" charset="0"/>
              <a:cs typeface="Calibri" panose="020F0502020204030204" pitchFamily="34" charset="0"/>
            </a:endParaRPr>
          </a:p>
          <a:p>
            <a:pPr>
              <a:defRPr/>
            </a:pPr>
            <a:endParaRPr lang="en-GB" sz="3200" dirty="0"/>
          </a:p>
        </p:txBody>
      </p:sp>
      <p:sp>
        <p:nvSpPr>
          <p:cNvPr id="131076" name="Rectangle 1"/>
          <p:cNvSpPr>
            <a:spLocks noChangeArrowheads="1"/>
          </p:cNvSpPr>
          <p:nvPr/>
        </p:nvSpPr>
        <p:spPr bwMode="auto">
          <a:xfrm>
            <a:off x="499533" y="1377087"/>
            <a:ext cx="11357107" cy="454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ctr">
            <a:spAutoFit/>
          </a:bodyPr>
          <a:lstStyle>
            <a:lvl1pPr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1pPr>
            <a:lvl2pPr marL="557213" indent="-214313"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2pPr>
            <a:lvl3pPr marL="857250" indent="-171450"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3pPr>
            <a:lvl4pPr marL="1200150" indent="-171450"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4pPr>
            <a:lvl5pPr marL="1543050" indent="-171450" defTabSz="685800">
              <a:spcBef>
                <a:spcPct val="20000"/>
              </a:spcBef>
              <a:buChar char="»"/>
              <a:tabLst>
                <a:tab pos="4292600" algn="r"/>
              </a:tabLst>
              <a:defRPr sz="1500">
                <a:solidFill>
                  <a:srgbClr val="000000"/>
                </a:solidFill>
                <a:latin typeface="Arial" panose="020B0604020202020204" pitchFamily="34" charset="0"/>
                <a:cs typeface="Arial" panose="020B0604020202020204" pitchFamily="34" charset="0"/>
              </a:defRPr>
            </a:lvl5pPr>
            <a:lvl6pPr marL="2000250" indent="-171450" defTabSz="685800" eaLnBrk="0" fontAlgn="base" hangingPunct="0">
              <a:spcBef>
                <a:spcPct val="20000"/>
              </a:spcBef>
              <a:spcAft>
                <a:spcPct val="0"/>
              </a:spcAft>
              <a:buChar char="»"/>
              <a:tabLst>
                <a:tab pos="4292600" algn="r"/>
              </a:tabLst>
              <a:defRPr sz="1500">
                <a:solidFill>
                  <a:srgbClr val="000000"/>
                </a:solidFill>
                <a:latin typeface="Arial" panose="020B0604020202020204" pitchFamily="34" charset="0"/>
                <a:cs typeface="Arial" panose="020B0604020202020204" pitchFamily="34" charset="0"/>
              </a:defRPr>
            </a:lvl6pPr>
            <a:lvl7pPr marL="2457450" indent="-171450" defTabSz="685800" eaLnBrk="0" fontAlgn="base" hangingPunct="0">
              <a:spcBef>
                <a:spcPct val="20000"/>
              </a:spcBef>
              <a:spcAft>
                <a:spcPct val="0"/>
              </a:spcAft>
              <a:buChar char="»"/>
              <a:tabLst>
                <a:tab pos="4292600" algn="r"/>
              </a:tabLst>
              <a:defRPr sz="1500">
                <a:solidFill>
                  <a:srgbClr val="000000"/>
                </a:solidFill>
                <a:latin typeface="Arial" panose="020B0604020202020204" pitchFamily="34" charset="0"/>
                <a:cs typeface="Arial" panose="020B0604020202020204" pitchFamily="34" charset="0"/>
              </a:defRPr>
            </a:lvl7pPr>
            <a:lvl8pPr marL="2914650" indent="-171450" defTabSz="685800" eaLnBrk="0" fontAlgn="base" hangingPunct="0">
              <a:spcBef>
                <a:spcPct val="20000"/>
              </a:spcBef>
              <a:spcAft>
                <a:spcPct val="0"/>
              </a:spcAft>
              <a:buChar char="»"/>
              <a:tabLst>
                <a:tab pos="4292600" algn="r"/>
              </a:tabLst>
              <a:defRPr sz="1500">
                <a:solidFill>
                  <a:srgbClr val="000000"/>
                </a:solidFill>
                <a:latin typeface="Arial" panose="020B0604020202020204" pitchFamily="34" charset="0"/>
                <a:cs typeface="Arial" panose="020B0604020202020204" pitchFamily="34" charset="0"/>
              </a:defRPr>
            </a:lvl8pPr>
            <a:lvl9pPr marL="3371850" indent="-171450" defTabSz="685800" eaLnBrk="0" fontAlgn="base" hangingPunct="0">
              <a:spcBef>
                <a:spcPct val="20000"/>
              </a:spcBef>
              <a:spcAft>
                <a:spcPct val="0"/>
              </a:spcAft>
              <a:buChar char="»"/>
              <a:tabLst>
                <a:tab pos="4292600" algn="r"/>
              </a:tabLst>
              <a:defRPr sz="1500">
                <a:solidFill>
                  <a:srgbClr val="000000"/>
                </a:solidFill>
                <a:latin typeface="Arial" panose="020B0604020202020204" pitchFamily="34" charset="0"/>
                <a:cs typeface="Arial" panose="020B0604020202020204" pitchFamily="34" charset="0"/>
              </a:defRPr>
            </a:lvl9pPr>
          </a:lstStyle>
          <a:p>
            <a:pPr marL="0" marR="0" lvl="0" indent="0" algn="l" defTabSz="685800" rtl="0" eaLnBrk="1" fontAlgn="auto" latinLnBrk="0" hangingPunct="1">
              <a:lnSpc>
                <a:spcPct val="100000"/>
              </a:lnSpc>
              <a:spcBef>
                <a:spcPts val="800"/>
              </a:spcBef>
              <a:spcAft>
                <a:spcPts val="0"/>
              </a:spcAft>
              <a:buClrTx/>
              <a:buSzTx/>
              <a:buFontTx/>
              <a:buNone/>
              <a:tabLst>
                <a:tab pos="4292600" algn="r"/>
              </a:tabLst>
              <a:defRPr/>
            </a:pPr>
            <a:r>
              <a:rPr kumimoji="0" lang="en-GB" altLang="en-US" sz="3200" b="1" i="0"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rPr>
              <a:t>Developing a Learning Resource for Practitioners to:</a:t>
            </a:r>
          </a:p>
          <a:p>
            <a:pPr marL="0" marR="0" lvl="0" indent="0" algn="l" defTabSz="685800" rtl="0" eaLnBrk="1" fontAlgn="auto" latinLnBrk="0" hangingPunct="1">
              <a:lnSpc>
                <a:spcPct val="100000"/>
              </a:lnSpc>
              <a:spcBef>
                <a:spcPct val="0"/>
              </a:spcBef>
              <a:spcAft>
                <a:spcPts val="0"/>
              </a:spcAft>
              <a:buClrTx/>
              <a:buSzTx/>
              <a:buFontTx/>
              <a:buNone/>
              <a:tabLst>
                <a:tab pos="4292600" algn="r"/>
              </a:tabLst>
              <a:defRPr/>
            </a:pPr>
            <a:endParaRPr kumimoji="0" lang="en-GB" altLang="en-US" sz="1333" b="0" i="0"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endParaRPr>
          </a:p>
          <a:p>
            <a:pPr marL="609585" marR="0" lvl="0" indent="-609585" algn="l" defTabSz="685800" rtl="0" eaLnBrk="1" fontAlgn="auto" latinLnBrk="0" hangingPunct="1">
              <a:lnSpc>
                <a:spcPct val="100000"/>
              </a:lnSpc>
              <a:spcBef>
                <a:spcPct val="0"/>
              </a:spcBef>
              <a:spcAft>
                <a:spcPts val="0"/>
              </a:spcAft>
              <a:buClrTx/>
              <a:buSzTx/>
              <a:buFont typeface="+mj-lt"/>
              <a:buAutoNum type="arabicPeriod"/>
              <a:tabLst>
                <a:tab pos="4292600" algn="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rPr>
              <a:t>Increase the understanding of personal learning and achievement as part of </a:t>
            </a:r>
            <a:r>
              <a:rPr kumimoji="0" lang="en-GB" altLang="en-US" sz="2400" b="0" i="1"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rPr>
              <a:t>Scotland's Curriculum </a:t>
            </a:r>
          </a:p>
          <a:p>
            <a:pPr marL="609585" marR="0" lvl="0" indent="-609585" algn="l" defTabSz="685800" rtl="0" eaLnBrk="1" fontAlgn="auto" latinLnBrk="0" hangingPunct="1">
              <a:lnSpc>
                <a:spcPct val="100000"/>
              </a:lnSpc>
              <a:spcBef>
                <a:spcPct val="0"/>
              </a:spcBef>
              <a:spcAft>
                <a:spcPts val="0"/>
              </a:spcAft>
              <a:buClrTx/>
              <a:buSzTx/>
              <a:buFont typeface="+mj-lt"/>
              <a:buAutoNum type="arabicPeriod"/>
              <a:tabLst>
                <a:tab pos="4292600" algn="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rPr>
              <a:t>Be able to reflect on your current practice by considering a wider learning and achievement in a variety of contexts and forms</a:t>
            </a:r>
          </a:p>
          <a:p>
            <a:pPr marL="609585" marR="0" lvl="0" indent="-609585" algn="l" defTabSz="685800" rtl="0" eaLnBrk="1" fontAlgn="auto" latinLnBrk="0" hangingPunct="1">
              <a:lnSpc>
                <a:spcPct val="100000"/>
              </a:lnSpc>
              <a:spcBef>
                <a:spcPct val="0"/>
              </a:spcBef>
              <a:spcAft>
                <a:spcPts val="0"/>
              </a:spcAft>
              <a:buClrTx/>
              <a:buSzTx/>
              <a:buFont typeface="+mj-lt"/>
              <a:buAutoNum type="arabicPeriod"/>
              <a:tabLst>
                <a:tab pos="4292600" algn="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rPr>
              <a:t>Be able to consider the development, monitoring, tracking and recording of achievements, both attainment of qualifications and achievements within and out with school  </a:t>
            </a:r>
          </a:p>
          <a:p>
            <a:pPr marL="609585" marR="0" lvl="0" indent="-609585" algn="l" defTabSz="685800" rtl="0" eaLnBrk="1" fontAlgn="auto" latinLnBrk="0" hangingPunct="1">
              <a:lnSpc>
                <a:spcPct val="100000"/>
              </a:lnSpc>
              <a:spcBef>
                <a:spcPct val="0"/>
              </a:spcBef>
              <a:spcAft>
                <a:spcPts val="0"/>
              </a:spcAft>
              <a:buClrTx/>
              <a:buSzTx/>
              <a:buFont typeface="+mj-lt"/>
              <a:buAutoNum type="arabicPeriod"/>
              <a:tabLst>
                <a:tab pos="4292600" algn="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a:ea typeface="+mn-ea"/>
                <a:cs typeface="Calibri" panose="020F0502020204030204" pitchFamily="34" charset="0"/>
              </a:rPr>
              <a:t>Gain an understanding of the partners and resources that are available to support personal achievement in your context  </a:t>
            </a:r>
          </a:p>
          <a:p>
            <a:pPr marL="0" marR="0" lvl="0" indent="0" algn="just" defTabSz="685800" rtl="0" eaLnBrk="1" fontAlgn="auto" latinLnBrk="0" hangingPunct="1">
              <a:lnSpc>
                <a:spcPct val="100000"/>
              </a:lnSpc>
              <a:spcBef>
                <a:spcPct val="0"/>
              </a:spcBef>
              <a:spcAft>
                <a:spcPts val="0"/>
              </a:spcAft>
              <a:buClrTx/>
              <a:buSzTx/>
              <a:buFontTx/>
              <a:buNone/>
              <a:tabLst>
                <a:tab pos="4292600" algn="r"/>
              </a:tabLst>
              <a:defRPr/>
            </a:pPr>
            <a:endParaRPr kumimoji="0" lang="en-US" altLang="en-US" sz="28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45510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13212"/>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Rectangle 5"/>
          <p:cNvSpPr/>
          <p:nvPr/>
        </p:nvSpPr>
        <p:spPr>
          <a:xfrm>
            <a:off x="857250" y="2128108"/>
            <a:ext cx="1003935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B3D236"/>
                </a:solidFill>
                <a:effectLst/>
                <a:uLnTx/>
                <a:uFillTx/>
                <a:latin typeface="Arial"/>
                <a:ea typeface="+mn-ea"/>
                <a:cs typeface="+mn-cs"/>
              </a:rPr>
              <a:t>Susan Epsworth: Education Officer, Community Learning and Development</a:t>
            </a:r>
          </a:p>
        </p:txBody>
      </p:sp>
      <p:sp>
        <p:nvSpPr>
          <p:cNvPr id="8" name="Rectangle 7"/>
          <p:cNvSpPr/>
          <p:nvPr/>
        </p:nvSpPr>
        <p:spPr>
          <a:xfrm>
            <a:off x="857250" y="3082215"/>
            <a:ext cx="6432787"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ABB5"/>
                </a:solidFill>
                <a:effectLst/>
                <a:uLnTx/>
                <a:uFillTx/>
                <a:latin typeface="Arial"/>
                <a:ea typeface="+mn-ea"/>
                <a:cs typeface="+mn-cs"/>
                <a:hlinkClick r:id="rId5"/>
              </a:rPr>
              <a:t>Susan.Epsworth@educationscotland.gov.scot</a:t>
            </a:r>
            <a:endParaRPr kumimoji="0" lang="en-GB" sz="2400" b="0" i="0" u="none" strike="noStrike" kern="1200" cap="none" spc="0" normalizeH="0" baseline="0" noProof="0" dirty="0">
              <a:ln>
                <a:noFill/>
              </a:ln>
              <a:solidFill>
                <a:srgbClr val="00ABB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ABB5"/>
                </a:solidFill>
                <a:effectLst/>
                <a:uLnTx/>
                <a:uFillTx/>
                <a:latin typeface="Arial"/>
                <a:ea typeface="+mn-ea"/>
                <a:cs typeface="+mn-cs"/>
              </a:rPr>
              <a:t>        @edscotcld</a:t>
            </a:r>
            <a:endParaRPr kumimoji="0" lang="en-GB" sz="2400" b="0" i="0" u="none" strike="noStrike" kern="1200" cap="none" spc="0" normalizeH="0" baseline="0" noProof="0" dirty="0">
              <a:ln>
                <a:noFill/>
              </a:ln>
              <a:solidFill>
                <a:srgbClr val="00ABB5"/>
              </a:solidFill>
              <a:effectLst/>
              <a:uLnTx/>
              <a:uFillTx/>
              <a:latin typeface="Arial"/>
              <a:ea typeface="+mn-ea"/>
              <a:cs typeface="+mn-cs"/>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250" y="3585728"/>
            <a:ext cx="555809" cy="450594"/>
          </a:xfrm>
          <a:prstGeom prst="rect">
            <a:avLst/>
          </a:prstGeom>
        </p:spPr>
      </p:pic>
    </p:spTree>
    <p:extLst>
      <p:ext uri="{BB962C8B-B14F-4D97-AF65-F5344CB8AC3E}">
        <p14:creationId xmlns:p14="http://schemas.microsoft.com/office/powerpoint/2010/main" val="1654343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What is the Awards Network? </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marL="180975" indent="-180975">
              <a:spcAft>
                <a:spcPts val="1200"/>
              </a:spcAft>
              <a:buFont typeface="Arial" panose="020B0604020202020204" pitchFamily="34" charset="0"/>
              <a:buChar char="•"/>
              <a:defRPr/>
            </a:pPr>
            <a:r>
              <a:rPr lang="en-GB" sz="2400" dirty="0">
                <a:cs typeface="Arial" charset="0"/>
              </a:rPr>
              <a:t>A forum of providers of non-formal learning awards in Scotland</a:t>
            </a:r>
          </a:p>
          <a:p>
            <a:pPr marL="180975" indent="-180975">
              <a:spcAft>
                <a:spcPts val="1200"/>
              </a:spcAft>
              <a:buFont typeface="Arial" panose="020B0604020202020204" pitchFamily="34" charset="0"/>
              <a:buChar char="•"/>
              <a:defRPr/>
            </a:pPr>
            <a:r>
              <a:rPr lang="en-GB" sz="2400" dirty="0">
                <a:cs typeface="Arial" charset="0"/>
              </a:rPr>
              <a:t>Awards that use youth work approaches and are available to young people aged between 10 to 25 across Scotland</a:t>
            </a:r>
          </a:p>
          <a:p>
            <a:pPr marL="180975" indent="-180975">
              <a:spcAft>
                <a:spcPts val="600"/>
              </a:spcAft>
              <a:buFont typeface="Arial" panose="020B0604020202020204" pitchFamily="34" charset="0"/>
              <a:buChar char="•"/>
              <a:defRPr/>
            </a:pPr>
            <a:r>
              <a:rPr lang="en-GB" sz="2400" dirty="0">
                <a:cs typeface="Arial" charset="0"/>
              </a:rPr>
              <a:t>Members work together to raise awareness, and promote recognition, of achievements of young people gained through youth awards</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pic>
        <p:nvPicPr>
          <p:cNvPr id="10" name="Picture 7" descr="Z:\projects\an\Logos\AN_Logo\Award net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329" y="4308770"/>
            <a:ext cx="2019300" cy="179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5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Awards Network members? </a:t>
            </a:r>
            <a:endParaRPr lang="en-GB"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pic>
        <p:nvPicPr>
          <p:cNvPr id="10" name="Picture 7" descr="Z:\projects\an\Logos\AN_Logo\Award net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5395" y="210828"/>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226" y="1285108"/>
            <a:ext cx="1041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2943" y="1520237"/>
            <a:ext cx="1828800" cy="32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8" descr="BB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7599" y="1435168"/>
            <a:ext cx="2385484" cy="56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0" descr="BRC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77400" y="1563883"/>
            <a:ext cx="2095500" cy="27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vqo logo no text hi r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0674" y="2555876"/>
            <a:ext cx="1407584" cy="35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3" descr="Dof E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4193" y="2162467"/>
            <a:ext cx="759884" cy="95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2393727"/>
            <a:ext cx="1568449"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0" descr="NEW GB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21632" y="2324391"/>
            <a:ext cx="9101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089747" y="3438182"/>
            <a:ext cx="924984" cy="84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795830" y="3437210"/>
            <a:ext cx="2146300" cy="3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9" descr="The Outward Bound Trust_Green Logo_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1485" y="4330378"/>
            <a:ext cx="1680633" cy="89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2" descr="Young Scot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05885" y="4270815"/>
            <a:ext cx="1384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5" descr="YouthLink logowithstraplin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22109" y="4457351"/>
            <a:ext cx="2173817" cy="45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812118" y="4320739"/>
            <a:ext cx="164253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380135" y="2378759"/>
            <a:ext cx="1678516" cy="70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054842" y="3178719"/>
            <a:ext cx="1066800" cy="100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6" descr="Image result for arts award logo">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8960" y="1497611"/>
            <a:ext cx="1655233" cy="52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7" descr="C:\Users\jimd\AppData\Local\Microsoft\Windows\Temporary Internet Files\Content.Outlook\YMPL5XZV\YS-logo-transp.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01408" y="4414167"/>
            <a:ext cx="2040467" cy="7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1" descr="C:\Users\jimd\Pictures\CUS-Logo-Web-680x382.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3200" y="2544234"/>
            <a:ext cx="1940984" cy="63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descr="Z:\projects\an\Amazing Things\AN Logos_290817\ACF logo high res.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6594" y="1474259"/>
            <a:ext cx="1843616"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Z:\projects\an\Amazing Things\AN Logos_290817\Air Cadets logo.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383613" y="3499108"/>
            <a:ext cx="1227667"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5" descr="Z:\projects\an\Amazing Things\AN Logos_290817\Sea Cadets logo_square.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149266" y="3409887"/>
            <a:ext cx="1712384" cy="4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descr="Z:\comms\Branding\Logos &amp; Signatures\Awards Network\YouthBankScotland.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630113" y="4079734"/>
            <a:ext cx="1164167" cy="107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4" descr="Z:\projects\an\Amazing Things\AN Logos_290817\JMT®NewOliveBSM(CMYK).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23322" y="3492978"/>
            <a:ext cx="1490133" cy="73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8816227" y="2194766"/>
            <a:ext cx="1437217" cy="85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4"/>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087074" y="3372909"/>
            <a:ext cx="1756833" cy="57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Z:\projects\an\Logos\Member logos\Comedy and confidence.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424757" y="2211918"/>
            <a:ext cx="103081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593735" y="5666682"/>
            <a:ext cx="2372783" cy="47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3" descr="ES_alllogos_colour-01.png"/>
          <p:cNvPicPr>
            <a:picLocks noChangeAspect="1"/>
          </p:cNvPicPr>
          <p:nvPr/>
        </p:nvPicPr>
        <p:blipFill>
          <a:blip r:embed="rId35" cstate="print">
            <a:extLst>
              <a:ext uri="{28A0092B-C50C-407E-A947-70E740481C1C}">
                <a14:useLocalDpi xmlns:a14="http://schemas.microsoft.com/office/drawing/2010/main" val="0"/>
              </a:ext>
            </a:extLst>
          </a:blip>
          <a:srcRect l="10040" t="16808" r="10529" b="28484"/>
          <a:stretch>
            <a:fillRect/>
          </a:stretch>
        </p:blipFill>
        <p:spPr bwMode="auto">
          <a:xfrm>
            <a:off x="164157" y="5483846"/>
            <a:ext cx="2260600" cy="7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5065175" y="5429872"/>
            <a:ext cx="2036233" cy="82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7360113" y="5671521"/>
            <a:ext cx="2540000" cy="63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4" descr="sqa"/>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85751" y="4523318"/>
            <a:ext cx="168486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9" descr="https://gallery.mailchimp.com/db5973a7b87471d184543015d/images/866886b3-ceb6-4e3f-9fbb-fe51b4457ee6.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380135" y="5407937"/>
            <a:ext cx="1246122" cy="88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660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717"/>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2446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altLang="en-US" sz="3200" kern="1200" dirty="0">
                <a:solidFill>
                  <a:srgbClr val="00C4C4"/>
                </a:solidFill>
                <a:latin typeface="Calibri" panose="020F0502020204030204" pitchFamily="34" charset="0"/>
                <a:cs typeface="Arial" panose="020B0604020202020204" pitchFamily="34" charset="0"/>
              </a:rPr>
              <a:t>Harnessing Youth Awards to Recognise and Accredit Wider Achievement</a:t>
            </a:r>
            <a:r>
              <a:rPr lang="en-GB" altLang="en-US" sz="3200" kern="1200" dirty="0">
                <a:solidFill>
                  <a:srgbClr val="685784"/>
                </a:solidFill>
                <a:latin typeface="Calibri" panose="020F0502020204030204" pitchFamily="34" charset="0"/>
                <a:cs typeface="Arial" panose="020B0604020202020204" pitchFamily="34" charset="0"/>
              </a:rPr>
              <a:t/>
            </a:r>
            <a:br>
              <a:rPr lang="en-GB" altLang="en-US" sz="3200" kern="1200" dirty="0">
                <a:solidFill>
                  <a:srgbClr val="685784"/>
                </a:solidFill>
                <a:latin typeface="Calibri" panose="020F0502020204030204" pitchFamily="34" charset="0"/>
                <a:cs typeface="Arial" panose="020B0604020202020204" pitchFamily="34" charset="0"/>
              </a:rPr>
            </a:br>
            <a:endParaRPr lang="en-GB" sz="24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pic>
        <p:nvPicPr>
          <p:cNvPr id="10" name="Picture 7" descr="Z:\projects\an\Logos\AN_Logo\Award net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5395" y="210828"/>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normAutofit fontScale="92500" lnSpcReduction="20000"/>
          </a:bodyPr>
          <a:lstStyle/>
          <a:p>
            <a:pPr lvl="0" eaLnBrk="0" hangingPunct="0">
              <a:spcBef>
                <a:spcPct val="0"/>
              </a:spcBef>
              <a:spcAft>
                <a:spcPts val="600"/>
              </a:spcAft>
              <a:defRPr/>
            </a:pPr>
            <a:r>
              <a:rPr lang="en-GB" sz="2400" b="1" kern="1200" dirty="0">
                <a:cs typeface="Arial" charset="0"/>
              </a:rPr>
              <a:t>Opportunities for multiple recognition / accreditation</a:t>
            </a:r>
            <a:endParaRPr lang="en-GB" sz="1800" kern="1200" dirty="0">
              <a:cs typeface="Arial" charset="0"/>
            </a:endParaRPr>
          </a:p>
          <a:p>
            <a:pPr marL="180975" lvl="0" indent="-180975" eaLnBrk="0" hangingPunct="0">
              <a:spcBef>
                <a:spcPct val="0"/>
              </a:spcBef>
              <a:spcAft>
                <a:spcPts val="600"/>
              </a:spcAft>
              <a:buFont typeface="Arial" panose="020B0604020202020204" pitchFamily="34" charset="0"/>
              <a:buChar char="•"/>
              <a:defRPr/>
            </a:pPr>
            <a:r>
              <a:rPr lang="en-GB" kern="1200" dirty="0">
                <a:solidFill>
                  <a:srgbClr val="B3D236"/>
                </a:solidFill>
                <a:cs typeface="Arial" charset="0"/>
              </a:rPr>
              <a:t>Youth Awards providing evidence for SQA Achievement Awards</a:t>
            </a:r>
          </a:p>
          <a:p>
            <a:pPr marL="285750" indent="-285750">
              <a:spcAft>
                <a:spcPts val="600"/>
              </a:spcAft>
              <a:buFont typeface="Wingdings" panose="05000000000000000000" pitchFamily="2" charset="2"/>
              <a:buChar char="ü"/>
              <a:defRPr/>
            </a:pPr>
            <a:r>
              <a:rPr lang="en-GB" kern="1200" dirty="0">
                <a:cs typeface="Arial" charset="0"/>
              </a:rPr>
              <a:t>John Muir Award – evidence for Personal Development Awards (SCQF 4); Wellbeing </a:t>
            </a:r>
            <a:r>
              <a:rPr lang="en-GB" kern="1200" dirty="0" smtClean="0">
                <a:cs typeface="Arial" charset="0"/>
              </a:rPr>
              <a:t>awards (</a:t>
            </a:r>
            <a:r>
              <a:rPr lang="en-GB" kern="1200" dirty="0">
                <a:cs typeface="Arial" charset="0"/>
              </a:rPr>
              <a:t>SCQF 5)</a:t>
            </a:r>
          </a:p>
          <a:p>
            <a:pPr marL="285750" indent="-285750">
              <a:spcAft>
                <a:spcPts val="600"/>
              </a:spcAft>
              <a:buFont typeface="Wingdings" panose="05000000000000000000" pitchFamily="2" charset="2"/>
              <a:buChar char="ü"/>
              <a:defRPr/>
            </a:pPr>
            <a:r>
              <a:rPr lang="en-GB" kern="1200" dirty="0">
                <a:cs typeface="Arial" charset="0"/>
              </a:rPr>
              <a:t>Girlguiding Young Leader Award and SQA Leadership Award (SCQF 5)</a:t>
            </a:r>
          </a:p>
          <a:p>
            <a:pPr marL="285750" indent="-285750">
              <a:spcAft>
                <a:spcPts val="600"/>
              </a:spcAft>
              <a:buFont typeface="Wingdings" panose="05000000000000000000" pitchFamily="2" charset="2"/>
              <a:buChar char="ü"/>
              <a:defRPr/>
            </a:pPr>
            <a:r>
              <a:rPr lang="en-GB" kern="1200" dirty="0">
                <a:cs typeface="Arial" charset="0"/>
              </a:rPr>
              <a:t>DofE and SQA Volunteering Awards (SCQF 3-5)</a:t>
            </a:r>
          </a:p>
          <a:p>
            <a:pPr marL="180975" lvl="0" indent="-180975" eaLnBrk="0" hangingPunct="0">
              <a:spcBef>
                <a:spcPct val="0"/>
              </a:spcBef>
              <a:spcAft>
                <a:spcPts val="600"/>
              </a:spcAft>
              <a:buFont typeface="Arial" panose="020B0604020202020204" pitchFamily="34" charset="0"/>
              <a:buChar char="•"/>
              <a:defRPr/>
            </a:pPr>
            <a:r>
              <a:rPr lang="en-GB" kern="1200" dirty="0">
                <a:solidFill>
                  <a:srgbClr val="B3D236"/>
                </a:solidFill>
                <a:cs typeface="Arial" charset="0"/>
              </a:rPr>
              <a:t>STEM Learning</a:t>
            </a:r>
          </a:p>
          <a:p>
            <a:pPr marL="285750" indent="-285750">
              <a:spcAft>
                <a:spcPts val="600"/>
              </a:spcAft>
              <a:buFont typeface="Wingdings" panose="05000000000000000000" pitchFamily="2" charset="2"/>
              <a:buChar char="ü"/>
              <a:defRPr/>
            </a:pPr>
            <a:r>
              <a:rPr lang="en-GB" kern="1200" dirty="0">
                <a:cs typeface="Arial" charset="0"/>
              </a:rPr>
              <a:t>Youth Scotland Hi5 Award (SCQF 2)</a:t>
            </a:r>
          </a:p>
          <a:p>
            <a:pPr marL="285750" indent="-285750">
              <a:spcAft>
                <a:spcPts val="600"/>
              </a:spcAft>
              <a:buFont typeface="Wingdings" panose="05000000000000000000" pitchFamily="2" charset="2"/>
              <a:buChar char="ü"/>
              <a:defRPr/>
            </a:pPr>
            <a:r>
              <a:rPr lang="en-GB" kern="1200" dirty="0">
                <a:cs typeface="Arial" charset="0"/>
              </a:rPr>
              <a:t>Scouts – activity badges meeting requirements for CREST awards</a:t>
            </a:r>
          </a:p>
          <a:p>
            <a:pPr marL="285750" indent="-285750">
              <a:spcAft>
                <a:spcPts val="600"/>
              </a:spcAft>
              <a:buFont typeface="Wingdings" panose="05000000000000000000" pitchFamily="2" charset="2"/>
              <a:buChar char="ü"/>
              <a:defRPr/>
            </a:pPr>
            <a:r>
              <a:rPr lang="en-GB" kern="1200" dirty="0">
                <a:cs typeface="Arial" charset="0"/>
              </a:rPr>
              <a:t>Young STEM Leader Award (in pilot stage for SCQF 6 and CfE Level 2)</a:t>
            </a:r>
          </a:p>
          <a:p>
            <a:endParaRPr lang="en-GB" dirty="0"/>
          </a:p>
        </p:txBody>
      </p:sp>
    </p:spTree>
    <p:extLst>
      <p:ext uri="{BB962C8B-B14F-4D97-AF65-F5344CB8AC3E}">
        <p14:creationId xmlns:p14="http://schemas.microsoft.com/office/powerpoint/2010/main" val="3752240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dirty="0" smtClean="0">
                <a:solidFill>
                  <a:srgbClr val="00ABB5"/>
                </a:solidFill>
              </a:rPr>
              <a:t>Amazing Things</a:t>
            </a:r>
            <a:br>
              <a:rPr lang="en-GB" dirty="0" smtClean="0">
                <a:solidFill>
                  <a:srgbClr val="00ABB5"/>
                </a:solidFill>
              </a:rPr>
            </a:br>
            <a:r>
              <a:rPr lang="en-GB" sz="2400" dirty="0" smtClean="0">
                <a:solidFill>
                  <a:srgbClr val="B3D236"/>
                </a:solidFill>
              </a:rPr>
              <a:t>A guide to Youth Awards in Scotland</a:t>
            </a:r>
            <a:endParaRPr lang="en-GB" sz="2400" dirty="0">
              <a:solidFill>
                <a:srgbClr val="00ABB5"/>
              </a:solidFill>
            </a:endParaRPr>
          </a:p>
        </p:txBody>
      </p:sp>
      <p:sp>
        <p:nvSpPr>
          <p:cNvPr id="3" name="Content Placeholder 2"/>
          <p:cNvSpPr>
            <a:spLocks noGrp="1"/>
          </p:cNvSpPr>
          <p:nvPr>
            <p:ph idx="1"/>
          </p:nvPr>
        </p:nvSpPr>
        <p:spPr>
          <a:xfrm>
            <a:off x="611801" y="1901776"/>
            <a:ext cx="10521292" cy="3498739"/>
          </a:xfrm>
        </p:spPr>
        <p:txBody>
          <a:bodyPr/>
          <a:lstStyle/>
          <a:p>
            <a:pPr marL="342900" indent="-342900">
              <a:buFont typeface="Wingdings" panose="05000000000000000000" pitchFamily="2" charset="2"/>
              <a:buChar char="Ø"/>
              <a:defRPr/>
            </a:pPr>
            <a:r>
              <a:rPr lang="en-GB" altLang="en-US" sz="2400" dirty="0">
                <a:latin typeface="Calibri" panose="020F0502020204030204" pitchFamily="34" charset="0"/>
                <a:cs typeface="Arial" panose="020B0604020202020204" pitchFamily="34" charset="0"/>
              </a:rPr>
              <a:t>First edition in 2008</a:t>
            </a:r>
          </a:p>
          <a:p>
            <a:pPr marL="342900" indent="-342900">
              <a:spcAft>
                <a:spcPts val="600"/>
              </a:spcAft>
              <a:buFont typeface="Wingdings" panose="05000000000000000000" pitchFamily="2" charset="2"/>
              <a:buChar char="Ø"/>
              <a:defRPr/>
            </a:pPr>
            <a:r>
              <a:rPr lang="en-GB" altLang="en-US" sz="2400" dirty="0">
                <a:latin typeface="Calibri" panose="020F0502020204030204" pitchFamily="34" charset="0"/>
                <a:cs typeface="Arial" panose="020B0604020202020204" pitchFamily="34" charset="0"/>
              </a:rPr>
              <a:t>4</a:t>
            </a:r>
            <a:r>
              <a:rPr lang="en-GB" altLang="en-US" sz="2400" baseline="30000" dirty="0">
                <a:latin typeface="Calibri" panose="020F0502020204030204" pitchFamily="34" charset="0"/>
                <a:cs typeface="Arial" panose="020B0604020202020204" pitchFamily="34" charset="0"/>
              </a:rPr>
              <a:t>th</a:t>
            </a:r>
            <a:r>
              <a:rPr lang="en-GB" altLang="en-US" sz="2400" dirty="0">
                <a:latin typeface="Calibri" panose="020F0502020204030204" pitchFamily="34" charset="0"/>
                <a:cs typeface="Arial" panose="020B0604020202020204" pitchFamily="34" charset="0"/>
              </a:rPr>
              <a:t> edition in 2017 features: </a:t>
            </a:r>
          </a:p>
          <a:p>
            <a:pPr marL="800100" lvl="1" indent="-342900">
              <a:spcAft>
                <a:spcPts val="600"/>
              </a:spcAft>
              <a:buFont typeface="Arial" panose="020B0604020202020204" pitchFamily="34" charset="0"/>
              <a:buChar char="•"/>
              <a:defRPr/>
            </a:pPr>
            <a:r>
              <a:rPr lang="en-GB" altLang="en-US" sz="2400" dirty="0">
                <a:latin typeface="Arial" charset="0"/>
                <a:cs typeface="Arial" charset="0"/>
              </a:rPr>
              <a:t>26 Awards Network members</a:t>
            </a:r>
          </a:p>
          <a:p>
            <a:pPr marL="800100" lvl="1" indent="-342900">
              <a:spcAft>
                <a:spcPts val="600"/>
              </a:spcAft>
              <a:buFont typeface="Arial" panose="020B0604020202020204" pitchFamily="34" charset="0"/>
              <a:buChar char="•"/>
              <a:defRPr/>
            </a:pPr>
            <a:r>
              <a:rPr lang="en-GB" altLang="en-US" sz="2400" dirty="0">
                <a:latin typeface="Arial" charset="0"/>
                <a:cs typeface="Arial" charset="0"/>
              </a:rPr>
              <a:t>48 awards programmes</a:t>
            </a:r>
          </a:p>
          <a:p>
            <a:pPr marL="800100" lvl="1" indent="-342900">
              <a:spcAft>
                <a:spcPts val="1200"/>
              </a:spcAft>
              <a:buFont typeface="Arial" panose="020B0604020202020204" pitchFamily="34" charset="0"/>
              <a:buChar char="•"/>
              <a:defRPr/>
            </a:pPr>
            <a:r>
              <a:rPr lang="en-GB" altLang="en-US" sz="2400" dirty="0">
                <a:latin typeface="Arial" charset="0"/>
                <a:cs typeface="Arial" charset="0"/>
              </a:rPr>
              <a:t>18 SCQF credit rated awards</a:t>
            </a:r>
          </a:p>
          <a:p>
            <a:pPr>
              <a:spcAft>
                <a:spcPts val="600"/>
              </a:spcAft>
              <a:defRPr/>
            </a:pPr>
            <a:r>
              <a:rPr lang="en-GB" altLang="en-US" sz="2400" dirty="0">
                <a:latin typeface="Arial" charset="0"/>
                <a:cs typeface="Arial" charset="0"/>
              </a:rPr>
              <a:t>&gt;73,000 awards completed in 2014/15</a:t>
            </a:r>
          </a:p>
          <a:p>
            <a:pPr>
              <a:defRPr/>
            </a:pPr>
            <a:r>
              <a:rPr lang="en-GB" altLang="en-US" sz="2400" dirty="0">
                <a:latin typeface="Arial" charset="0"/>
                <a:cs typeface="Arial" charset="0"/>
              </a:rPr>
              <a:t>&gt;114,000 awards completed in 2018/19</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pic>
        <p:nvPicPr>
          <p:cNvPr id="10" name="Picture 7" descr="Z:\projects\an\Logos\AN_Logo\Award net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5395" y="210828"/>
            <a:ext cx="13477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01263">
            <a:off x="7177174" y="1292478"/>
            <a:ext cx="3050291" cy="390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582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922287"/>
            <a:ext cx="11049507" cy="782320"/>
          </a:xfrm>
        </p:spPr>
        <p:txBody>
          <a:bodyPr>
            <a:normAutofit fontScale="90000"/>
          </a:bodyPr>
          <a:lstStyle/>
          <a:p>
            <a:r>
              <a:rPr lang="en-GB" altLang="en-US" sz="3200" dirty="0" smtClean="0">
                <a:cs typeface="Calibri" panose="020F0502020204030204" pitchFamily="34" charset="0"/>
              </a:rPr>
              <a:t>Recognition and Accreditation:</a:t>
            </a:r>
            <a:br>
              <a:rPr lang="en-GB" altLang="en-US" sz="3200" dirty="0" smtClean="0">
                <a:cs typeface="Calibri" panose="020F0502020204030204" pitchFamily="34" charset="0"/>
              </a:rPr>
            </a:br>
            <a:r>
              <a:rPr lang="en-GB" altLang="en-US" sz="2400" dirty="0" smtClean="0">
                <a:solidFill>
                  <a:srgbClr val="B3D236"/>
                </a:solidFill>
                <a:cs typeface="Calibri" panose="020F0502020204030204" pitchFamily="34" charset="0"/>
              </a:rPr>
              <a:t>What young people say:</a:t>
            </a:r>
            <a:r>
              <a:rPr lang="en-GB" altLang="en-US" sz="3200" kern="1200" dirty="0">
                <a:solidFill>
                  <a:srgbClr val="685784"/>
                </a:solidFill>
                <a:latin typeface="Calibri" panose="020F0502020204030204" pitchFamily="34" charset="0"/>
                <a:cs typeface="Arial" panose="020B0604020202020204" pitchFamily="34" charset="0"/>
              </a:rPr>
              <a:t/>
            </a:r>
            <a:br>
              <a:rPr lang="en-GB" altLang="en-US" sz="3200" kern="1200" dirty="0">
                <a:solidFill>
                  <a:srgbClr val="685784"/>
                </a:solidFill>
                <a:latin typeface="Calibri" panose="020F0502020204030204" pitchFamily="34" charset="0"/>
                <a:cs typeface="Arial" panose="020B0604020202020204" pitchFamily="34" charset="0"/>
              </a:rPr>
            </a:br>
            <a:endParaRPr lang="en-GB" sz="24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4" name="Content Placeholder 3"/>
          <p:cNvSpPr>
            <a:spLocks noGrp="1"/>
          </p:cNvSpPr>
          <p:nvPr>
            <p:ph idx="1"/>
          </p:nvPr>
        </p:nvSpPr>
        <p:spPr>
          <a:xfrm>
            <a:off x="687038" y="1680177"/>
            <a:ext cx="10817923" cy="3702050"/>
          </a:xfrm>
        </p:spPr>
        <p:txBody>
          <a:bodyPr/>
          <a:lstStyle/>
          <a:p>
            <a:pPr marL="342900" indent="-342900">
              <a:spcBef>
                <a:spcPct val="0"/>
              </a:spcBef>
              <a:spcAft>
                <a:spcPts val="400"/>
              </a:spcAft>
              <a:buFont typeface="Arial" panose="020B0604020202020204" pitchFamily="34" charset="0"/>
              <a:buChar char="•"/>
            </a:pPr>
            <a:r>
              <a:rPr lang="en-GB" altLang="en-US" sz="2400" dirty="0">
                <a:cs typeface="Calibri" panose="020F0502020204030204" pitchFamily="34" charset="0"/>
              </a:rPr>
              <a:t>Extra-curricular activities should be better recognised by employers, universities, and other opportunity providers, as equally important to academic qualifications.</a:t>
            </a:r>
          </a:p>
          <a:p>
            <a:pPr marL="342900" indent="-342900">
              <a:spcBef>
                <a:spcPct val="0"/>
              </a:spcBef>
              <a:spcAft>
                <a:spcPts val="400"/>
              </a:spcAft>
              <a:buFont typeface="Arial" panose="020B0604020202020204" pitchFamily="34" charset="0"/>
              <a:buChar char="•"/>
            </a:pPr>
            <a:r>
              <a:rPr lang="en-GB" altLang="en-US" sz="2400" dirty="0">
                <a:cs typeface="Calibri" panose="020F0502020204030204" pitchFamily="34" charset="0"/>
              </a:rPr>
              <a:t>Young people should be able to present a well-rounded portrait of themselves as an individual to potential employers and universities, reflecting their interests, hobbies, aspirations, and volunteering activity.</a:t>
            </a:r>
          </a:p>
          <a:p>
            <a:pPr marL="342900" indent="-342900">
              <a:spcBef>
                <a:spcPct val="0"/>
              </a:spcBef>
              <a:spcAft>
                <a:spcPts val="400"/>
              </a:spcAft>
              <a:buFont typeface="Arial" panose="020B0604020202020204" pitchFamily="34" charset="0"/>
              <a:buChar char="•"/>
            </a:pPr>
            <a:r>
              <a:rPr lang="en-GB" altLang="en-US" sz="2400" dirty="0">
                <a:cs typeface="Calibri" panose="020F0502020204030204" pitchFamily="34" charset="0"/>
              </a:rPr>
              <a:t>More value needs to be attached to the skills developed through practical volunteering experience and other activities.</a:t>
            </a:r>
          </a:p>
          <a:p>
            <a:pPr marL="342900" indent="-342900">
              <a:spcBef>
                <a:spcPct val="0"/>
              </a:spcBef>
              <a:spcAft>
                <a:spcPts val="0"/>
              </a:spcAft>
              <a:buFont typeface="Arial" panose="020B0604020202020204" pitchFamily="34" charset="0"/>
              <a:buChar char="•"/>
            </a:pPr>
            <a:r>
              <a:rPr lang="en-GB" altLang="en-US" sz="2400" dirty="0">
                <a:cs typeface="Calibri" panose="020F0502020204030204" pitchFamily="34" charset="0"/>
              </a:rPr>
              <a:t>Schools could partner with youth groups to co-deliver a skills education programme</a:t>
            </a:r>
            <a:r>
              <a:rPr lang="en-GB" altLang="en-US" dirty="0">
                <a:cs typeface="Calibri" panose="020F0502020204030204" pitchFamily="34" charset="0"/>
              </a:rPr>
              <a:t>.</a:t>
            </a:r>
          </a:p>
          <a:p>
            <a:endParaRPr lang="en-GB" dirty="0"/>
          </a:p>
        </p:txBody>
      </p:sp>
      <p:sp>
        <p:nvSpPr>
          <p:cNvPr id="3" name="Rectangle 2"/>
          <p:cNvSpPr/>
          <p:nvPr/>
        </p:nvSpPr>
        <p:spPr>
          <a:xfrm>
            <a:off x="6997858" y="5448189"/>
            <a:ext cx="5019451" cy="369332"/>
          </a:xfrm>
          <a:prstGeom prst="rect">
            <a:avLst/>
          </a:prstGeom>
        </p:spPr>
        <p:txBody>
          <a:bodyPr wrap="none">
            <a:spAutoFit/>
          </a:bodyPr>
          <a:lstStyle/>
          <a:p>
            <a:pPr marL="0" marR="0" lvl="0" indent="0" algn="r" defTabSz="914400" rtl="0" eaLnBrk="1" fontAlgn="auto" latinLnBrk="0" hangingPunct="1">
              <a:lnSpc>
                <a:spcPct val="100000"/>
              </a:lnSpc>
              <a:spcBef>
                <a:spcPct val="0"/>
              </a:spcBef>
              <a:spcAft>
                <a:spcPts val="400"/>
              </a:spcAft>
              <a:buClrTx/>
              <a:buSzTx/>
              <a:buFontTx/>
              <a:buNone/>
              <a:tabLst/>
              <a:defRPr/>
            </a:pPr>
            <a:r>
              <a:rPr kumimoji="0" lang="en-GB" sz="1800" b="0" i="1" u="none" strike="noStrike" kern="1200" cap="none" spc="0" normalizeH="0" baseline="0" noProof="0" dirty="0">
                <a:ln>
                  <a:noFill/>
                </a:ln>
                <a:solidFill>
                  <a:srgbClr val="00C4C4"/>
                </a:solidFill>
                <a:effectLst/>
                <a:uLnTx/>
                <a:uFillTx/>
                <a:latin typeface="Arial"/>
                <a:ea typeface="+mn-ea"/>
                <a:cs typeface="+mn-cs"/>
              </a:rPr>
              <a:t>#SQA Futures, Young Scot/SQA, October 2018</a:t>
            </a:r>
            <a:endParaRPr kumimoji="0" lang="en-GB" altLang="en-US" sz="2400" b="0" i="0" u="none" strike="noStrike" kern="1200" cap="none" spc="0" normalizeH="0" baseline="0" noProof="0" dirty="0">
              <a:ln>
                <a:noFill/>
              </a:ln>
              <a:solidFill>
                <a:srgbClr val="00C4C4"/>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1612173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0259" y="471517"/>
            <a:ext cx="11666130" cy="6033786"/>
          </a:xfrm>
          <a:prstGeom prst="rect">
            <a:avLst/>
          </a:prstGeom>
        </p:spPr>
      </p:pic>
    </p:spTree>
    <p:extLst>
      <p:ext uri="{BB962C8B-B14F-4D97-AF65-F5344CB8AC3E}">
        <p14:creationId xmlns:p14="http://schemas.microsoft.com/office/powerpoint/2010/main" val="3473013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2121</Words>
  <Application>Microsoft Office PowerPoint</Application>
  <PresentationFormat>Widescreen</PresentationFormat>
  <Paragraphs>165</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Bold</vt:lpstr>
      <vt:lpstr>Calibri</vt:lpstr>
      <vt:lpstr>Calibri Light</vt:lpstr>
      <vt:lpstr>ＭＳ 明朝</vt:lpstr>
      <vt:lpstr>Times New Roman</vt:lpstr>
      <vt:lpstr>Wingdings</vt:lpstr>
      <vt:lpstr>Office Theme</vt:lpstr>
      <vt:lpstr>PowerPoint Presentation</vt:lpstr>
      <vt:lpstr>What are Youth Awards? </vt:lpstr>
      <vt:lpstr>What is the Awards Network? </vt:lpstr>
      <vt:lpstr>Awards Network members? </vt:lpstr>
      <vt:lpstr>PowerPoint Presentation</vt:lpstr>
      <vt:lpstr>Harnessing Youth Awards to Recognise and Accredit Wider Achievement </vt:lpstr>
      <vt:lpstr>Amazing Things A guide to Youth Awards in Scotland</vt:lpstr>
      <vt:lpstr>Recognition and Accreditation: What young people say: </vt:lpstr>
      <vt:lpstr>PowerPoint Presentation</vt:lpstr>
      <vt:lpstr>PowerPoint Presentation</vt:lpstr>
      <vt:lpstr>PowerPoint Presentation</vt:lpstr>
      <vt:lpstr>PowerPoint Presentation</vt:lpstr>
      <vt:lpstr>  </vt:lpstr>
      <vt:lpstr>Background and context:  </vt:lpstr>
      <vt:lpstr>  </vt:lpstr>
      <vt:lpstr>  </vt:lpstr>
      <vt:lpstr>  </vt:lpstr>
      <vt:lpstr>  </vt:lpstr>
      <vt:lpstr>National Working Group on Recognising All Personal Learning and Achievement  </vt:lpstr>
      <vt:lpstr>National Group: Key messages so far…</vt:lpstr>
      <vt:lpstr>National Group: Next Steps  </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A (Angela)</dc:creator>
  <cp:lastModifiedBy>McDonald A (Angela)</cp:lastModifiedBy>
  <cp:revision>1</cp:revision>
  <dcterms:created xsi:type="dcterms:W3CDTF">2020-04-09T11:34:51Z</dcterms:created>
  <dcterms:modified xsi:type="dcterms:W3CDTF">2020-04-09T11:36:05Z</dcterms:modified>
</cp:coreProperties>
</file>