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2"/>
  </p:sldMasterIdLst>
  <p:notesMasterIdLst>
    <p:notesMasterId r:id="rId21"/>
  </p:notesMasterIdLst>
  <p:sldIdLst>
    <p:sldId id="256" r:id="rId3"/>
    <p:sldId id="275" r:id="rId4"/>
    <p:sldId id="257" r:id="rId5"/>
    <p:sldId id="264" r:id="rId6"/>
    <p:sldId id="278" r:id="rId7"/>
    <p:sldId id="265" r:id="rId8"/>
    <p:sldId id="258" r:id="rId9"/>
    <p:sldId id="269" r:id="rId10"/>
    <p:sldId id="266" r:id="rId11"/>
    <p:sldId id="259" r:id="rId12"/>
    <p:sldId id="262" r:id="rId13"/>
    <p:sldId id="263" r:id="rId14"/>
    <p:sldId id="276" r:id="rId15"/>
    <p:sldId id="272" r:id="rId16"/>
    <p:sldId id="260" r:id="rId17"/>
    <p:sldId id="274" r:id="rId18"/>
    <p:sldId id="270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71" autoAdjust="0"/>
    <p:restoredTop sz="97262" autoAdjust="0"/>
  </p:normalViewPr>
  <p:slideViewPr>
    <p:cSldViewPr>
      <p:cViewPr varScale="1">
        <p:scale>
          <a:sx n="62" d="100"/>
          <a:sy n="62" d="100"/>
        </p:scale>
        <p:origin x="95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ustomXml" Target="../customXml/item2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28" Type="http://schemas.openxmlformats.org/officeDocument/2006/relationships/customXml" Target="../customXml/item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Relationship Id="rId27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00085-7618-42FB-8C97-D2DF682E905E}" type="datetimeFigureOut">
              <a:rPr lang="en-GB" smtClean="0"/>
              <a:pPr/>
              <a:t>21/12/2020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33426-532D-4940-9CD9-237E461235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360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ea typeface="ＭＳ Ｐゴシック" pitchFamily="34" charset="-128"/>
              </a:rPr>
              <a:t>Welcome, explanation</a:t>
            </a:r>
            <a:r>
              <a:rPr lang="en-US" altLang="en-US" baseline="0" dirty="0" smtClean="0">
                <a:latin typeface="Arial" charset="0"/>
                <a:ea typeface="ＭＳ Ｐゴシック" pitchFamily="34" charset="-128"/>
              </a:rPr>
              <a:t> and ice-breaker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33426-532D-4940-9CD9-237E461235A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7142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ea typeface="ＭＳ Ｐゴシック" pitchFamily="34" charset="-128"/>
              </a:rPr>
              <a:t>Scenario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33426-532D-4940-9CD9-237E461235AD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106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ea typeface="ＭＳ Ｐゴシック" pitchFamily="34" charset="-128"/>
              </a:rPr>
              <a:t>OPTIONS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33426-532D-4940-9CD9-237E461235AD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7142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ea typeface="ＭＳ Ｐゴシック" pitchFamily="34" charset="-128"/>
              </a:rPr>
              <a:t>OPTIONS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33426-532D-4940-9CD9-237E461235AD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6974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ea typeface="ＭＳ Ｐゴシック" pitchFamily="34" charset="-128"/>
              </a:rPr>
              <a:t>OPTIONS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33426-532D-4940-9CD9-237E461235AD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8241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ea typeface="ＭＳ Ｐゴシック" pitchFamily="34" charset="-128"/>
              </a:rPr>
              <a:t>OPTIONS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33426-532D-4940-9CD9-237E461235AD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558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ea typeface="ＭＳ Ｐゴシック" pitchFamily="34" charset="-128"/>
              </a:rPr>
              <a:t>Scenario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33426-532D-4940-9CD9-237E461235AD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521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ea typeface="ＭＳ Ｐゴシック" pitchFamily="34" charset="-128"/>
              </a:rPr>
              <a:t>Scenario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33426-532D-4940-9CD9-237E461235A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714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ea typeface="ＭＳ Ｐゴシック" pitchFamily="34" charset="-128"/>
              </a:rPr>
              <a:t>Train</a:t>
            </a:r>
            <a:r>
              <a:rPr lang="en-US" altLang="en-US" baseline="0" dirty="0" smtClean="0">
                <a:latin typeface="Arial" charset="0"/>
                <a:ea typeface="ＭＳ Ｐゴシック" pitchFamily="34" charset="-128"/>
              </a:rPr>
              <a:t> of Thought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33426-532D-4940-9CD9-237E461235AD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714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ea typeface="ＭＳ Ｐゴシック" pitchFamily="34" charset="-128"/>
              </a:rPr>
              <a:t>Train</a:t>
            </a:r>
            <a:r>
              <a:rPr lang="en-US" altLang="en-US" baseline="0" dirty="0" smtClean="0">
                <a:latin typeface="Arial" charset="0"/>
                <a:ea typeface="ＭＳ Ｐゴシック" pitchFamily="34" charset="-128"/>
              </a:rPr>
              <a:t> of Thought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33426-532D-4940-9CD9-237E461235AD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446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err="1" smtClean="0">
                <a:latin typeface="Arial" charset="0"/>
                <a:ea typeface="ＭＳ Ｐゴシック" pitchFamily="34" charset="-128"/>
              </a:rPr>
              <a:t>ADU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33426-532D-4940-9CD9-237E461235A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7142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err="1" smtClean="0">
                <a:latin typeface="Arial" charset="0"/>
                <a:ea typeface="ＭＳ Ｐゴシック" pitchFamily="34" charset="-128"/>
              </a:rPr>
              <a:t>ADU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33426-532D-4940-9CD9-237E461235AD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714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ea typeface="ＭＳ Ｐゴシック" pitchFamily="34" charset="-128"/>
              </a:rPr>
              <a:t>Scenario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33426-532D-4940-9CD9-237E461235AD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7142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  <a:ea typeface="ＭＳ Ｐゴシック" pitchFamily="34" charset="-128"/>
              </a:rPr>
              <a:t>Scenario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33426-532D-4940-9CD9-237E461235AD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899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4EFD-FBBC-414D-878C-AD61C7B80B09}" type="datetimeFigureOut">
              <a:rPr lang="en-GB" smtClean="0"/>
              <a:pPr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8AA7-7585-4583-81F9-03994D289C16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728" y="5891956"/>
            <a:ext cx="1534643" cy="9087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4EFD-FBBC-414D-878C-AD61C7B80B09}" type="datetimeFigureOut">
              <a:rPr lang="en-GB" smtClean="0"/>
              <a:pPr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8AA7-7585-4583-81F9-03994D289C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4EFD-FBBC-414D-878C-AD61C7B80B09}" type="datetimeFigureOut">
              <a:rPr lang="en-GB" smtClean="0"/>
              <a:pPr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8AA7-7585-4583-81F9-03994D289C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4EFD-FBBC-414D-878C-AD61C7B80B09}" type="datetimeFigureOut">
              <a:rPr lang="en-GB" smtClean="0"/>
              <a:pPr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8AA7-7585-4583-81F9-03994D289C16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728" y="5891956"/>
            <a:ext cx="1534643" cy="9087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4EFD-FBBC-414D-878C-AD61C7B80B09}" type="datetimeFigureOut">
              <a:rPr lang="en-GB" smtClean="0"/>
              <a:pPr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8AA7-7585-4583-81F9-03994D289C16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728" y="5891956"/>
            <a:ext cx="1534643" cy="9087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4EFD-FBBC-414D-878C-AD61C7B80B09}" type="datetimeFigureOut">
              <a:rPr lang="en-GB" smtClean="0"/>
              <a:pPr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8AA7-7585-4583-81F9-03994D289C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4EFD-FBBC-414D-878C-AD61C7B80B09}" type="datetimeFigureOut">
              <a:rPr lang="en-GB" smtClean="0"/>
              <a:pPr/>
              <a:t>21/12/2020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8AA7-7585-4583-81F9-03994D289C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4EFD-FBBC-414D-878C-AD61C7B80B09}" type="datetimeFigureOut">
              <a:rPr lang="en-GB" smtClean="0"/>
              <a:pPr/>
              <a:t>21/12/2020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8AA7-7585-4583-81F9-03994D289C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4EFD-FBBC-414D-878C-AD61C7B80B09}" type="datetimeFigureOut">
              <a:rPr lang="en-GB" smtClean="0"/>
              <a:pPr/>
              <a:t>21/12/2020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8AA7-7585-4583-81F9-03994D289C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4EFD-FBBC-414D-878C-AD61C7B80B09}" type="datetimeFigureOut">
              <a:rPr lang="en-GB" smtClean="0"/>
              <a:pPr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8AA7-7585-4583-81F9-03994D289C1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94A4EFD-FBBC-414D-878C-AD61C7B80B09}" type="datetimeFigureOut">
              <a:rPr lang="en-GB" smtClean="0"/>
              <a:pPr/>
              <a:t>21/12/2020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1B88AA7-7585-4583-81F9-03994D289C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94A4EFD-FBBC-414D-878C-AD61C7B80B09}" type="datetimeFigureOut">
              <a:rPr lang="en-GB" smtClean="0"/>
              <a:pPr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1B88AA7-7585-4583-81F9-03994D289C16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728" y="5891956"/>
            <a:ext cx="1534643" cy="90872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ldline.org.uk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2229832"/>
            <a:ext cx="83529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CORRIDOR</a:t>
            </a:r>
            <a:endParaRPr lang="en-GB" sz="10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728" y="5891956"/>
            <a:ext cx="1534643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7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692696"/>
            <a:ext cx="835292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is a serious problem of some boys being abusive to </a:t>
            </a:r>
            <a:r>
              <a:rPr lang="en-GB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girlfriends.</a:t>
            </a:r>
            <a:endParaRPr lang="en-GB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3284984"/>
            <a:ext cx="83529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 ----- </a:t>
            </a:r>
            <a:r>
              <a:rPr lang="en-GB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UNSURE </a:t>
            </a:r>
            <a:r>
              <a:rPr lang="en-GB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----- </a:t>
            </a:r>
            <a:r>
              <a:rPr lang="en-GB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DISAGREE</a:t>
            </a:r>
            <a:endParaRPr lang="en-GB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80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782702"/>
            <a:ext cx="835292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as many girls as boys are physically abusive to </a:t>
            </a:r>
            <a:r>
              <a:rPr lang="en-GB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partners.</a:t>
            </a:r>
            <a:endParaRPr lang="en-GB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3356992"/>
            <a:ext cx="83529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 ----- </a:t>
            </a:r>
            <a:r>
              <a:rPr lang="en-GB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UNSURE </a:t>
            </a:r>
            <a:r>
              <a:rPr lang="en-GB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----- </a:t>
            </a:r>
            <a:r>
              <a:rPr lang="en-GB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DISAGREE</a:t>
            </a:r>
            <a:endParaRPr lang="en-GB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58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404664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lang="en-GB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196752"/>
            <a:ext cx="83529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corridor at school you see a boy and his girlfriend arguing. You know them.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14302"/>
            <a:ext cx="5400600" cy="34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85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7544" y="548680"/>
            <a:ext cx="820891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boy pushes his girlfriend against the wall. Nobody is doing anything to help.</a:t>
            </a:r>
            <a:endParaRPr lang="en-GB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14302"/>
            <a:ext cx="5400600" cy="34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77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0644" y="548681"/>
            <a:ext cx="828581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could you do?</a:t>
            </a:r>
          </a:p>
          <a:p>
            <a:endParaRPr lang="en-GB" sz="1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your options?</a:t>
            </a:r>
            <a:endParaRPr lang="en-GB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924944"/>
            <a:ext cx="5400600" cy="34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7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5536" y="332656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Options</a:t>
            </a:r>
            <a:endParaRPr lang="en-GB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1340768"/>
            <a:ext cx="85689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	Do nothing. It’s </a:t>
            </a:r>
            <a:r>
              <a:rPr lang="en-GB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none of </a:t>
            </a:r>
            <a:r>
              <a:rPr lang="en-GB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business.</a:t>
            </a:r>
          </a:p>
          <a:p>
            <a:endParaRPr lang="en-GB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	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Distract 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couple somehow to 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defuse 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situation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endParaRPr lang="en-GB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	Shout </a:t>
            </a:r>
            <a:r>
              <a:rPr lang="en-GB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him to leave her alone and </a:t>
            </a:r>
            <a:r>
              <a:rPr lang="en-GB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wait </a:t>
            </a:r>
            <a:r>
              <a:rPr lang="en-GB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make sure things have </a:t>
            </a:r>
            <a:r>
              <a:rPr lang="en-GB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calmed 	down.</a:t>
            </a:r>
          </a:p>
          <a:p>
            <a:endParaRPr lang="en-GB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34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5536" y="476672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Options</a:t>
            </a:r>
            <a:endParaRPr lang="en-GB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1556793"/>
            <a:ext cx="864096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	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Talk 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girl at some point to offer 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her 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3400" dirty="0" smtClean="0">
              <a:solidFill>
                <a:srgbClr val="002060"/>
              </a:solidFill>
            </a:endParaRPr>
          </a:p>
          <a:p>
            <a:r>
              <a:rPr lang="en-GB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Talk 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boy at some point about his 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behaviour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46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5536" y="620688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Options</a:t>
            </a:r>
            <a:endParaRPr lang="en-GB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1484783"/>
            <a:ext cx="820891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400" dirty="0" smtClean="0">
                <a:solidFill>
                  <a:srgbClr val="002060"/>
                </a:solidFill>
                <a:latin typeface="+mj-lt"/>
              </a:rPr>
              <a:t>6. 	Talk </a:t>
            </a:r>
            <a:r>
              <a:rPr lang="en-GB" sz="3400" dirty="0">
                <a:solidFill>
                  <a:srgbClr val="002060"/>
                </a:solidFill>
                <a:latin typeface="+mj-lt"/>
              </a:rPr>
              <a:t>about </a:t>
            </a:r>
            <a:r>
              <a:rPr lang="en-GB" sz="3400" dirty="0" smtClean="0">
                <a:solidFill>
                  <a:srgbClr val="002060"/>
                </a:solidFill>
                <a:latin typeface="+mj-lt"/>
              </a:rPr>
              <a:t>this </a:t>
            </a:r>
            <a:r>
              <a:rPr lang="en-GB" sz="3400" dirty="0">
                <a:solidFill>
                  <a:srgbClr val="002060"/>
                </a:solidFill>
                <a:latin typeface="+mj-lt"/>
              </a:rPr>
              <a:t>with a </a:t>
            </a:r>
            <a:r>
              <a:rPr lang="en-GB" sz="3400" dirty="0" smtClean="0">
                <a:solidFill>
                  <a:srgbClr val="002060"/>
                </a:solidFill>
                <a:latin typeface="+mj-lt"/>
              </a:rPr>
              <a:t>parent/carer, a 	teacher/adult </a:t>
            </a:r>
            <a:r>
              <a:rPr lang="en-GB" sz="3400" dirty="0">
                <a:solidFill>
                  <a:srgbClr val="002060"/>
                </a:solidFill>
                <a:latin typeface="+mj-lt"/>
              </a:rPr>
              <a:t>you trust or an MVP </a:t>
            </a:r>
            <a:r>
              <a:rPr lang="en-GB" sz="3400" dirty="0" smtClean="0">
                <a:solidFill>
                  <a:srgbClr val="002060"/>
                </a:solidFill>
                <a:latin typeface="+mj-lt"/>
              </a:rPr>
              <a:t>	mentor</a:t>
            </a:r>
            <a:r>
              <a:rPr lang="en-GB" sz="3400" dirty="0">
                <a:solidFill>
                  <a:srgbClr val="002060"/>
                </a:solidFill>
                <a:latin typeface="+mj-lt"/>
              </a:rPr>
              <a:t>, and ask </a:t>
            </a:r>
            <a:r>
              <a:rPr lang="en-GB" sz="3400" dirty="0" smtClean="0">
                <a:solidFill>
                  <a:srgbClr val="002060"/>
                </a:solidFill>
                <a:latin typeface="+mj-lt"/>
              </a:rPr>
              <a:t>their advice on what to 	do.</a:t>
            </a:r>
          </a:p>
          <a:p>
            <a:endParaRPr lang="en-GB" sz="3400" dirty="0">
              <a:solidFill>
                <a:srgbClr val="002060"/>
              </a:solidFill>
              <a:latin typeface="+mj-lt"/>
            </a:endParaRPr>
          </a:p>
          <a:p>
            <a:r>
              <a:rPr lang="en-GB" sz="3400" dirty="0" smtClean="0">
                <a:solidFill>
                  <a:srgbClr val="002060"/>
                </a:solidFill>
                <a:latin typeface="+mj-lt"/>
              </a:rPr>
              <a:t>7. 	Personal Option</a:t>
            </a:r>
            <a:r>
              <a:rPr lang="en-GB" sz="3400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621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539552" y="1412776"/>
            <a:ext cx="5328592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ChildLine</a:t>
            </a:r>
            <a:endParaRPr lang="en-US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www.childline.org.uk</a:t>
            </a:r>
            <a:endParaRPr lang="en-US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US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are under 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you can confidentially call, email or chat online about any problem big or 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small.</a:t>
            </a:r>
            <a:endParaRPr lang="en-US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5724128" y="2276871"/>
            <a:ext cx="3174504" cy="311306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95536" y="476672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Getting Help</a:t>
            </a:r>
            <a:endParaRPr lang="en-GB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46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3528" y="260649"/>
            <a:ext cx="8424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Corridor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1196752"/>
            <a:ext cx="842493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corridor at school you see a boy and his girlfriend arguing. You know them.</a:t>
            </a:r>
            <a:endParaRPr lang="en-GB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537438"/>
            <a:ext cx="5184576" cy="333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68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7544" y="692696"/>
            <a:ext cx="842493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boy pushes </a:t>
            </a:r>
            <a:r>
              <a:rPr lang="en-GB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 girlfriend against the wall. </a:t>
            </a:r>
            <a:r>
              <a:rPr lang="en-GB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Nobody is </a:t>
            </a:r>
            <a:r>
              <a:rPr lang="en-GB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doing </a:t>
            </a:r>
            <a:r>
              <a:rPr lang="en-GB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anything to help.</a:t>
            </a:r>
            <a:endParaRPr lang="en-GB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348880"/>
            <a:ext cx="5400600" cy="34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94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1800200"/>
          </a:xfrm>
        </p:spPr>
        <p:txBody>
          <a:bodyPr>
            <a:normAutofit fontScale="47500" lnSpcReduction="20000"/>
          </a:bodyPr>
          <a:lstStyle/>
          <a:p>
            <a:pPr marL="118872" indent="0">
              <a:lnSpc>
                <a:spcPct val="120000"/>
              </a:lnSpc>
              <a:buNone/>
            </a:pPr>
            <a:r>
              <a:rPr lang="en-GB" sz="7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your hand up if you think there is something wrong with what is happening.</a:t>
            </a:r>
          </a:p>
          <a:p>
            <a:pPr marL="118872" indent="0">
              <a:buNone/>
            </a:pPr>
            <a:endParaRPr lang="en-GB" sz="3500" dirty="0">
              <a:latin typeface="+mj-lt"/>
            </a:endParaRPr>
          </a:p>
          <a:p>
            <a:pPr marL="118872" indent="0">
              <a:buNone/>
            </a:pPr>
            <a:r>
              <a:rPr lang="en-GB" sz="3500" dirty="0" smtClean="0">
                <a:latin typeface="+mj-lt"/>
              </a:rPr>
              <a:t>			</a:t>
            </a:r>
          </a:p>
          <a:p>
            <a:pPr marL="118872" indent="0">
              <a:buNone/>
            </a:pPr>
            <a:r>
              <a:rPr lang="en-GB" sz="3500" dirty="0">
                <a:latin typeface="+mj-lt"/>
              </a:rPr>
              <a:t>	</a:t>
            </a:r>
            <a:r>
              <a:rPr lang="en-GB" sz="3500" dirty="0" smtClean="0">
                <a:latin typeface="+mj-lt"/>
              </a:rPr>
              <a:t>		</a:t>
            </a:r>
            <a:endParaRPr lang="en-GB" sz="3500" dirty="0"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348880"/>
            <a:ext cx="5400600" cy="34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39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404665"/>
            <a:ext cx="8229600" cy="2808311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GB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we think or feel something might be wrong, we call these Red Flags.</a:t>
            </a:r>
          </a:p>
          <a:p>
            <a:pPr marL="118872" indent="0">
              <a:buNone/>
            </a:pPr>
            <a:endParaRPr lang="en-GB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8872" indent="0">
              <a:buNone/>
            </a:pPr>
            <a:r>
              <a:rPr lang="en-GB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the red flags?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356992"/>
            <a:ext cx="3384376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56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23528" y="2996952"/>
            <a:ext cx="8496944" cy="1728192"/>
          </a:xfrm>
        </p:spPr>
        <p:txBody>
          <a:bodyPr>
            <a:normAutofit/>
          </a:bodyPr>
          <a:lstStyle/>
          <a:p>
            <a:pPr marL="118872" indent="0" algn="ctr">
              <a:buNone/>
            </a:pPr>
            <a:r>
              <a:rPr lang="en-GB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a bystander </a:t>
            </a:r>
            <a:endParaRPr lang="en-GB" sz="4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8872" indent="0" algn="ctr">
              <a:buNone/>
            </a:pPr>
            <a:r>
              <a:rPr lang="en-GB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might you be thinking?</a:t>
            </a:r>
          </a:p>
        </p:txBody>
      </p:sp>
      <p:sp>
        <p:nvSpPr>
          <p:cNvPr id="6" name="Cloud Callout 5"/>
          <p:cNvSpPr/>
          <p:nvPr/>
        </p:nvSpPr>
        <p:spPr>
          <a:xfrm>
            <a:off x="5364088" y="692696"/>
            <a:ext cx="3361908" cy="2010718"/>
          </a:xfrm>
          <a:prstGeom prst="cloud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0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404664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 of Thought</a:t>
            </a:r>
            <a:endParaRPr lang="en-GB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1484784"/>
            <a:ext cx="835292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What’s going on? </a:t>
            </a:r>
          </a:p>
          <a:p>
            <a:pPr>
              <a:buFont typeface="Arial" pitchFamily="34" charset="0"/>
              <a:buChar char="•"/>
            </a:pPr>
            <a:endParaRPr lang="en-GB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is he pushing her?</a:t>
            </a:r>
          </a:p>
          <a:p>
            <a:pPr>
              <a:buFont typeface="Arial" pitchFamily="34" charset="0"/>
              <a:buChar char="•"/>
            </a:pPr>
            <a:endParaRPr lang="en-GB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I say something? </a:t>
            </a:r>
          </a:p>
          <a:p>
            <a:pPr>
              <a:buFont typeface="Arial" pitchFamily="34" charset="0"/>
              <a:buChar char="•"/>
            </a:pPr>
            <a:endParaRPr lang="en-GB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nobody else is doing anything, why should I? </a:t>
            </a:r>
          </a:p>
        </p:txBody>
      </p:sp>
    </p:spTree>
    <p:extLst>
      <p:ext uri="{BB962C8B-B14F-4D97-AF65-F5344CB8AC3E}">
        <p14:creationId xmlns:p14="http://schemas.microsoft.com/office/powerpoint/2010/main" val="69355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5536" y="548680"/>
            <a:ext cx="84249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GB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I get involved he might turn on me. </a:t>
            </a:r>
            <a:r>
              <a:rPr lang="en-GB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 </a:t>
            </a:r>
            <a:r>
              <a:rPr lang="en-GB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ready for that?</a:t>
            </a:r>
          </a:p>
          <a:p>
            <a:pPr>
              <a:buFont typeface="Arial" pitchFamily="34" charset="0"/>
              <a:buChar char="•"/>
            </a:pPr>
            <a:endParaRPr lang="en-GB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34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GB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treats her like that and she stays </a:t>
            </a:r>
            <a:r>
              <a:rPr lang="en-GB" sz="34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him, </a:t>
            </a:r>
            <a:r>
              <a:rPr lang="en-GB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it any of my busi­ness? </a:t>
            </a:r>
          </a:p>
          <a:p>
            <a:pPr>
              <a:buFont typeface="Arial" pitchFamily="34" charset="0"/>
              <a:buChar char="•"/>
            </a:pPr>
            <a:endParaRPr lang="en-GB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if I don’t do something am I saying it’s okay for him to treat her like this? </a:t>
            </a:r>
          </a:p>
          <a:p>
            <a:pPr>
              <a:buFont typeface="Arial" pitchFamily="34" charset="0"/>
              <a:buChar char="•"/>
            </a:pPr>
            <a:endParaRPr lang="en-GB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should I do?</a:t>
            </a:r>
            <a:endParaRPr lang="en-GB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92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23528" y="1844825"/>
            <a:ext cx="8352928" cy="2736303"/>
          </a:xfrm>
        </p:spPr>
        <p:txBody>
          <a:bodyPr>
            <a:normAutofit/>
          </a:bodyPr>
          <a:lstStyle/>
          <a:p>
            <a:pPr marL="118872" indent="0" algn="ctr">
              <a:buNone/>
            </a:pPr>
            <a:r>
              <a:rPr lang="en-GB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reasons </a:t>
            </a:r>
            <a:endParaRPr lang="en-GB" sz="4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8872" indent="0" algn="ctr">
              <a:buNone/>
            </a:pPr>
            <a:r>
              <a:rPr lang="en-GB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might </a:t>
            </a:r>
            <a:r>
              <a:rPr lang="en-GB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someone give </a:t>
            </a:r>
            <a:r>
              <a:rPr lang="en-GB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not </a:t>
            </a:r>
            <a:r>
              <a:rPr lang="en-GB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getting involved?</a:t>
            </a:r>
          </a:p>
        </p:txBody>
      </p:sp>
    </p:spTree>
    <p:extLst>
      <p:ext uri="{BB962C8B-B14F-4D97-AF65-F5344CB8AC3E}">
        <p14:creationId xmlns:p14="http://schemas.microsoft.com/office/powerpoint/2010/main" val="50635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metadata xmlns="http://www.objective.com/ecm/document/metadata/53D26341A57B383EE0540010E0463CCA" version="1.0.0">
  <systemFields>
    <field name="Objective-Id">
      <value order="0">A30732143</value>
    </field>
    <field name="Objective-Title">
      <value order="0">Corridor MVP ASN</value>
    </field>
    <field name="Objective-Description">
      <value order="0"/>
    </field>
    <field name="Objective-CreationStamp">
      <value order="0">2020-11-09T08:03:37Z</value>
    </field>
    <field name="Objective-IsApproved">
      <value order="0">false</value>
    </field>
    <field name="Objective-IsPublished">
      <value order="0">true</value>
    </field>
    <field name="Objective-DatePublished">
      <value order="0">2020-11-09T08:03:37Z</value>
    </field>
    <field name="Objective-ModificationStamp">
      <value order="0">2020-11-09T08:03:37Z</value>
    </field>
    <field name="Objective-Owner">
      <value order="0">Lynch, Pauline P (U441770)</value>
    </field>
    <field name="Objective-Path">
      <value order="0">Objective Global Folder:SG File Plan:Administration:Corporate strategy:Strategy and change:Corporate strategy: Strategy and change:Education Scotland: Inclusion and Equality: Workstream 5 Mentors in Violence (2017-2019): 2017-2022</value>
    </field>
    <field name="Objective-Parent">
      <value order="0">Education Scotland: Inclusion and Equality: Workstream 5 Mentors in Violence (2017-2019): 2017-2022</value>
    </field>
    <field name="Objective-State">
      <value order="0">Published</value>
    </field>
    <field name="Objective-VersionId">
      <value order="0">vA44731610</value>
    </field>
    <field name="Objective-Version">
      <value order="0">1.0</value>
    </field>
    <field name="Objective-VersionNumber">
      <value order="0">1</value>
    </field>
    <field name="Objective-VersionComment">
      <value order="0">First version</value>
    </field>
    <field name="Objective-FileNumber">
      <value order="0">PROJ/13984</value>
    </field>
    <field name="Objective-Classification">
      <value order="0">OFFICIAL</value>
    </field>
    <field name="Objective-Caveats">
      <value order="0">Caveat for access to SG Fileplan</value>
    </field>
  </systemFields>
  <catalogues>
    <catalogue name="Document Type Catalogue" type="type" ori="id:cA35">
      <field name="Objective-Date of Original">
        <value order="0"/>
      </field>
      <field name="Objective-Date Received">
        <value order="0"/>
      </field>
      <field name="Objective-SG Web Publication - Category">
        <value order="0"/>
      </field>
      <field name="Objective-SG Web Publication - Category 2 Classification">
        <value order="0"/>
      </field>
      <field name="Objective-Connect Creator">
        <value order="0"/>
      </field>
      <field name="Objective-Required Redaction">
        <value order="0"/>
      </field>
    </catalogue>
  </catalogues>
</metadat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F80AADB20CBB4D9EE9B6F4D4480A4C" ma:contentTypeVersion="9" ma:contentTypeDescription="Create a new document." ma:contentTypeScope="" ma:versionID="33bbdf4ada6dd73376eab95f21cba76f">
  <xsd:schema xmlns:xsd="http://www.w3.org/2001/XMLSchema" xmlns:xs="http://www.w3.org/2001/XMLSchema" xmlns:p="http://schemas.microsoft.com/office/2006/metadata/properties" xmlns:ns2="32ac2cff-8bb9-4817-b836-5afb9e81c8d4" targetNamespace="http://schemas.microsoft.com/office/2006/metadata/properties" ma:root="true" ma:fieldsID="9d6f5030f3f9c76a4646fe48c8f9b697" ns2:_="">
    <xsd:import namespace="32ac2cff-8bb9-4817-b836-5afb9e81c8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ac2cff-8bb9-4817-b836-5afb9e81c8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53D26341A57B383EE0540010E0463CCA"/>
  </ds:schemaRefs>
</ds:datastoreItem>
</file>

<file path=customXml/itemProps2.xml><?xml version="1.0" encoding="utf-8"?>
<ds:datastoreItem xmlns:ds="http://schemas.openxmlformats.org/officeDocument/2006/customXml" ds:itemID="{328F25EA-9641-4BEA-9E12-DE67EAFF7227}"/>
</file>

<file path=customXml/itemProps3.xml><?xml version="1.0" encoding="utf-8"?>
<ds:datastoreItem xmlns:ds="http://schemas.openxmlformats.org/officeDocument/2006/customXml" ds:itemID="{64E00C7E-6A17-41D6-8B70-159EB77689B1}"/>
</file>

<file path=customXml/itemProps4.xml><?xml version="1.0" encoding="utf-8"?>
<ds:datastoreItem xmlns:ds="http://schemas.openxmlformats.org/officeDocument/2006/customXml" ds:itemID="{9BC3F41A-D332-4A4F-85B7-687EA491896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9149</TotalTime>
  <Words>448</Words>
  <Application>Microsoft Office PowerPoint</Application>
  <PresentationFormat>On-screen Show (4:3)</PresentationFormat>
  <Paragraphs>90</Paragraphs>
  <Slides>18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ＭＳ Ｐゴシック</vt:lpstr>
      <vt:lpstr>Arial</vt:lpstr>
      <vt:lpstr>Calibri</vt:lpstr>
      <vt:lpstr>Cambria</vt:lpstr>
      <vt:lpstr>Wingdings</vt:lpstr>
      <vt:lpstr>Wingdings 2</vt:lpstr>
      <vt:lpstr>Wingdings 3</vt:lpstr>
      <vt:lpstr>Module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Scottish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Z610330</dc:creator>
  <cp:lastModifiedBy>Mckenzie K (Kenneth)</cp:lastModifiedBy>
  <cp:revision>78</cp:revision>
  <dcterms:created xsi:type="dcterms:W3CDTF">2016-11-07T17:24:05Z</dcterms:created>
  <dcterms:modified xsi:type="dcterms:W3CDTF">2020-12-21T10:35:12Z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A30732143</vt:lpwstr>
  </property>
  <property fmtid="{D5CDD505-2E9C-101B-9397-08002B2CF9AE}" pid="4" name="Objective-Title">
    <vt:lpwstr>Corridor MVP ASN</vt:lpwstr>
  </property>
  <property fmtid="{D5CDD505-2E9C-101B-9397-08002B2CF9AE}" pid="5" name="Objective-Description">
    <vt:lpwstr/>
  </property>
  <property fmtid="{D5CDD505-2E9C-101B-9397-08002B2CF9AE}" pid="6" name="Objective-CreationStamp">
    <vt:filetime>2020-11-09T08:03:37Z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2020-11-09T08:03:37Z</vt:filetime>
  </property>
  <property fmtid="{D5CDD505-2E9C-101B-9397-08002B2CF9AE}" pid="10" name="Objective-ModificationStamp">
    <vt:filetime>2020-11-09T08:03:37Z</vt:filetime>
  </property>
  <property fmtid="{D5CDD505-2E9C-101B-9397-08002B2CF9AE}" pid="11" name="Objective-Owner">
    <vt:lpwstr>Lynch, Pauline P (U441770)</vt:lpwstr>
  </property>
  <property fmtid="{D5CDD505-2E9C-101B-9397-08002B2CF9AE}" pid="12" name="Objective-Path">
    <vt:lpwstr>Objective Global Folder:SG File Plan:Administration:Corporate strategy:Strategy and change:Corporate strategy: Strategy and change:Education Scotland: Inclusion and Equality: Workstream 5 Mentors in Violence (2017-2019): 2017-2022</vt:lpwstr>
  </property>
  <property fmtid="{D5CDD505-2E9C-101B-9397-08002B2CF9AE}" pid="13" name="Objective-Parent">
    <vt:lpwstr>Education Scotland: Inclusion and Equality: Workstream 5 Mentors in Violence (2017-2019): 2017-2022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vA44731610</vt:lpwstr>
  </property>
  <property fmtid="{D5CDD505-2E9C-101B-9397-08002B2CF9AE}" pid="16" name="Objective-Version">
    <vt:lpwstr>1.0</vt:lpwstr>
  </property>
  <property fmtid="{D5CDD505-2E9C-101B-9397-08002B2CF9AE}" pid="17" name="Objective-VersionNumber">
    <vt:r8>1</vt:r8>
  </property>
  <property fmtid="{D5CDD505-2E9C-101B-9397-08002B2CF9AE}" pid="18" name="Objective-VersionComment">
    <vt:lpwstr>First version</vt:lpwstr>
  </property>
  <property fmtid="{D5CDD505-2E9C-101B-9397-08002B2CF9AE}" pid="19" name="Objective-FileNumber">
    <vt:lpwstr>PROJ/13984</vt:lpwstr>
  </property>
  <property fmtid="{D5CDD505-2E9C-101B-9397-08002B2CF9AE}" pid="20" name="Objective-Classification">
    <vt:lpwstr>OFFICIAL</vt:lpwstr>
  </property>
  <property fmtid="{D5CDD505-2E9C-101B-9397-08002B2CF9AE}" pid="21" name="Objective-Caveats">
    <vt:lpwstr>Caveat for access to SG Fileplan</vt:lpwstr>
  </property>
  <property fmtid="{D5CDD505-2E9C-101B-9397-08002B2CF9AE}" pid="22" name="Objective-Date of Original">
    <vt:lpwstr/>
  </property>
  <property fmtid="{D5CDD505-2E9C-101B-9397-08002B2CF9AE}" pid="23" name="Objective-Date Received">
    <vt:lpwstr/>
  </property>
  <property fmtid="{D5CDD505-2E9C-101B-9397-08002B2CF9AE}" pid="24" name="Objective-SG Web Publication - Category">
    <vt:lpwstr/>
  </property>
  <property fmtid="{D5CDD505-2E9C-101B-9397-08002B2CF9AE}" pid="25" name="Objective-SG Web Publication - Category 2 Classification">
    <vt:lpwstr/>
  </property>
  <property fmtid="{D5CDD505-2E9C-101B-9397-08002B2CF9AE}" pid="26" name="Objective-Connect Creator">
    <vt:lpwstr/>
  </property>
  <property fmtid="{D5CDD505-2E9C-101B-9397-08002B2CF9AE}" pid="27" name="Objective-Required Redaction">
    <vt:lpwstr/>
  </property>
  <property fmtid="{D5CDD505-2E9C-101B-9397-08002B2CF9AE}" pid="28" name="ContentTypeId">
    <vt:lpwstr>0x010100C4F80AADB20CBB4D9EE9B6F4D4480A4C</vt:lpwstr>
  </property>
</Properties>
</file>