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"/>
  </p:sldMasterIdLst>
  <p:notesMasterIdLst>
    <p:notesMasterId r:id="rId21"/>
  </p:notesMasterIdLst>
  <p:sldIdLst>
    <p:sldId id="256" r:id="rId3"/>
    <p:sldId id="257" r:id="rId4"/>
    <p:sldId id="275" r:id="rId5"/>
    <p:sldId id="262" r:id="rId6"/>
    <p:sldId id="273" r:id="rId7"/>
    <p:sldId id="263" r:id="rId8"/>
    <p:sldId id="269" r:id="rId9"/>
    <p:sldId id="258" r:id="rId10"/>
    <p:sldId id="268" r:id="rId11"/>
    <p:sldId id="264" r:id="rId12"/>
    <p:sldId id="259" r:id="rId13"/>
    <p:sldId id="276" r:id="rId14"/>
    <p:sldId id="277" r:id="rId15"/>
    <p:sldId id="274" r:id="rId16"/>
    <p:sldId id="260" r:id="rId17"/>
    <p:sldId id="271" r:id="rId18"/>
    <p:sldId id="272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78863" autoAdjust="0"/>
  </p:normalViewPr>
  <p:slideViewPr>
    <p:cSldViewPr>
      <p:cViewPr varScale="1">
        <p:scale>
          <a:sx n="66" d="100"/>
          <a:sy n="66" d="100"/>
        </p:scale>
        <p:origin x="125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2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28" Type="http://schemas.openxmlformats.org/officeDocument/2006/relationships/customXml" Target="../customXml/item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00085-7618-42FB-8C97-D2DF682E905E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33426-532D-4940-9CD9-237E461235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360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charset="0"/>
                <a:ea typeface="ＭＳ Ｐゴシック" pitchFamily="34" charset="-128"/>
              </a:rPr>
              <a:t>Welcome, explanation</a:t>
            </a:r>
            <a:r>
              <a:rPr lang="en-US" altLang="en-US" baseline="0" dirty="0">
                <a:latin typeface="Arial" charset="0"/>
                <a:ea typeface="ＭＳ Ｐゴシック" pitchFamily="34" charset="-128"/>
              </a:rPr>
              <a:t> and ice-breaker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714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charset="0"/>
                <a:ea typeface="ＭＳ Ｐゴシック" pitchFamily="34" charset="-128"/>
              </a:rPr>
              <a:t>OPTIONS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714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charset="0"/>
                <a:ea typeface="ＭＳ Ｐゴシック" pitchFamily="34" charset="-128"/>
              </a:rPr>
              <a:t>OPTIONS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134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charset="0"/>
                <a:ea typeface="ＭＳ Ｐゴシック" pitchFamily="34" charset="-128"/>
              </a:rPr>
              <a:t>OPTIONS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468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OPTIONS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497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charset="0"/>
                <a:ea typeface="ＭＳ Ｐゴシック" pitchFamily="34" charset="-128"/>
              </a:rPr>
              <a:t>Scenario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714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charset="0"/>
                <a:ea typeface="ＭＳ Ｐゴシック" pitchFamily="34" charset="-128"/>
              </a:rPr>
              <a:t>Scenario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905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charset="0"/>
                <a:ea typeface="ＭＳ Ｐゴシック" pitchFamily="34" charset="-128"/>
              </a:rPr>
              <a:t>Train</a:t>
            </a:r>
            <a:r>
              <a:rPr lang="en-US" altLang="en-US" baseline="0" dirty="0">
                <a:latin typeface="Arial" charset="0"/>
                <a:ea typeface="ＭＳ Ｐゴシック" pitchFamily="34" charset="-128"/>
              </a:rPr>
              <a:t> of Thought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342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charset="0"/>
                <a:ea typeface="ＭＳ Ｐゴシック" pitchFamily="34" charset="-128"/>
              </a:rPr>
              <a:t>Train</a:t>
            </a:r>
            <a:r>
              <a:rPr lang="en-US" altLang="en-US" baseline="0" dirty="0">
                <a:latin typeface="Arial" charset="0"/>
                <a:ea typeface="ＭＳ Ｐゴシック" pitchFamily="34" charset="-128"/>
              </a:rPr>
              <a:t> of Thought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714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charset="0"/>
                <a:ea typeface="ＭＳ Ｐゴシック" pitchFamily="34" charset="-128"/>
              </a:rPr>
              <a:t>Train</a:t>
            </a:r>
            <a:r>
              <a:rPr lang="en-US" altLang="en-US" baseline="0" dirty="0">
                <a:latin typeface="Arial" charset="0"/>
                <a:ea typeface="ＭＳ Ｐゴシック" pitchFamily="34" charset="-128"/>
              </a:rPr>
              <a:t> of Thought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695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err="1">
                <a:latin typeface="Arial" charset="0"/>
                <a:ea typeface="ＭＳ Ｐゴシック" pitchFamily="34" charset="-128"/>
              </a:rPr>
              <a:t>ADU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714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charset="0"/>
                <a:ea typeface="ＭＳ Ｐゴシック" pitchFamily="34" charset="-128"/>
              </a:rPr>
              <a:t>Scenario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427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charset="0"/>
                <a:ea typeface="ＭＳ Ｐゴシック" pitchFamily="34" charset="-128"/>
              </a:rPr>
              <a:t>Scenario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993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4EFD-FBBC-414D-878C-AD61C7B80B09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8AA7-7585-4583-81F9-03994D289C1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728" y="5891956"/>
            <a:ext cx="1534643" cy="9087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4EFD-FBBC-414D-878C-AD61C7B80B09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8AA7-7585-4583-81F9-03994D289C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4EFD-FBBC-414D-878C-AD61C7B80B09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8AA7-7585-4583-81F9-03994D289C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4EFD-FBBC-414D-878C-AD61C7B80B09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8AA7-7585-4583-81F9-03994D289C1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728" y="5891956"/>
            <a:ext cx="1534643" cy="9087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4EFD-FBBC-414D-878C-AD61C7B80B09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8AA7-7585-4583-81F9-03994D289C1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728" y="5891956"/>
            <a:ext cx="1534643" cy="9087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4EFD-FBBC-414D-878C-AD61C7B80B09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8AA7-7585-4583-81F9-03994D289C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4EFD-FBBC-414D-878C-AD61C7B80B09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8AA7-7585-4583-81F9-03994D289C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4EFD-FBBC-414D-878C-AD61C7B80B09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8AA7-7585-4583-81F9-03994D289C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4EFD-FBBC-414D-878C-AD61C7B80B09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8AA7-7585-4583-81F9-03994D289C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4EFD-FBBC-414D-878C-AD61C7B80B09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8AA7-7585-4583-81F9-03994D289C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94A4EFD-FBBC-414D-878C-AD61C7B80B09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1B88AA7-7585-4583-81F9-03994D289C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94A4EFD-FBBC-414D-878C-AD61C7B80B09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1B88AA7-7585-4583-81F9-03994D289C1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728" y="5891956"/>
            <a:ext cx="1534643" cy="90872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ldline.org.uk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229832"/>
            <a:ext cx="83529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 OUT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728" y="5891956"/>
            <a:ext cx="1534643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4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5"/>
            <a:ext cx="8352928" cy="2736303"/>
          </a:xfrm>
        </p:spPr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en-GB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reasons </a:t>
            </a:r>
            <a:endParaRPr lang="en-GB" sz="4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 algn="ctr">
              <a:buNone/>
            </a:pPr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might </a:t>
            </a:r>
            <a:r>
              <a:rPr lang="en-GB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someone give for </a:t>
            </a:r>
            <a:endParaRPr lang="en-GB" sz="4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 algn="ctr">
              <a:buNone/>
            </a:pPr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GB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involved?</a:t>
            </a:r>
          </a:p>
        </p:txBody>
      </p:sp>
    </p:spTree>
    <p:extLst>
      <p:ext uri="{BB962C8B-B14F-4D97-AF65-F5344CB8AC3E}">
        <p14:creationId xmlns:p14="http://schemas.microsoft.com/office/powerpoint/2010/main" val="129846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052736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always want to be included in what my friends </a:t>
            </a:r>
            <a:r>
              <a:rPr lang="en-GB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do.</a:t>
            </a:r>
            <a:endParaRPr lang="en-GB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3140968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 ----- </a:t>
            </a:r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UNSURE </a:t>
            </a:r>
            <a:r>
              <a:rPr lang="en-GB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 </a:t>
            </a:r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DISAGREE</a:t>
            </a:r>
            <a:endParaRPr lang="en-GB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805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55389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en-GB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052736"/>
            <a:ext cx="835292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friends are planning to go to the cinema at 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weekend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Someone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creates a group chat to organise it but leaves out one of your friends.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429000"/>
            <a:ext cx="4968552" cy="306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46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476672"/>
            <a:ext cx="842493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suggest that nobody tells the friend about the group chat because they are 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“annoying”.</a:t>
            </a:r>
            <a:endParaRPr lang="en-GB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348880"/>
            <a:ext cx="5976664" cy="378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42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1872207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GB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could you do?</a:t>
            </a:r>
          </a:p>
          <a:p>
            <a:pPr marL="118872" indent="0">
              <a:buNone/>
            </a:pPr>
            <a:endParaRPr lang="en-GB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>
              <a:buNone/>
            </a:pPr>
            <a:r>
              <a:rPr lang="en-GB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your options?</a:t>
            </a:r>
            <a:endParaRPr lang="en-GB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348880"/>
            <a:ext cx="5616624" cy="334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94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332656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  <a:endParaRPr lang="en-GB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412776"/>
            <a:ext cx="828092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	Do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nothing. 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 of your business.</a:t>
            </a:r>
          </a:p>
          <a:p>
            <a:pPr marL="742950" indent="-742950"/>
            <a:endParaRPr lang="en-GB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742950"/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	Change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subject in 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group chat.</a:t>
            </a:r>
            <a:endParaRPr lang="en-GB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/>
            <a:endParaRPr lang="en-GB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742950"/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	Contact 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friend to let them know what is going on.</a:t>
            </a:r>
          </a:p>
          <a:p>
            <a:pPr lvl="0"/>
            <a:endParaRPr lang="en-GB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34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332656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  <a:endParaRPr lang="en-GB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124744"/>
            <a:ext cx="835292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GB" sz="2500" dirty="0">
              <a:latin typeface="+mj-lt"/>
            </a:endParaRPr>
          </a:p>
          <a:p>
            <a:pPr marL="742950" indent="-742950"/>
            <a:r>
              <a:rPr lang="en-GB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	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on the group chat that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don’t think it’s fair 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leave out anyone out. </a:t>
            </a:r>
          </a:p>
          <a:p>
            <a:pPr marL="742950" indent="-742950">
              <a:buFont typeface="+mj-lt"/>
              <a:buAutoNum type="arabicPeriod"/>
            </a:pPr>
            <a:endParaRPr lang="en-GB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 startAt="5"/>
            </a:pP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 to one friend at a time.</a:t>
            </a:r>
          </a:p>
          <a:p>
            <a:pPr marL="742950" indent="-742950"/>
            <a:endParaRPr lang="en-GB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/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Do they all think it’s fair? </a:t>
            </a:r>
          </a:p>
          <a:p>
            <a:pPr marL="742950" indent="-742950"/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Decide what to do together.</a:t>
            </a:r>
            <a:endParaRPr lang="en-GB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sz="2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33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332656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  <a:endParaRPr lang="en-GB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340768"/>
            <a:ext cx="8280920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500" dirty="0">
              <a:latin typeface="+mj-lt"/>
            </a:endParaRPr>
          </a:p>
          <a:p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	Talk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what happened with a 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parent/carer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teacher/adult you 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trust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an MVP mentor, and ask 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their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advice on what to do.</a:t>
            </a:r>
          </a:p>
          <a:p>
            <a:endParaRPr lang="en-GB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	Personal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Option.</a:t>
            </a:r>
          </a:p>
        </p:txBody>
      </p:sp>
    </p:spTree>
    <p:extLst>
      <p:ext uri="{BB962C8B-B14F-4D97-AF65-F5344CB8AC3E}">
        <p14:creationId xmlns:p14="http://schemas.microsoft.com/office/powerpoint/2010/main" val="68335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2" y="1196752"/>
            <a:ext cx="5328592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ChildLine</a:t>
            </a:r>
            <a:endParaRPr lang="en-U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www.childline.org.uk</a:t>
            </a:r>
            <a:endParaRPr lang="en-U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US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are under 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you can confidentially call, email or chat online about any problem big or 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small.</a:t>
            </a:r>
            <a:endParaRPr lang="en-US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724128" y="2276871"/>
            <a:ext cx="3174504" cy="31130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332656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Help</a:t>
            </a:r>
            <a:endParaRPr lang="en-GB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68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55389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 Out</a:t>
            </a:r>
            <a:endParaRPr lang="en-GB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052736"/>
            <a:ext cx="856895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friends are planning to go to the cinema at 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weekend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Someone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creates a group chat to organise it but leaves out one of your friends.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501008"/>
            <a:ext cx="4968671" cy="306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41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620688"/>
            <a:ext cx="806489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suggest that nobody tells the friend about the group chat because they are 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“annoying”.</a:t>
            </a:r>
            <a:endParaRPr lang="en-GB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708920"/>
            <a:ext cx="5904656" cy="363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28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1800199"/>
          </a:xfrm>
        </p:spPr>
        <p:txBody>
          <a:bodyPr>
            <a:noAutofit/>
          </a:bodyPr>
          <a:lstStyle/>
          <a:p>
            <a:pPr marL="118872" indent="0">
              <a:lnSpc>
                <a:spcPct val="120000"/>
              </a:lnSpc>
              <a:buNone/>
            </a:pP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your hand up if you feel there is something wrong with what is 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happening. </a:t>
            </a:r>
            <a:endParaRPr lang="en-GB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>
              <a:buNone/>
            </a:pP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 marL="118872" indent="0">
              <a:buNone/>
            </a:pP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420888"/>
            <a:ext cx="5616624" cy="356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47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2808311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we think or feel something might be wrong, we call these Red Flags.</a:t>
            </a:r>
          </a:p>
          <a:p>
            <a:pPr marL="118872" indent="0">
              <a:buNone/>
            </a:pPr>
            <a:endParaRPr lang="en-GB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>
              <a:buNone/>
            </a:pP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 red flags?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56992"/>
            <a:ext cx="338437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1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996952"/>
            <a:ext cx="8496944" cy="1728192"/>
          </a:xfrm>
        </p:spPr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en-GB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bystander </a:t>
            </a:r>
            <a:endParaRPr lang="en-GB" sz="4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 algn="ctr">
              <a:buNone/>
            </a:pPr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might you be thinking?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5364088" y="692696"/>
            <a:ext cx="3361908" cy="2010718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934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02060"/>
                </a:solidFill>
                <a:latin typeface="+mj-lt"/>
              </a:rPr>
              <a:t>Train of Thought</a:t>
            </a:r>
            <a:endParaRPr lang="en-GB" sz="4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412776"/>
            <a:ext cx="820891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did they leave our friend 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out?</a:t>
            </a:r>
          </a:p>
          <a:p>
            <a:pPr>
              <a:buFont typeface="Arial" pitchFamily="34" charset="0"/>
              <a:buChar char="•"/>
            </a:pPr>
            <a:endParaRPr lang="en-GB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Aren’t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all supposed to be friends? </a:t>
            </a:r>
            <a:endParaRPr lang="en-GB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my problem? </a:t>
            </a:r>
            <a:endParaRPr lang="en-GB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sure I should get 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involved. </a:t>
            </a:r>
          </a:p>
          <a:p>
            <a:endParaRPr lang="en-GB" sz="3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GB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481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404664"/>
            <a:ext cx="828092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didn’t 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the group chat,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I didn’t 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leave anyone out.</a:t>
            </a:r>
          </a:p>
          <a:p>
            <a:pPr>
              <a:buFont typeface="Arial" pitchFamily="34" charset="0"/>
              <a:buChar char="•"/>
            </a:pPr>
            <a:endParaRPr lang="en-GB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know it’s wrong, but I’m scared to say anything.</a:t>
            </a:r>
          </a:p>
          <a:p>
            <a:endParaRPr lang="en-GB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say something will I be next? </a:t>
            </a:r>
            <a:endParaRPr lang="en-GB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want to be left 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out.</a:t>
            </a:r>
          </a:p>
          <a:p>
            <a:endParaRPr lang="en-GB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557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548680"/>
            <a:ext cx="8280920" cy="4873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how would my friend feel to know people are talking behind their back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buFont typeface="Arial" pitchFamily="34" charset="0"/>
              <a:buChar char="•"/>
            </a:pPr>
            <a:endParaRPr lang="en-GB" sz="3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will my friend feel if we go to the cinema without 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them? </a:t>
            </a:r>
            <a:endParaRPr lang="en-GB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any of my business? </a:t>
            </a:r>
            <a:endParaRPr lang="en-GB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I do? </a:t>
            </a:r>
          </a:p>
        </p:txBody>
      </p:sp>
    </p:spTree>
    <p:extLst>
      <p:ext uri="{BB962C8B-B14F-4D97-AF65-F5344CB8AC3E}">
        <p14:creationId xmlns:p14="http://schemas.microsoft.com/office/powerpoint/2010/main" val="7601852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metadata xmlns="http://www.objective.com/ecm/document/metadata/53D26341A57B383EE0540010E0463CCA" version="1.0.0">
  <systemFields>
    <field name="Objective-Id">
      <value order="0">A30732220</value>
    </field>
    <field name="Objective-Title">
      <value order="0">Left Out MVP ASN</value>
    </field>
    <field name="Objective-Description">
      <value order="0"/>
    </field>
    <field name="Objective-CreationStamp">
      <value order="0">2020-11-09T08:08:31Z</value>
    </field>
    <field name="Objective-IsApproved">
      <value order="0">false</value>
    </field>
    <field name="Objective-IsPublished">
      <value order="0">true</value>
    </field>
    <field name="Objective-DatePublished">
      <value order="0">2020-11-09T08:08:31Z</value>
    </field>
    <field name="Objective-ModificationStamp">
      <value order="0">2020-11-09T08:08:32Z</value>
    </field>
    <field name="Objective-Owner">
      <value order="0">Lynch, Pauline P (U441770)</value>
    </field>
    <field name="Objective-Path">
      <value order="0">Objective Global Folder:SG File Plan:Administration:Corporate strategy:Strategy and change:Corporate strategy: Strategy and change:Education Scotland: Inclusion and Equality: Workstream 5 Mentors in Violence (2017-2019): 2017-2022</value>
    </field>
    <field name="Objective-Parent">
      <value order="0">Education Scotland: Inclusion and Equality: Workstream 5 Mentors in Violence (2017-2019): 2017-2022</value>
    </field>
    <field name="Objective-State">
      <value order="0">Published</value>
    </field>
    <field name="Objective-VersionId">
      <value order="0">vA44731743</value>
    </field>
    <field name="Objective-Version">
      <value order="0">1.0</value>
    </field>
    <field name="Objective-VersionNumber">
      <value order="0">1</value>
    </field>
    <field name="Objective-VersionComment">
      <value order="0">First version</value>
    </field>
    <field name="Objective-FileNumber">
      <value order="0">PROJ/13984</value>
    </field>
    <field name="Objective-Classification">
      <value order="0">OFFICIAL</value>
    </field>
    <field name="Objective-Caveats">
      <value order="0">Caveat for access to SG Fileplan</value>
    </field>
  </systemFields>
  <catalogues>
    <catalogue name="Document Type Catalogue" type="type" ori="id:cA35">
      <field name="Objective-Date of Original">
        <value order="0"/>
      </field>
      <field name="Objective-Date Received">
        <value order="0"/>
      </field>
      <field name="Objective-SG Web Publication - Category">
        <value order="0"/>
      </field>
      <field name="Objective-SG Web Publication - Category 2 Classification">
        <value order="0"/>
      </field>
      <field name="Objective-Connect Creator">
        <value order="0"/>
      </field>
      <field name="Objective-Required Redaction">
        <value order="0"/>
      </field>
    </catalogue>
  </catalogues>
</metadat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F80AADB20CBB4D9EE9B6F4D4480A4C" ma:contentTypeVersion="9" ma:contentTypeDescription="Create a new document." ma:contentTypeScope="" ma:versionID="33bbdf4ada6dd73376eab95f21cba76f">
  <xsd:schema xmlns:xsd="http://www.w3.org/2001/XMLSchema" xmlns:xs="http://www.w3.org/2001/XMLSchema" xmlns:p="http://schemas.microsoft.com/office/2006/metadata/properties" xmlns:ns2="32ac2cff-8bb9-4817-b836-5afb9e81c8d4" targetNamespace="http://schemas.microsoft.com/office/2006/metadata/properties" ma:root="true" ma:fieldsID="9d6f5030f3f9c76a4646fe48c8f9b697" ns2:_="">
    <xsd:import namespace="32ac2cff-8bb9-4817-b836-5afb9e81c8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ac2cff-8bb9-4817-b836-5afb9e81c8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53D26341A57B383EE0540010E0463CCA"/>
  </ds:schemaRefs>
</ds:datastoreItem>
</file>

<file path=customXml/itemProps2.xml><?xml version="1.0" encoding="utf-8"?>
<ds:datastoreItem xmlns:ds="http://schemas.openxmlformats.org/officeDocument/2006/customXml" ds:itemID="{BBC8F7F8-E705-40E2-B8F6-E1A2FCB6682D}"/>
</file>

<file path=customXml/itemProps3.xml><?xml version="1.0" encoding="utf-8"?>
<ds:datastoreItem xmlns:ds="http://schemas.openxmlformats.org/officeDocument/2006/customXml" ds:itemID="{77DA678E-2FD1-4CBE-97CA-836719760FFE}"/>
</file>

<file path=customXml/itemProps4.xml><?xml version="1.0" encoding="utf-8"?>
<ds:datastoreItem xmlns:ds="http://schemas.openxmlformats.org/officeDocument/2006/customXml" ds:itemID="{0581103D-7178-4ED3-9A00-696F89FF625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</TotalTime>
  <Words>491</Words>
  <Application>Microsoft Office PowerPoint</Application>
  <PresentationFormat>On-screen Show (4:3)</PresentationFormat>
  <Paragraphs>99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ＭＳ Ｐゴシック</vt:lpstr>
      <vt:lpstr>Arial</vt:lpstr>
      <vt:lpstr>Calibri</vt:lpstr>
      <vt:lpstr>Cambria</vt:lpstr>
      <vt:lpstr>Wingdings</vt:lpstr>
      <vt:lpstr>Wingdings 2</vt:lpstr>
      <vt:lpstr>Wingdings 3</vt:lpstr>
      <vt:lpstr>Module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Scottish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Z610330</dc:creator>
  <cp:lastModifiedBy>Mckenzie K (Kenneth)</cp:lastModifiedBy>
  <cp:revision>67</cp:revision>
  <dcterms:created xsi:type="dcterms:W3CDTF">2016-11-07T17:24:05Z</dcterms:created>
  <dcterms:modified xsi:type="dcterms:W3CDTF">2020-12-21T10:21:31Z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A30732220</vt:lpwstr>
  </property>
  <property fmtid="{D5CDD505-2E9C-101B-9397-08002B2CF9AE}" pid="4" name="Objective-Title">
    <vt:lpwstr>Left Out MVP ASN</vt:lpwstr>
  </property>
  <property fmtid="{D5CDD505-2E9C-101B-9397-08002B2CF9AE}" pid="5" name="Objective-Description">
    <vt:lpwstr/>
  </property>
  <property fmtid="{D5CDD505-2E9C-101B-9397-08002B2CF9AE}" pid="6" name="Objective-CreationStamp">
    <vt:filetime>2020-11-09T08:08:31Z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2020-11-09T08:08:31Z</vt:filetime>
  </property>
  <property fmtid="{D5CDD505-2E9C-101B-9397-08002B2CF9AE}" pid="10" name="Objective-ModificationStamp">
    <vt:filetime>2020-11-09T08:08:32Z</vt:filetime>
  </property>
  <property fmtid="{D5CDD505-2E9C-101B-9397-08002B2CF9AE}" pid="11" name="Objective-Owner">
    <vt:lpwstr>Lynch, Pauline P (U441770)</vt:lpwstr>
  </property>
  <property fmtid="{D5CDD505-2E9C-101B-9397-08002B2CF9AE}" pid="12" name="Objective-Path">
    <vt:lpwstr>Objective Global Folder:SG File Plan:Administration:Corporate strategy:Strategy and change:Corporate strategy: Strategy and change:Education Scotland: Inclusion and Equality: Workstream 5 Mentors in Violence (2017-2019): 2017-2022</vt:lpwstr>
  </property>
  <property fmtid="{D5CDD505-2E9C-101B-9397-08002B2CF9AE}" pid="13" name="Objective-Parent">
    <vt:lpwstr>Education Scotland: Inclusion and Equality: Workstream 5 Mentors in Violence (2017-2019): 2017-2022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vA44731743</vt:lpwstr>
  </property>
  <property fmtid="{D5CDD505-2E9C-101B-9397-08002B2CF9AE}" pid="16" name="Objective-Version">
    <vt:lpwstr>1.0</vt:lpwstr>
  </property>
  <property fmtid="{D5CDD505-2E9C-101B-9397-08002B2CF9AE}" pid="17" name="Objective-VersionNumber">
    <vt:r8>1</vt:r8>
  </property>
  <property fmtid="{D5CDD505-2E9C-101B-9397-08002B2CF9AE}" pid="18" name="Objective-VersionComment">
    <vt:lpwstr>First version</vt:lpwstr>
  </property>
  <property fmtid="{D5CDD505-2E9C-101B-9397-08002B2CF9AE}" pid="19" name="Objective-FileNumber">
    <vt:lpwstr>PROJ/13984</vt:lpwstr>
  </property>
  <property fmtid="{D5CDD505-2E9C-101B-9397-08002B2CF9AE}" pid="20" name="Objective-Classification">
    <vt:lpwstr>OFFICIAL</vt:lpwstr>
  </property>
  <property fmtid="{D5CDD505-2E9C-101B-9397-08002B2CF9AE}" pid="21" name="Objective-Caveats">
    <vt:lpwstr>Caveat for access to SG Fileplan</vt:lpwstr>
  </property>
  <property fmtid="{D5CDD505-2E9C-101B-9397-08002B2CF9AE}" pid="22" name="Objective-Date of Original">
    <vt:lpwstr/>
  </property>
  <property fmtid="{D5CDD505-2E9C-101B-9397-08002B2CF9AE}" pid="23" name="Objective-Date Received">
    <vt:lpwstr/>
  </property>
  <property fmtid="{D5CDD505-2E9C-101B-9397-08002B2CF9AE}" pid="24" name="Objective-SG Web Publication - Category">
    <vt:lpwstr/>
  </property>
  <property fmtid="{D5CDD505-2E9C-101B-9397-08002B2CF9AE}" pid="25" name="Objective-SG Web Publication - Category 2 Classification">
    <vt:lpwstr/>
  </property>
  <property fmtid="{D5CDD505-2E9C-101B-9397-08002B2CF9AE}" pid="26" name="Objective-Connect Creator">
    <vt:lpwstr/>
  </property>
  <property fmtid="{D5CDD505-2E9C-101B-9397-08002B2CF9AE}" pid="27" name="Objective-Required Redaction">
    <vt:lpwstr/>
  </property>
  <property fmtid="{D5CDD505-2E9C-101B-9397-08002B2CF9AE}" pid="28" name="ContentTypeId">
    <vt:lpwstr>0x010100C4F80AADB20CBB4D9EE9B6F4D4480A4C</vt:lpwstr>
  </property>
</Properties>
</file>