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ppt/tags/tag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1.xml" ContentType="application/vnd.openxmlformats-officedocument.presentationml.tags+xml"/>
  <Override PartName="/ppt/tags/tag4.xml" ContentType="application/vnd.openxmlformats-officedocument.presentationml.tags+xml"/>
  <Override PartName="/ppt/tags/tag18.xml" ContentType="application/vnd.openxmlformats-officedocument.presentationml.tags+xml"/>
  <Override PartName="/ppt/tags/tag7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tags/tag15.xml" ContentType="application/vnd.openxmlformats-officedocument.presentationml.tags+xml"/>
  <Override PartName="/ppt/tags/tag14.xml" ContentType="application/vnd.openxmlformats-officedocument.presentationml.tags+xml"/>
  <Override PartName="/ppt/tags/tag13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6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1"/>
  </p:notesMasterIdLst>
  <p:sldIdLst>
    <p:sldId id="256" r:id="rId3"/>
    <p:sldId id="257" r:id="rId4"/>
    <p:sldId id="280" r:id="rId5"/>
    <p:sldId id="258" r:id="rId6"/>
    <p:sldId id="275" r:id="rId7"/>
    <p:sldId id="277" r:id="rId8"/>
    <p:sldId id="260" r:id="rId9"/>
    <p:sldId id="279" r:id="rId10"/>
    <p:sldId id="290" r:id="rId11"/>
    <p:sldId id="296" r:id="rId12"/>
    <p:sldId id="270" r:id="rId13"/>
    <p:sldId id="292" r:id="rId14"/>
    <p:sldId id="286" r:id="rId15"/>
    <p:sldId id="297" r:id="rId16"/>
    <p:sldId id="294" r:id="rId17"/>
    <p:sldId id="272" r:id="rId18"/>
    <p:sldId id="295" r:id="rId19"/>
    <p:sldId id="298" r:id="rId20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0295" autoAdjust="0"/>
  </p:normalViewPr>
  <p:slideViewPr>
    <p:cSldViewPr>
      <p:cViewPr varScale="1">
        <p:scale>
          <a:sx n="60" d="100"/>
          <a:sy n="60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2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28" Type="http://schemas.openxmlformats.org/officeDocument/2006/relationships/customXml" Target="../customXml/item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1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26FDE-846E-4A14-BD08-49D5F8A34144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15155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1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D3BF0-2F01-44D8-A38D-11D2C26496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7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D3BF0-2F01-44D8-A38D-11D2C264967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133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1AD24-7336-4E46-A863-77BE6611B727}" type="datetime1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D2F3-7910-438D-8C62-189C7998D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78DE-6A8C-4E50-9BB0-31C3FFC62D68}" type="datetime1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D2F3-7910-438D-8C62-189C7998D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3BF6-29B1-4A60-9BA8-846BEE56A46F}" type="datetime1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D2F3-7910-438D-8C62-189C7998D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98E2-B188-40F8-A4EA-A119D0969452}" type="datetime1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D2F3-7910-438D-8C62-189C7998D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83F5-9D8E-43D4-8151-AB2F7C5C9E65}" type="datetime1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D2F3-7910-438D-8C62-189C7998D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E0860-F34B-4F3F-8EBB-398535BEBE9C}" type="datetime1">
              <a:rPr lang="en-GB" smtClean="0"/>
              <a:pPr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D2F3-7910-438D-8C62-189C7998D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0A5F-DF32-4E1C-BBD3-E13CDB7F6504}" type="datetime1">
              <a:rPr lang="en-GB" smtClean="0"/>
              <a:pPr/>
              <a:t>21/12/2020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D2F3-7910-438D-8C62-189C7998D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6CB6-0C9E-4398-96E0-C4C1CDE497E9}" type="datetime1">
              <a:rPr lang="en-GB" smtClean="0"/>
              <a:pPr/>
              <a:t>21/12/2020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D2F3-7910-438D-8C62-189C7998D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B9EDB-94BA-44AB-AEE2-FA9854A79B36}" type="datetime1">
              <a:rPr lang="en-GB" smtClean="0"/>
              <a:pPr/>
              <a:t>21/12/2020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D2F3-7910-438D-8C62-189C7998D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7259-A584-4F03-8F8D-EE5A8745B9E2}" type="datetime1">
              <a:rPr lang="en-GB" smtClean="0"/>
              <a:pPr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D2F3-7910-438D-8C62-189C7998D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E24D-6F7D-4DF2-9E49-0D87DFAD326A}" type="datetime1">
              <a:rPr lang="en-GB" smtClean="0"/>
              <a:pPr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D2F3-7910-438D-8C62-189C7998D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E0938-9284-4FAD-8509-6513A5A2F889}" type="datetime1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CD2F3-7910-438D-8C62-189C7998D2F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5" Type="http://schemas.openxmlformats.org/officeDocument/2006/relationships/image" Target="../media/image1.jpeg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vETO91_rqc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jcqZEJC6b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558608" cy="2304256"/>
          </a:xfrm>
        </p:spPr>
        <p:txBody>
          <a:bodyPr>
            <a:noAutofit/>
          </a:bodyPr>
          <a:lstStyle/>
          <a:p>
            <a:r>
              <a:rPr lang="en-GB" sz="10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GENDER</a:t>
            </a:r>
            <a:br>
              <a:rPr lang="en-GB" sz="10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n-GB" sz="10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BOX</a:t>
            </a:r>
            <a:endParaRPr lang="en-GB" sz="10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724942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interests or hobbies </a:t>
            </a:r>
            <a:b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we expect boys or girls </a:t>
            </a:r>
            <a:b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have?</a:t>
            </a:r>
            <a:endParaRPr lang="en-GB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  <p:pic>
        <p:nvPicPr>
          <p:cNvPr id="8" name="Picture 7" descr="football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2492896"/>
            <a:ext cx="4140460" cy="3024336"/>
          </a:xfrm>
          <a:prstGeom prst="rect">
            <a:avLst/>
          </a:prstGeom>
        </p:spPr>
      </p:pic>
      <p:pic>
        <p:nvPicPr>
          <p:cNvPr id="12" name="Picture 11" descr="iStock-638684908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3664" y="2492896"/>
            <a:ext cx="3898776" cy="302433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018251"/>
              </p:ext>
            </p:extLst>
          </p:nvPr>
        </p:nvGraphicFramePr>
        <p:xfrm>
          <a:off x="755576" y="548680"/>
          <a:ext cx="7272808" cy="4967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6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993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Expected interests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993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Football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993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Ballet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993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Motorbikes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Babies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993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Reading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993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Cleaning the house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Drinking alcohol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993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Flowers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 up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1993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1993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Sewing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Computer games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326" marR="76326" marT="38163" marB="3816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15826"/>
            <a:ext cx="7344816" cy="940966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we expect boys </a:t>
            </a:r>
            <a:b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girls to behave?</a:t>
            </a:r>
            <a:endParaRPr lang="en-GB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  <p:pic>
        <p:nvPicPr>
          <p:cNvPr id="9" name="Picture 8" descr="Picking-Flowers-Child-Girl-Grass-Free-Image-Beauti-6214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3692" y="1844824"/>
            <a:ext cx="4092724" cy="3498252"/>
          </a:xfrm>
          <a:prstGeom prst="rect">
            <a:avLst/>
          </a:prstGeom>
        </p:spPr>
      </p:pic>
      <p:pic>
        <p:nvPicPr>
          <p:cNvPr id="8" name="Picture 7" descr="O6FO0S71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1844824"/>
            <a:ext cx="3024336" cy="417646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951584"/>
              </p:ext>
            </p:extLst>
          </p:nvPr>
        </p:nvGraphicFramePr>
        <p:xfrm>
          <a:off x="827584" y="507664"/>
          <a:ext cx="6696744" cy="49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8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3756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Expected behaviour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tc>
                  <a:txBody>
                    <a:bodyPr/>
                    <a:lstStyle/>
                    <a:p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756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Tough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Sweet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756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Loving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Sporty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56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Kind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Naughty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756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Sexy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Caring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756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756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Fighter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Cheeky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3756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Shy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Confident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3756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charge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Obedient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3756"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Brave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Cries </a:t>
                      </a:r>
                      <a:r>
                        <a:rPr lang="en-GB" sz="2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alot</a:t>
                      </a:r>
                      <a:endParaRPr lang="en-GB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62" marR="71462" marT="35731" marB="3573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jobs do we expect men </a:t>
            </a:r>
            <a:b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women to choose?</a:t>
            </a:r>
            <a:endParaRPr lang="en-GB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736_44855422494_6538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1916832"/>
            <a:ext cx="5239344" cy="34928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159090"/>
              </p:ext>
            </p:extLst>
          </p:nvPr>
        </p:nvGraphicFramePr>
        <p:xfrm>
          <a:off x="611560" y="620688"/>
          <a:ext cx="7488832" cy="4752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1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0386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518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mechanic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Nursery nurse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518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Chef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Housewife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518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Nurse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Doctor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518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Pilot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 cabin assistant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518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Scientist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Cleaner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518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 driver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518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Secretary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 manager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6518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 assistant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Consultant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146" marR="79146" marT="39573" marB="3957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99288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/>
            </a:r>
            <a:br>
              <a:rPr lang="en-GB" dirty="0" smtClean="0"/>
            </a:br>
            <a:r>
              <a:rPr lang="en-GB" sz="3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all boys and girls fit in with their ‘Stereotype’ ?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8" name="Picture 7" descr="iStock-50302269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1628800"/>
            <a:ext cx="3059600" cy="4464496"/>
          </a:xfrm>
          <a:prstGeom prst="rect">
            <a:avLst/>
          </a:prstGeom>
        </p:spPr>
      </p:pic>
      <p:pic>
        <p:nvPicPr>
          <p:cNvPr id="9" name="Picture 8" descr="iStock-533956557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546" y="1628800"/>
            <a:ext cx="2977734" cy="44644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143000"/>
          </a:xfrm>
        </p:spPr>
        <p:txBody>
          <a:bodyPr>
            <a:noAutofit/>
          </a:bodyPr>
          <a:lstStyle/>
          <a:p>
            <a:pPr algn="l"/>
            <a:r>
              <a:rPr lang="en-GB" sz="3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might people say about them?</a:t>
            </a:r>
            <a:endParaRPr lang="en-GB" sz="3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  <p:pic>
        <p:nvPicPr>
          <p:cNvPr id="7" name="Picture 6" descr="iStock-503022696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1628800"/>
            <a:ext cx="3059600" cy="4464496"/>
          </a:xfrm>
          <a:prstGeom prst="rect">
            <a:avLst/>
          </a:prstGeom>
        </p:spPr>
      </p:pic>
      <p:pic>
        <p:nvPicPr>
          <p:cNvPr id="8" name="Picture 7" descr="iStock-533956557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546" y="1628800"/>
            <a:ext cx="2977734" cy="446449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4624"/>
            <a:ext cx="8064896" cy="1800200"/>
          </a:xfrm>
        </p:spPr>
        <p:txBody>
          <a:bodyPr>
            <a:noAutofit/>
          </a:bodyPr>
          <a:lstStyle/>
          <a:p>
            <a:pPr algn="l"/>
            <a:r>
              <a:rPr lang="en-GB" sz="3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someone doesn’t ‘fit’ the stereotype, </a:t>
            </a:r>
            <a:br>
              <a:rPr lang="en-GB" sz="3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impact could this have?</a:t>
            </a:r>
            <a:endParaRPr lang="en-GB" sz="3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  <p:pic>
        <p:nvPicPr>
          <p:cNvPr id="10" name="Picture 9" descr="iStock-503022696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1628800"/>
            <a:ext cx="3059600" cy="4464496"/>
          </a:xfrm>
          <a:prstGeom prst="rect">
            <a:avLst/>
          </a:prstGeom>
        </p:spPr>
      </p:pic>
      <p:pic>
        <p:nvPicPr>
          <p:cNvPr id="11" name="Picture 10" descr="iStock-533956557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546" y="1628800"/>
            <a:ext cx="2977734" cy="446449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en-GB" sz="4800" b="1" dirty="0" smtClean="0"/>
              <a:t/>
            </a:r>
            <a:br>
              <a:rPr lang="en-GB" sz="4800" b="1" dirty="0" smtClean="0"/>
            </a:br>
            <a:r>
              <a:rPr lang="en-GB" sz="4800" b="1" dirty="0" smtClean="0"/>
              <a:t/>
            </a:r>
            <a:br>
              <a:rPr lang="en-GB" sz="4800" b="1" dirty="0" smtClean="0"/>
            </a:b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3"/>
            <a:ext cx="8496944" cy="16561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do we get our ‘messages’ about</a:t>
            </a:r>
          </a:p>
          <a:p>
            <a:pPr>
              <a:buNone/>
            </a:pPr>
            <a:r>
              <a:rPr lang="en-GB" sz="3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boys and girls should look like?</a:t>
            </a:r>
          </a:p>
          <a:p>
            <a:endParaRPr lang="en-GB" sz="4400" dirty="0"/>
          </a:p>
        </p:txBody>
      </p:sp>
      <p:pic>
        <p:nvPicPr>
          <p:cNvPr id="9" name="Picture 8" descr="man-woman-ab-exercises-sexy-bell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1844824"/>
            <a:ext cx="5267325" cy="381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1"/>
            <a:ext cx="8301608" cy="1584176"/>
          </a:xfrm>
        </p:spPr>
        <p:txBody>
          <a:bodyPr/>
          <a:lstStyle/>
          <a:p>
            <a:pPr>
              <a:buNone/>
            </a:pPr>
            <a:r>
              <a:rPr lang="en-GB" sz="3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‘messages’ we get about</a:t>
            </a:r>
          </a:p>
          <a:p>
            <a:pPr>
              <a:buNone/>
            </a:pPr>
            <a:r>
              <a:rPr lang="en-GB" sz="3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boys and girls should behave?</a:t>
            </a:r>
          </a:p>
          <a:p>
            <a:endParaRPr lang="en-GB" dirty="0"/>
          </a:p>
        </p:txBody>
      </p:sp>
      <p:pic>
        <p:nvPicPr>
          <p:cNvPr id="7" name="Picture 6" descr="football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2060848"/>
            <a:ext cx="4140460" cy="3024336"/>
          </a:xfrm>
          <a:prstGeom prst="rect">
            <a:avLst/>
          </a:prstGeom>
        </p:spPr>
      </p:pic>
      <p:pic>
        <p:nvPicPr>
          <p:cNvPr id="8" name="Picture 7" descr="iStock-638684908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3664" y="2060848"/>
            <a:ext cx="3898776" cy="30243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 Representation</a:t>
            </a:r>
            <a:endParaRPr lang="en-GB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>
            <a:normAutofit/>
          </a:bodyPr>
          <a:lstStyle/>
          <a:p>
            <a:r>
              <a:rPr lang="en-GB" sz="3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Watch the film</a:t>
            </a:r>
            <a:r>
              <a:rPr lang="en-GB" sz="3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GB" sz="3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about the ‘messages’ that are about how girls look or behave.</a:t>
            </a:r>
            <a:r>
              <a:rPr lang="en-GB" sz="3600" dirty="0">
                <a:hlinkClick r:id="rId3"/>
              </a:rPr>
              <a:t> </a:t>
            </a:r>
            <a:endParaRPr lang="en-GB" sz="3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Tough Guise</a:t>
            </a:r>
            <a:endParaRPr lang="en-GB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>
            <a:normAutofit/>
          </a:bodyPr>
          <a:lstStyle/>
          <a:p>
            <a:r>
              <a:rPr lang="en-GB" sz="3400" dirty="0" smtClean="0">
                <a:solidFill>
                  <a:schemeClr val="tx2"/>
                </a:solidFill>
                <a:hlinkClick r:id="rId3"/>
              </a:rPr>
              <a:t>Watch the film</a:t>
            </a:r>
            <a:r>
              <a:rPr lang="en-GB" sz="3400" dirty="0" smtClean="0">
                <a:solidFill>
                  <a:schemeClr val="tx2"/>
                </a:solidFill>
              </a:rPr>
              <a:t>.</a:t>
            </a:r>
            <a:br>
              <a:rPr lang="en-GB" sz="3400" dirty="0" smtClean="0">
                <a:solidFill>
                  <a:schemeClr val="tx2"/>
                </a:solidFill>
              </a:rPr>
            </a:br>
            <a:endParaRPr lang="en-GB" sz="3400" dirty="0" smtClean="0">
              <a:solidFill>
                <a:schemeClr val="tx2"/>
              </a:solidFill>
            </a:endParaRPr>
          </a:p>
          <a:p>
            <a:r>
              <a:rPr lang="en-GB" sz="3400" dirty="0" smtClean="0">
                <a:solidFill>
                  <a:schemeClr val="tx2"/>
                </a:solidFill>
              </a:rPr>
              <a:t>Think about the ‘messages’ that are about how boys look or behave. 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emal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476672"/>
            <a:ext cx="5904654" cy="57932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l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404664"/>
            <a:ext cx="5760640" cy="57606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What do we expect boys </a:t>
            </a:r>
            <a:br>
              <a:rPr lang="en-GB" b="1" dirty="0" smtClean="0">
                <a:solidFill>
                  <a:schemeClr val="tx2"/>
                </a:solidFill>
              </a:rPr>
            </a:br>
            <a:r>
              <a:rPr lang="en-GB" b="1" dirty="0" smtClean="0">
                <a:solidFill>
                  <a:schemeClr val="tx2"/>
                </a:solidFill>
              </a:rPr>
              <a:t>or girls to look like?</a:t>
            </a:r>
            <a:endParaRPr lang="en-GB" b="1" dirty="0">
              <a:solidFill>
                <a:schemeClr val="tx2"/>
              </a:solidFill>
            </a:endParaRPr>
          </a:p>
        </p:txBody>
      </p:sp>
      <p:pic>
        <p:nvPicPr>
          <p:cNvPr id="5" name="Content Placeholder 4" descr="man-woman-ab-exercises-sexy-belly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07704" y="1844824"/>
            <a:ext cx="5267325" cy="381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146198"/>
              </p:ext>
            </p:extLst>
          </p:nvPr>
        </p:nvGraphicFramePr>
        <p:xfrm>
          <a:off x="883802" y="717600"/>
          <a:ext cx="7376396" cy="4731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8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582"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Expected looks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tc>
                  <a:txBody>
                    <a:bodyPr/>
                    <a:lstStyle/>
                    <a:p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755"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 eyelashes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 skirts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755"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 up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 muscles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755"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 hair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 hair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755"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Pretty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Suntan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755"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Pink baby clothes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Blue baby clothes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755"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Slim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body hair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755"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Fashionable clothes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Perfect eyebrows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755"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pack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tc>
                  <a:txBody>
                    <a:bodyPr/>
                    <a:lstStyle/>
                    <a:p>
                      <a:r>
                        <a:rPr lang="en-GB" sz="2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breasts</a:t>
                      </a:r>
                      <a:endParaRPr lang="en-GB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750" marR="80750" marT="40375" marB="4037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5733256"/>
            <a:ext cx="1534643" cy="9087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metadata xmlns="http://www.objective.com/ecm/document/metadata/53D26341A57B383EE0540010E0463CCA" version="1.0.0">
  <systemFields>
    <field name="Objective-Id">
      <value order="0">A30740918</value>
    </field>
    <field name="Objective-Title">
      <value order="0">Gender Box MVP ASN</value>
    </field>
    <field name="Objective-Description">
      <value order="0"/>
    </field>
    <field name="Objective-CreationStamp">
      <value order="0">2020-11-09T13:21:05Z</value>
    </field>
    <field name="Objective-IsApproved">
      <value order="0">false</value>
    </field>
    <field name="Objective-IsPublished">
      <value order="0">true</value>
    </field>
    <field name="Objective-DatePublished">
      <value order="0">2020-11-09T13:21:04Z</value>
    </field>
    <field name="Objective-ModificationStamp">
      <value order="0">2020-11-09T13:21:05Z</value>
    </field>
    <field name="Objective-Owner">
      <value order="0">Lynch, Pauline P (U441770)</value>
    </field>
    <field name="Objective-Path">
      <value order="0">Objective Global Folder:SG File Plan:Administration:Corporate strategy:Strategy and change:Corporate strategy: Strategy and change:Education Scotland: Inclusion and Equality: Workstream 5 Mentors in Violence (2017-2019): 2017-2022</value>
    </field>
    <field name="Objective-Parent">
      <value order="0">Education Scotland: Inclusion and Equality: Workstream 5 Mentors in Violence (2017-2019): 2017-2022</value>
    </field>
    <field name="Objective-State">
      <value order="0">Published</value>
    </field>
    <field name="Objective-VersionId">
      <value order="0">vA44746175</value>
    </field>
    <field name="Objective-Version">
      <value order="0">1.0</value>
    </field>
    <field name="Objective-VersionNumber">
      <value order="0">1</value>
    </field>
    <field name="Objective-VersionComment">
      <value order="0">First version</value>
    </field>
    <field name="Objective-FileNumber">
      <value order="0">PROJ/13984</value>
    </field>
    <field name="Objective-Classification">
      <value order="0">OFFICIAL</value>
    </field>
    <field name="Objective-Caveats">
      <value order="0">Caveat for access to SG Fileplan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  <field name="Objective-Required Redaction">
        <value order="0"/>
      </field>
    </catalogue>
  </catalogues>
</metadat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F80AADB20CBB4D9EE9B6F4D4480A4C" ma:contentTypeVersion="9" ma:contentTypeDescription="Create a new document." ma:contentTypeScope="" ma:versionID="33bbdf4ada6dd73376eab95f21cba76f">
  <xsd:schema xmlns:xsd="http://www.w3.org/2001/XMLSchema" xmlns:xs="http://www.w3.org/2001/XMLSchema" xmlns:p="http://schemas.microsoft.com/office/2006/metadata/properties" xmlns:ns2="32ac2cff-8bb9-4817-b836-5afb9e81c8d4" targetNamespace="http://schemas.microsoft.com/office/2006/metadata/properties" ma:root="true" ma:fieldsID="9d6f5030f3f9c76a4646fe48c8f9b697" ns2:_="">
    <xsd:import namespace="32ac2cff-8bb9-4817-b836-5afb9e81c8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ac2cff-8bb9-4817-b836-5afb9e81c8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customXml/itemProps2.xml><?xml version="1.0" encoding="utf-8"?>
<ds:datastoreItem xmlns:ds="http://schemas.openxmlformats.org/officeDocument/2006/customXml" ds:itemID="{A4729F42-C930-49D9-B116-5E9F9A8B88EA}"/>
</file>

<file path=customXml/itemProps3.xml><?xml version="1.0" encoding="utf-8"?>
<ds:datastoreItem xmlns:ds="http://schemas.openxmlformats.org/officeDocument/2006/customXml" ds:itemID="{65D1C7D6-4888-42A2-9C59-2C3F984BD6C1}"/>
</file>

<file path=customXml/itemProps4.xml><?xml version="1.0" encoding="utf-8"?>
<ds:datastoreItem xmlns:ds="http://schemas.openxmlformats.org/officeDocument/2006/customXml" ds:itemID="{93CE77E6-D0F7-45F1-B10F-ED690E2994DB}"/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276</Words>
  <Application>Microsoft Office PowerPoint</Application>
  <PresentationFormat>On-screen Show (4:3)</PresentationFormat>
  <Paragraphs>92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GENDER BOX</vt:lpstr>
      <vt:lpstr>  </vt:lpstr>
      <vt:lpstr> </vt:lpstr>
      <vt:lpstr>Miss Representation</vt:lpstr>
      <vt:lpstr> Tough Guise</vt:lpstr>
      <vt:lpstr>PowerPoint Presentation</vt:lpstr>
      <vt:lpstr>PowerPoint Presentation</vt:lpstr>
      <vt:lpstr>What do we expect boys  or girls to look like?</vt:lpstr>
      <vt:lpstr>PowerPoint Presentation</vt:lpstr>
      <vt:lpstr>What interests or hobbies  do we expect boys or girls  to have?</vt:lpstr>
      <vt:lpstr>PowerPoint Presentation</vt:lpstr>
      <vt:lpstr>How do we expect boys  or girls to behave?</vt:lpstr>
      <vt:lpstr>PowerPoint Presentation</vt:lpstr>
      <vt:lpstr>What jobs do we expect men  or women to choose?</vt:lpstr>
      <vt:lpstr>PowerPoint Presentation</vt:lpstr>
      <vt:lpstr> Do all boys and girls fit in with their ‘Stereotype’ ?  </vt:lpstr>
      <vt:lpstr>What might people say about them?</vt:lpstr>
      <vt:lpstr>If someone doesn’t ‘fit’ the stereotype,  what impact could this have?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Box</dc:title>
  <dc:creator>joanne.barrie</dc:creator>
  <cp:lastModifiedBy>Mckenzie K (Kenneth)</cp:lastModifiedBy>
  <cp:revision>86</cp:revision>
  <dcterms:created xsi:type="dcterms:W3CDTF">2018-11-27T12:00:41Z</dcterms:created>
  <dcterms:modified xsi:type="dcterms:W3CDTF">2020-12-21T10:06:57Z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A30740918</vt:lpwstr>
  </property>
  <property fmtid="{D5CDD505-2E9C-101B-9397-08002B2CF9AE}" pid="4" name="Objective-Title">
    <vt:lpwstr>Gender Box MVP ASN</vt:lpwstr>
  </property>
  <property fmtid="{D5CDD505-2E9C-101B-9397-08002B2CF9AE}" pid="5" name="Objective-Description">
    <vt:lpwstr/>
  </property>
  <property fmtid="{D5CDD505-2E9C-101B-9397-08002B2CF9AE}" pid="6" name="Objective-CreationStamp">
    <vt:filetime>2020-11-09T13:21:05Z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2020-11-09T13:21:04Z</vt:filetime>
  </property>
  <property fmtid="{D5CDD505-2E9C-101B-9397-08002B2CF9AE}" pid="10" name="Objective-ModificationStamp">
    <vt:filetime>2020-11-09T13:21:05Z</vt:filetime>
  </property>
  <property fmtid="{D5CDD505-2E9C-101B-9397-08002B2CF9AE}" pid="11" name="Objective-Owner">
    <vt:lpwstr>Lynch, Pauline P (U441770)</vt:lpwstr>
  </property>
  <property fmtid="{D5CDD505-2E9C-101B-9397-08002B2CF9AE}" pid="12" name="Objective-Path">
    <vt:lpwstr>Objective Global Folder:SG File Plan:Administration:Corporate strategy:Strategy and change:Corporate strategy: Strategy and change:Education Scotland: Inclusion and Equality: Workstream 5 Mentors in Violence (2017-2019): 2017-2022</vt:lpwstr>
  </property>
  <property fmtid="{D5CDD505-2E9C-101B-9397-08002B2CF9AE}" pid="13" name="Objective-Parent">
    <vt:lpwstr>Education Scotland: Inclusion and Equality: Workstream 5 Mentors in Violence (2017-2019): 2017-2022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vA44746175</vt:lpwstr>
  </property>
  <property fmtid="{D5CDD505-2E9C-101B-9397-08002B2CF9AE}" pid="16" name="Objective-Version">
    <vt:lpwstr>1.0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>PROJ/13984</vt:lpwstr>
  </property>
  <property fmtid="{D5CDD505-2E9C-101B-9397-08002B2CF9AE}" pid="20" name="Objective-Classification">
    <vt:lpwstr>OFFICIAL</vt:lpwstr>
  </property>
  <property fmtid="{D5CDD505-2E9C-101B-9397-08002B2CF9AE}" pid="21" name="Objective-Caveats">
    <vt:lpwstr>Caveat for access to SG Fileplan</vt:lpwstr>
  </property>
  <property fmtid="{D5CDD505-2E9C-101B-9397-08002B2CF9AE}" pid="22" name="Objective-Date of Original">
    <vt:lpwstr/>
  </property>
  <property fmtid="{D5CDD505-2E9C-101B-9397-08002B2CF9AE}" pid="23" name="Objective-Date Received">
    <vt:lpwstr/>
  </property>
  <property fmtid="{D5CDD505-2E9C-101B-9397-08002B2CF9AE}" pid="24" name="Objective-SG Web Publication - Category">
    <vt:lpwstr/>
  </property>
  <property fmtid="{D5CDD505-2E9C-101B-9397-08002B2CF9AE}" pid="25" name="Objective-SG Web Publication - Category 2 Classification">
    <vt:lpwstr/>
  </property>
  <property fmtid="{D5CDD505-2E9C-101B-9397-08002B2CF9AE}" pid="26" name="Objective-Connect Creator">
    <vt:lpwstr/>
  </property>
  <property fmtid="{D5CDD505-2E9C-101B-9397-08002B2CF9AE}" pid="27" name="Objective-Required Redaction">
    <vt:lpwstr/>
  </property>
  <property fmtid="{D5CDD505-2E9C-101B-9397-08002B2CF9AE}" pid="28" name="ContentTypeId">
    <vt:lpwstr>0x010100C4F80AADB20CBB4D9EE9B6F4D4480A4C</vt:lpwstr>
  </property>
</Properties>
</file>