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70" r:id="rId14"/>
    <p:sldId id="271" r:id="rId15"/>
    <p:sldId id="273" r:id="rId16"/>
    <p:sldId id="275" r:id="rId17"/>
    <p:sldId id="274" r:id="rId18"/>
    <p:sldId id="272" r:id="rId19"/>
    <p:sldId id="269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332BC-AB07-48F0-94C6-064206FC0EE0}" type="doc">
      <dgm:prSet loTypeId="urn:microsoft.com/office/officeart/2005/8/layout/radial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3DE0F8E0-CFDE-4C31-A62C-FAC13D3E24BE}">
      <dgm:prSet phldrT="[Text]" custT="1"/>
      <dgm:spPr>
        <a:xfrm>
          <a:off x="2382130" y="1085143"/>
          <a:ext cx="2703338" cy="2703338"/>
        </a:xfrm>
        <a:solidFill>
          <a:srgbClr val="C0504D">
            <a:shade val="80000"/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3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Good Beginnings</a:t>
          </a:r>
        </a:p>
      </dgm:t>
    </dgm:pt>
    <dgm:pt modelId="{7571346B-6B1F-4988-8B6A-EEF4DE3F1623}" type="parTrans" cxnId="{9FC2A21D-57F5-4779-B746-37F2285BF677}">
      <dgm:prSet/>
      <dgm:spPr/>
      <dgm:t>
        <a:bodyPr/>
        <a:lstStyle/>
        <a:p>
          <a:endParaRPr lang="en-GB"/>
        </a:p>
      </dgm:t>
    </dgm:pt>
    <dgm:pt modelId="{CB481A54-6350-4F9E-BB26-F5951520A302}" type="sibTrans" cxnId="{9FC2A21D-57F5-4779-B746-37F2285BF677}">
      <dgm:prSet/>
      <dgm:spPr/>
      <dgm:t>
        <a:bodyPr/>
        <a:lstStyle/>
        <a:p>
          <a:endParaRPr lang="en-GB"/>
        </a:p>
      </dgm:t>
    </dgm:pt>
    <dgm:pt modelId="{9C3FDFB0-D16C-402B-AF77-6930A0886638}">
      <dgm:prSet phldrT="[Text]"/>
      <dgm:spPr>
        <a:xfrm>
          <a:off x="3057965" y="482"/>
          <a:ext cx="1351669" cy="1351669"/>
        </a:xfrm>
        <a:solidFill>
          <a:srgbClr val="C0504D">
            <a:shade val="80000"/>
            <a:alpha val="50000"/>
            <a:hueOff val="-5"/>
            <a:satOff val="566"/>
            <a:lumOff val="646"/>
            <a:alphaOff val="-37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Talk to the reader – use first person narrative</a:t>
          </a:r>
        </a:p>
      </dgm:t>
    </dgm:pt>
    <dgm:pt modelId="{30E4862C-0D75-4370-B280-78D05A6B544A}" type="parTrans" cxnId="{7C3C63DA-C961-42ED-8FBD-EF045EACA30F}">
      <dgm:prSet/>
      <dgm:spPr/>
      <dgm:t>
        <a:bodyPr/>
        <a:lstStyle/>
        <a:p>
          <a:endParaRPr lang="en-GB"/>
        </a:p>
      </dgm:t>
    </dgm:pt>
    <dgm:pt modelId="{BEEA0873-E96E-4471-BE01-811D7F82CE9C}" type="sibTrans" cxnId="{7C3C63DA-C961-42ED-8FBD-EF045EACA30F}">
      <dgm:prSet/>
      <dgm:spPr/>
      <dgm:t>
        <a:bodyPr/>
        <a:lstStyle/>
        <a:p>
          <a:endParaRPr lang="en-GB"/>
        </a:p>
      </dgm:t>
    </dgm:pt>
    <dgm:pt modelId="{4BBAB9D0-4DC1-4BA6-B5BB-01A21916C2B7}">
      <dgm:prSet phldrT="[Text]"/>
      <dgm:spPr>
        <a:xfrm>
          <a:off x="4302823" y="516119"/>
          <a:ext cx="1351669" cy="1351669"/>
        </a:xfrm>
        <a:solidFill>
          <a:srgbClr val="C0504D">
            <a:shade val="80000"/>
            <a:alpha val="50000"/>
            <a:hueOff val="-9"/>
            <a:satOff val="1132"/>
            <a:lumOff val="1293"/>
            <a:alphaOff val="-75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Shock your reader</a:t>
          </a:r>
        </a:p>
      </dgm:t>
    </dgm:pt>
    <dgm:pt modelId="{716BF315-426A-458C-8FF1-2696C4FC1227}" type="parTrans" cxnId="{46ED9DCE-AB8A-4E99-9D7F-ABF9F59C74DC}">
      <dgm:prSet/>
      <dgm:spPr/>
      <dgm:t>
        <a:bodyPr/>
        <a:lstStyle/>
        <a:p>
          <a:endParaRPr lang="en-GB"/>
        </a:p>
      </dgm:t>
    </dgm:pt>
    <dgm:pt modelId="{8436F746-4664-4B66-9CD4-F424D1BEF27A}" type="sibTrans" cxnId="{46ED9DCE-AB8A-4E99-9D7F-ABF9F59C74DC}">
      <dgm:prSet/>
      <dgm:spPr/>
      <dgm:t>
        <a:bodyPr/>
        <a:lstStyle/>
        <a:p>
          <a:endParaRPr lang="en-GB"/>
        </a:p>
      </dgm:t>
    </dgm:pt>
    <dgm:pt modelId="{6229B199-1FB5-4050-8003-37DBAB15DFA4}">
      <dgm:prSet phldrT="[Text]"/>
      <dgm:spPr>
        <a:xfrm>
          <a:off x="4818460" y="1760977"/>
          <a:ext cx="1351669" cy="1351669"/>
        </a:xfrm>
        <a:solidFill>
          <a:srgbClr val="C0504D">
            <a:shade val="80000"/>
            <a:alpha val="50000"/>
            <a:hueOff val="-14"/>
            <a:satOff val="1698"/>
            <a:lumOff val="1939"/>
            <a:alphaOff val="-112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Create a tense atmosphere</a:t>
          </a:r>
        </a:p>
      </dgm:t>
    </dgm:pt>
    <dgm:pt modelId="{DE698C8B-6B47-4A31-9022-61D947230D9D}" type="parTrans" cxnId="{6C095845-E113-4503-B87E-CC48A3F87D76}">
      <dgm:prSet/>
      <dgm:spPr/>
      <dgm:t>
        <a:bodyPr/>
        <a:lstStyle/>
        <a:p>
          <a:endParaRPr lang="en-GB"/>
        </a:p>
      </dgm:t>
    </dgm:pt>
    <dgm:pt modelId="{D1880B39-164A-48C1-8A42-4BF94EB63BE6}" type="sibTrans" cxnId="{6C095845-E113-4503-B87E-CC48A3F87D76}">
      <dgm:prSet/>
      <dgm:spPr/>
      <dgm:t>
        <a:bodyPr/>
        <a:lstStyle/>
        <a:p>
          <a:endParaRPr lang="en-GB"/>
        </a:p>
      </dgm:t>
    </dgm:pt>
    <dgm:pt modelId="{138C9A96-9A1A-4BE7-8D60-A33351C9FC3C}">
      <dgm:prSet phldrT="[Text]"/>
      <dgm:spPr>
        <a:xfrm>
          <a:off x="3057965" y="3521473"/>
          <a:ext cx="1351669" cy="1351669"/>
        </a:xfrm>
        <a:solidFill>
          <a:srgbClr val="C0504D">
            <a:shade val="80000"/>
            <a:alpha val="50000"/>
            <a:hueOff val="-23"/>
            <a:satOff val="2831"/>
            <a:lumOff val="3232"/>
            <a:alphaOff val="-187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Start with something odd</a:t>
          </a:r>
        </a:p>
      </dgm:t>
    </dgm:pt>
    <dgm:pt modelId="{65DF0A97-CAFC-4541-929C-D43047C47752}" type="parTrans" cxnId="{51F5A45D-5076-4B56-81C8-7856BF87A0D0}">
      <dgm:prSet/>
      <dgm:spPr/>
      <dgm:t>
        <a:bodyPr/>
        <a:lstStyle/>
        <a:p>
          <a:endParaRPr lang="en-GB"/>
        </a:p>
      </dgm:t>
    </dgm:pt>
    <dgm:pt modelId="{0C20ADDC-90DA-47A9-B961-46449138144E}" type="sibTrans" cxnId="{51F5A45D-5076-4B56-81C8-7856BF87A0D0}">
      <dgm:prSet/>
      <dgm:spPr/>
      <dgm:t>
        <a:bodyPr/>
        <a:lstStyle/>
        <a:p>
          <a:endParaRPr lang="en-GB"/>
        </a:p>
      </dgm:t>
    </dgm:pt>
    <dgm:pt modelId="{12C4ABD6-DA00-4C86-92D8-38501BF08FC6}">
      <dgm:prSet/>
      <dgm:spPr>
        <a:xfrm>
          <a:off x="1813107" y="3005835"/>
          <a:ext cx="1351669" cy="1351669"/>
        </a:xfrm>
        <a:solidFill>
          <a:srgbClr val="C0504D">
            <a:shade val="80000"/>
            <a:alpha val="50000"/>
            <a:hueOff val="-28"/>
            <a:satOff val="3397"/>
            <a:lumOff val="3878"/>
            <a:alphaOff val="-225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 direct speech</a:t>
          </a:r>
        </a:p>
      </dgm:t>
    </dgm:pt>
    <dgm:pt modelId="{BDEBD1E5-D417-4C01-8D01-CC60ABEC27E6}" type="parTrans" cxnId="{FA90DF35-3B3D-4592-A31A-B8A90B9B7149}">
      <dgm:prSet/>
      <dgm:spPr/>
      <dgm:t>
        <a:bodyPr/>
        <a:lstStyle/>
        <a:p>
          <a:endParaRPr lang="en-GB"/>
        </a:p>
      </dgm:t>
    </dgm:pt>
    <dgm:pt modelId="{CF7F1652-EBAB-4EC9-95BB-F8DB660724EB}" type="sibTrans" cxnId="{FA90DF35-3B3D-4592-A31A-B8A90B9B7149}">
      <dgm:prSet/>
      <dgm:spPr/>
      <dgm:t>
        <a:bodyPr/>
        <a:lstStyle/>
        <a:p>
          <a:endParaRPr lang="en-GB"/>
        </a:p>
      </dgm:t>
    </dgm:pt>
    <dgm:pt modelId="{7BA6EBA3-53D7-4370-AB27-4384BB0C58A3}">
      <dgm:prSet/>
      <dgm:spPr>
        <a:xfrm>
          <a:off x="1297470" y="1760977"/>
          <a:ext cx="1351669" cy="1351669"/>
        </a:xfrm>
        <a:solidFill>
          <a:srgbClr val="C0504D">
            <a:shade val="80000"/>
            <a:alpha val="50000"/>
            <a:hueOff val="-32"/>
            <a:satOff val="3963"/>
            <a:lumOff val="4525"/>
            <a:alphaOff val="-262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Start in the middle of something</a:t>
          </a:r>
        </a:p>
      </dgm:t>
    </dgm:pt>
    <dgm:pt modelId="{7E9C068A-5710-4186-BD81-EF9D31726C9F}" type="parTrans" cxnId="{29B98FCA-2C23-4278-B21C-D1BB5D129300}">
      <dgm:prSet/>
      <dgm:spPr/>
      <dgm:t>
        <a:bodyPr/>
        <a:lstStyle/>
        <a:p>
          <a:endParaRPr lang="en-GB"/>
        </a:p>
      </dgm:t>
    </dgm:pt>
    <dgm:pt modelId="{255FEDC8-336E-4E2C-9C82-AF3E9CE20AED}" type="sibTrans" cxnId="{29B98FCA-2C23-4278-B21C-D1BB5D129300}">
      <dgm:prSet/>
      <dgm:spPr/>
      <dgm:t>
        <a:bodyPr/>
        <a:lstStyle/>
        <a:p>
          <a:endParaRPr lang="en-GB"/>
        </a:p>
      </dgm:t>
    </dgm:pt>
    <dgm:pt modelId="{892D517F-C61C-4309-8F94-4AAE814A15A6}">
      <dgm:prSet/>
      <dgm:spPr>
        <a:xfrm>
          <a:off x="1813107" y="516119"/>
          <a:ext cx="1351669" cy="1351669"/>
        </a:xfrm>
        <a:solidFill>
          <a:srgbClr val="C0504D">
            <a:shade val="80000"/>
            <a:alpha val="50000"/>
            <a:hueOff val="-37"/>
            <a:satOff val="4529"/>
            <a:lumOff val="5171"/>
            <a:alphaOff val="-3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your reader laugh</a:t>
          </a:r>
        </a:p>
      </dgm:t>
    </dgm:pt>
    <dgm:pt modelId="{DF8EF2C4-E7A6-4B86-925F-DF87CC4E1F7D}" type="parTrans" cxnId="{FA882FEA-5458-4D2F-9435-05118A0808AE}">
      <dgm:prSet/>
      <dgm:spPr/>
      <dgm:t>
        <a:bodyPr/>
        <a:lstStyle/>
        <a:p>
          <a:endParaRPr lang="en-GB"/>
        </a:p>
      </dgm:t>
    </dgm:pt>
    <dgm:pt modelId="{C1307345-9D8F-4392-8C8D-B9E47BBD0888}" type="sibTrans" cxnId="{FA882FEA-5458-4D2F-9435-05118A0808AE}">
      <dgm:prSet/>
      <dgm:spPr/>
      <dgm:t>
        <a:bodyPr/>
        <a:lstStyle/>
        <a:p>
          <a:endParaRPr lang="en-GB"/>
        </a:p>
      </dgm:t>
    </dgm:pt>
    <dgm:pt modelId="{865E44C7-0098-429C-A42F-173C2964598B}">
      <dgm:prSet/>
      <dgm:spPr>
        <a:xfrm>
          <a:off x="4302823" y="3005835"/>
          <a:ext cx="1351669" cy="1351669"/>
        </a:xfrm>
        <a:solidFill>
          <a:srgbClr val="C0504D">
            <a:shade val="80000"/>
            <a:alpha val="50000"/>
            <a:hueOff val="-19"/>
            <a:satOff val="2264"/>
            <a:lumOff val="2586"/>
            <a:alphaOff val="-1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Create a very clear picture</a:t>
          </a:r>
        </a:p>
      </dgm:t>
    </dgm:pt>
    <dgm:pt modelId="{0B6E55D2-1BC2-44BE-B8F7-CBC59EDA7699}" type="parTrans" cxnId="{CF51AA86-C426-4BCD-A762-507979A348E0}">
      <dgm:prSet/>
      <dgm:spPr/>
      <dgm:t>
        <a:bodyPr/>
        <a:lstStyle/>
        <a:p>
          <a:endParaRPr lang="en-GB"/>
        </a:p>
      </dgm:t>
    </dgm:pt>
    <dgm:pt modelId="{70B40082-ECE4-46B0-8AEE-EF84893B8549}" type="sibTrans" cxnId="{CF51AA86-C426-4BCD-A762-507979A348E0}">
      <dgm:prSet/>
      <dgm:spPr/>
      <dgm:t>
        <a:bodyPr/>
        <a:lstStyle/>
        <a:p>
          <a:endParaRPr lang="en-GB"/>
        </a:p>
      </dgm:t>
    </dgm:pt>
    <dgm:pt modelId="{FF9A50C8-6635-47F2-AC9E-803BFE5EFEE1}" type="pres">
      <dgm:prSet presAssocID="{8FC332BC-AB07-48F0-94C6-064206FC0EE0}" presName="composite" presStyleCnt="0">
        <dgm:presLayoutVars>
          <dgm:chMax val="1"/>
          <dgm:dir/>
          <dgm:resizeHandles val="exact"/>
        </dgm:presLayoutVars>
      </dgm:prSet>
      <dgm:spPr/>
    </dgm:pt>
    <dgm:pt modelId="{931BEAFD-521F-40F0-8D32-09276413D1BB}" type="pres">
      <dgm:prSet presAssocID="{8FC332BC-AB07-48F0-94C6-064206FC0EE0}" presName="radial" presStyleCnt="0">
        <dgm:presLayoutVars>
          <dgm:animLvl val="ctr"/>
        </dgm:presLayoutVars>
      </dgm:prSet>
      <dgm:spPr/>
    </dgm:pt>
    <dgm:pt modelId="{DEA5DF68-1180-4076-94F4-ECD629434E97}" type="pres">
      <dgm:prSet presAssocID="{3DE0F8E0-CFDE-4C31-A62C-FAC13D3E24BE}" presName="centerShape" presStyleLbl="vennNode1" presStyleIdx="0" presStyleCnt="9"/>
      <dgm:spPr>
        <a:prstGeom prst="ellipse">
          <a:avLst/>
        </a:prstGeom>
      </dgm:spPr>
    </dgm:pt>
    <dgm:pt modelId="{ACE141D9-5010-42FC-8D31-26C4EB9C552E}" type="pres">
      <dgm:prSet presAssocID="{9C3FDFB0-D16C-402B-AF77-6930A0886638}" presName="node" presStyleLbl="vennNode1" presStyleIdx="1" presStyleCnt="9">
        <dgm:presLayoutVars>
          <dgm:bulletEnabled val="1"/>
        </dgm:presLayoutVars>
      </dgm:prSet>
      <dgm:spPr>
        <a:prstGeom prst="ellipse">
          <a:avLst/>
        </a:prstGeom>
      </dgm:spPr>
    </dgm:pt>
    <dgm:pt modelId="{DABFD23F-A4D6-4C85-AEFF-22DCEFB51D4C}" type="pres">
      <dgm:prSet presAssocID="{4BBAB9D0-4DC1-4BA6-B5BB-01A21916C2B7}" presName="node" presStyleLbl="vennNode1" presStyleIdx="2" presStyleCnt="9">
        <dgm:presLayoutVars>
          <dgm:bulletEnabled val="1"/>
        </dgm:presLayoutVars>
      </dgm:prSet>
      <dgm:spPr>
        <a:prstGeom prst="ellipse">
          <a:avLst/>
        </a:prstGeom>
      </dgm:spPr>
    </dgm:pt>
    <dgm:pt modelId="{C68DFDD7-2869-486C-B376-01059000DD53}" type="pres">
      <dgm:prSet presAssocID="{6229B199-1FB5-4050-8003-37DBAB15DFA4}" presName="node" presStyleLbl="vennNode1" presStyleIdx="3" presStyleCnt="9">
        <dgm:presLayoutVars>
          <dgm:bulletEnabled val="1"/>
        </dgm:presLayoutVars>
      </dgm:prSet>
      <dgm:spPr>
        <a:prstGeom prst="ellipse">
          <a:avLst/>
        </a:prstGeom>
      </dgm:spPr>
    </dgm:pt>
    <dgm:pt modelId="{5143CD24-44E4-4B74-B949-C32B5F0603C1}" type="pres">
      <dgm:prSet presAssocID="{865E44C7-0098-429C-A42F-173C2964598B}" presName="node" presStyleLbl="vennNode1" presStyleIdx="4" presStyleCnt="9">
        <dgm:presLayoutVars>
          <dgm:bulletEnabled val="1"/>
        </dgm:presLayoutVars>
      </dgm:prSet>
      <dgm:spPr>
        <a:prstGeom prst="ellipse">
          <a:avLst/>
        </a:prstGeom>
      </dgm:spPr>
    </dgm:pt>
    <dgm:pt modelId="{BD255DC2-1D92-4F47-A0CF-C21B42D8C145}" type="pres">
      <dgm:prSet presAssocID="{138C9A96-9A1A-4BE7-8D60-A33351C9FC3C}" presName="node" presStyleLbl="vennNode1" presStyleIdx="5" presStyleCnt="9">
        <dgm:presLayoutVars>
          <dgm:bulletEnabled val="1"/>
        </dgm:presLayoutVars>
      </dgm:prSet>
      <dgm:spPr>
        <a:prstGeom prst="ellipse">
          <a:avLst/>
        </a:prstGeom>
      </dgm:spPr>
    </dgm:pt>
    <dgm:pt modelId="{5324FD9B-C708-471B-8BCE-5DBFC96A9EC0}" type="pres">
      <dgm:prSet presAssocID="{12C4ABD6-DA00-4C86-92D8-38501BF08FC6}" presName="node" presStyleLbl="vennNode1" presStyleIdx="6" presStyleCnt="9">
        <dgm:presLayoutVars>
          <dgm:bulletEnabled val="1"/>
        </dgm:presLayoutVars>
      </dgm:prSet>
      <dgm:spPr>
        <a:prstGeom prst="ellipse">
          <a:avLst/>
        </a:prstGeom>
      </dgm:spPr>
    </dgm:pt>
    <dgm:pt modelId="{770ADDE7-1F2B-490D-AAFA-BB0C21B7AC09}" type="pres">
      <dgm:prSet presAssocID="{7BA6EBA3-53D7-4370-AB27-4384BB0C58A3}" presName="node" presStyleLbl="vennNode1" presStyleIdx="7" presStyleCnt="9">
        <dgm:presLayoutVars>
          <dgm:bulletEnabled val="1"/>
        </dgm:presLayoutVars>
      </dgm:prSet>
      <dgm:spPr>
        <a:prstGeom prst="ellipse">
          <a:avLst/>
        </a:prstGeom>
      </dgm:spPr>
    </dgm:pt>
    <dgm:pt modelId="{7141EF63-3F1F-4546-B34D-9839FEDBAAB2}" type="pres">
      <dgm:prSet presAssocID="{892D517F-C61C-4309-8F94-4AAE814A15A6}" presName="node" presStyleLbl="vennNode1" presStyleIdx="8" presStyleCnt="9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87EE810E-11EF-46BC-A425-C8FAEE5499EA}" type="presOf" srcId="{8FC332BC-AB07-48F0-94C6-064206FC0EE0}" destId="{FF9A50C8-6635-47F2-AC9E-803BFE5EFEE1}" srcOrd="0" destOrd="0" presId="urn:microsoft.com/office/officeart/2005/8/layout/radial3"/>
    <dgm:cxn modelId="{AF310417-6B3B-48E9-8936-7FB6CD340364}" type="presOf" srcId="{892D517F-C61C-4309-8F94-4AAE814A15A6}" destId="{7141EF63-3F1F-4546-B34D-9839FEDBAAB2}" srcOrd="0" destOrd="0" presId="urn:microsoft.com/office/officeart/2005/8/layout/radial3"/>
    <dgm:cxn modelId="{9FC2A21D-57F5-4779-B746-37F2285BF677}" srcId="{8FC332BC-AB07-48F0-94C6-064206FC0EE0}" destId="{3DE0F8E0-CFDE-4C31-A62C-FAC13D3E24BE}" srcOrd="0" destOrd="0" parTransId="{7571346B-6B1F-4988-8B6A-EEF4DE3F1623}" sibTransId="{CB481A54-6350-4F9E-BB26-F5951520A302}"/>
    <dgm:cxn modelId="{97332C1E-21A8-4215-922D-8DE6B5424FAD}" type="presOf" srcId="{12C4ABD6-DA00-4C86-92D8-38501BF08FC6}" destId="{5324FD9B-C708-471B-8BCE-5DBFC96A9EC0}" srcOrd="0" destOrd="0" presId="urn:microsoft.com/office/officeart/2005/8/layout/radial3"/>
    <dgm:cxn modelId="{B2383029-D589-49C7-9988-3504B4CADF08}" type="presOf" srcId="{6229B199-1FB5-4050-8003-37DBAB15DFA4}" destId="{C68DFDD7-2869-486C-B376-01059000DD53}" srcOrd="0" destOrd="0" presId="urn:microsoft.com/office/officeart/2005/8/layout/radial3"/>
    <dgm:cxn modelId="{FA90DF35-3B3D-4592-A31A-B8A90B9B7149}" srcId="{3DE0F8E0-CFDE-4C31-A62C-FAC13D3E24BE}" destId="{12C4ABD6-DA00-4C86-92D8-38501BF08FC6}" srcOrd="5" destOrd="0" parTransId="{BDEBD1E5-D417-4C01-8D01-CC60ABEC27E6}" sibTransId="{CF7F1652-EBAB-4EC9-95BB-F8DB660724EB}"/>
    <dgm:cxn modelId="{4FDB4136-7CA1-49E1-A172-98825C27316F}" type="presOf" srcId="{7BA6EBA3-53D7-4370-AB27-4384BB0C58A3}" destId="{770ADDE7-1F2B-490D-AAFA-BB0C21B7AC09}" srcOrd="0" destOrd="0" presId="urn:microsoft.com/office/officeart/2005/8/layout/radial3"/>
    <dgm:cxn modelId="{51F5A45D-5076-4B56-81C8-7856BF87A0D0}" srcId="{3DE0F8E0-CFDE-4C31-A62C-FAC13D3E24BE}" destId="{138C9A96-9A1A-4BE7-8D60-A33351C9FC3C}" srcOrd="4" destOrd="0" parTransId="{65DF0A97-CAFC-4541-929C-D43047C47752}" sibTransId="{0C20ADDC-90DA-47A9-B961-46449138144E}"/>
    <dgm:cxn modelId="{6C095845-E113-4503-B87E-CC48A3F87D76}" srcId="{3DE0F8E0-CFDE-4C31-A62C-FAC13D3E24BE}" destId="{6229B199-1FB5-4050-8003-37DBAB15DFA4}" srcOrd="2" destOrd="0" parTransId="{DE698C8B-6B47-4A31-9022-61D947230D9D}" sibTransId="{D1880B39-164A-48C1-8A42-4BF94EB63BE6}"/>
    <dgm:cxn modelId="{B79C5E47-9783-425C-85F0-9B73A92A0E8C}" type="presOf" srcId="{138C9A96-9A1A-4BE7-8D60-A33351C9FC3C}" destId="{BD255DC2-1D92-4F47-A0CF-C21B42D8C145}" srcOrd="0" destOrd="0" presId="urn:microsoft.com/office/officeart/2005/8/layout/radial3"/>
    <dgm:cxn modelId="{824DA974-435A-41F1-8B5F-7A8E9E407BE8}" type="presOf" srcId="{4BBAB9D0-4DC1-4BA6-B5BB-01A21916C2B7}" destId="{DABFD23F-A4D6-4C85-AEFF-22DCEFB51D4C}" srcOrd="0" destOrd="0" presId="urn:microsoft.com/office/officeart/2005/8/layout/radial3"/>
    <dgm:cxn modelId="{CF51AA86-C426-4BCD-A762-507979A348E0}" srcId="{3DE0F8E0-CFDE-4C31-A62C-FAC13D3E24BE}" destId="{865E44C7-0098-429C-A42F-173C2964598B}" srcOrd="3" destOrd="0" parTransId="{0B6E55D2-1BC2-44BE-B8F7-CBC59EDA7699}" sibTransId="{70B40082-ECE4-46B0-8AEE-EF84893B8549}"/>
    <dgm:cxn modelId="{7E74AC89-9586-42EA-8D0B-8E44A1B7DCA7}" type="presOf" srcId="{865E44C7-0098-429C-A42F-173C2964598B}" destId="{5143CD24-44E4-4B74-B949-C32B5F0603C1}" srcOrd="0" destOrd="0" presId="urn:microsoft.com/office/officeart/2005/8/layout/radial3"/>
    <dgm:cxn modelId="{0F82989B-F460-4635-BF87-182243A69CE6}" type="presOf" srcId="{3DE0F8E0-CFDE-4C31-A62C-FAC13D3E24BE}" destId="{DEA5DF68-1180-4076-94F4-ECD629434E97}" srcOrd="0" destOrd="0" presId="urn:microsoft.com/office/officeart/2005/8/layout/radial3"/>
    <dgm:cxn modelId="{DD8EC1BF-BE5F-4EE8-8906-2E08F9220FDE}" type="presOf" srcId="{9C3FDFB0-D16C-402B-AF77-6930A0886638}" destId="{ACE141D9-5010-42FC-8D31-26C4EB9C552E}" srcOrd="0" destOrd="0" presId="urn:microsoft.com/office/officeart/2005/8/layout/radial3"/>
    <dgm:cxn modelId="{29B98FCA-2C23-4278-B21C-D1BB5D129300}" srcId="{3DE0F8E0-CFDE-4C31-A62C-FAC13D3E24BE}" destId="{7BA6EBA3-53D7-4370-AB27-4384BB0C58A3}" srcOrd="6" destOrd="0" parTransId="{7E9C068A-5710-4186-BD81-EF9D31726C9F}" sibTransId="{255FEDC8-336E-4E2C-9C82-AF3E9CE20AED}"/>
    <dgm:cxn modelId="{46ED9DCE-AB8A-4E99-9D7F-ABF9F59C74DC}" srcId="{3DE0F8E0-CFDE-4C31-A62C-FAC13D3E24BE}" destId="{4BBAB9D0-4DC1-4BA6-B5BB-01A21916C2B7}" srcOrd="1" destOrd="0" parTransId="{716BF315-426A-458C-8FF1-2696C4FC1227}" sibTransId="{8436F746-4664-4B66-9CD4-F424D1BEF27A}"/>
    <dgm:cxn modelId="{7C3C63DA-C961-42ED-8FBD-EF045EACA30F}" srcId="{3DE0F8E0-CFDE-4C31-A62C-FAC13D3E24BE}" destId="{9C3FDFB0-D16C-402B-AF77-6930A0886638}" srcOrd="0" destOrd="0" parTransId="{30E4862C-0D75-4370-B280-78D05A6B544A}" sibTransId="{BEEA0873-E96E-4471-BE01-811D7F82CE9C}"/>
    <dgm:cxn modelId="{FA882FEA-5458-4D2F-9435-05118A0808AE}" srcId="{3DE0F8E0-CFDE-4C31-A62C-FAC13D3E24BE}" destId="{892D517F-C61C-4309-8F94-4AAE814A15A6}" srcOrd="7" destOrd="0" parTransId="{DF8EF2C4-E7A6-4B86-925F-DF87CC4E1F7D}" sibTransId="{C1307345-9D8F-4392-8C8D-B9E47BBD0888}"/>
    <dgm:cxn modelId="{B809A931-9D36-434B-8DF5-FFC08D1E20D9}" type="presParOf" srcId="{FF9A50C8-6635-47F2-AC9E-803BFE5EFEE1}" destId="{931BEAFD-521F-40F0-8D32-09276413D1BB}" srcOrd="0" destOrd="0" presId="urn:microsoft.com/office/officeart/2005/8/layout/radial3"/>
    <dgm:cxn modelId="{637D1FB5-33C7-44F0-940E-167102128594}" type="presParOf" srcId="{931BEAFD-521F-40F0-8D32-09276413D1BB}" destId="{DEA5DF68-1180-4076-94F4-ECD629434E97}" srcOrd="0" destOrd="0" presId="urn:microsoft.com/office/officeart/2005/8/layout/radial3"/>
    <dgm:cxn modelId="{0E146552-AE92-4E1F-A932-F67463E8BF5B}" type="presParOf" srcId="{931BEAFD-521F-40F0-8D32-09276413D1BB}" destId="{ACE141D9-5010-42FC-8D31-26C4EB9C552E}" srcOrd="1" destOrd="0" presId="urn:microsoft.com/office/officeart/2005/8/layout/radial3"/>
    <dgm:cxn modelId="{0F52023B-2F15-4216-8777-ACEA943ECAED}" type="presParOf" srcId="{931BEAFD-521F-40F0-8D32-09276413D1BB}" destId="{DABFD23F-A4D6-4C85-AEFF-22DCEFB51D4C}" srcOrd="2" destOrd="0" presId="urn:microsoft.com/office/officeart/2005/8/layout/radial3"/>
    <dgm:cxn modelId="{86202E8F-7D8A-4E75-9BA5-EF6B95ADAC2F}" type="presParOf" srcId="{931BEAFD-521F-40F0-8D32-09276413D1BB}" destId="{C68DFDD7-2869-486C-B376-01059000DD53}" srcOrd="3" destOrd="0" presId="urn:microsoft.com/office/officeart/2005/8/layout/radial3"/>
    <dgm:cxn modelId="{E2C44284-9D65-4291-B4AC-CBCEC685577C}" type="presParOf" srcId="{931BEAFD-521F-40F0-8D32-09276413D1BB}" destId="{5143CD24-44E4-4B74-B949-C32B5F0603C1}" srcOrd="4" destOrd="0" presId="urn:microsoft.com/office/officeart/2005/8/layout/radial3"/>
    <dgm:cxn modelId="{5B670FB9-6B95-43A4-872A-612CA2226A08}" type="presParOf" srcId="{931BEAFD-521F-40F0-8D32-09276413D1BB}" destId="{BD255DC2-1D92-4F47-A0CF-C21B42D8C145}" srcOrd="5" destOrd="0" presId="urn:microsoft.com/office/officeart/2005/8/layout/radial3"/>
    <dgm:cxn modelId="{6931FC93-1327-4AFD-A3BB-61F808D39364}" type="presParOf" srcId="{931BEAFD-521F-40F0-8D32-09276413D1BB}" destId="{5324FD9B-C708-471B-8BCE-5DBFC96A9EC0}" srcOrd="6" destOrd="0" presId="urn:microsoft.com/office/officeart/2005/8/layout/radial3"/>
    <dgm:cxn modelId="{5763814A-5131-412A-9E16-F7FA35967551}" type="presParOf" srcId="{931BEAFD-521F-40F0-8D32-09276413D1BB}" destId="{770ADDE7-1F2B-490D-AAFA-BB0C21B7AC09}" srcOrd="7" destOrd="0" presId="urn:microsoft.com/office/officeart/2005/8/layout/radial3"/>
    <dgm:cxn modelId="{6DC9365A-17FF-4D83-82A0-77F9F8559C8B}" type="presParOf" srcId="{931BEAFD-521F-40F0-8D32-09276413D1BB}" destId="{7141EF63-3F1F-4546-B34D-9839FEDBAAB2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5DF68-1180-4076-94F4-ECD629434E97}">
      <dsp:nvSpPr>
        <dsp:cNvPr id="0" name=""/>
        <dsp:cNvSpPr/>
      </dsp:nvSpPr>
      <dsp:spPr>
        <a:xfrm>
          <a:off x="2326758" y="1282642"/>
          <a:ext cx="3195355" cy="3195355"/>
        </a:xfrm>
        <a:prstGeom prst="ellipse">
          <a:avLst/>
        </a:prstGeom>
        <a:solidFill>
          <a:srgbClr val="C0504D">
            <a:shade val="80000"/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Good Beginnings</a:t>
          </a:r>
        </a:p>
      </dsp:txBody>
      <dsp:txXfrm>
        <a:off x="2794707" y="1750591"/>
        <a:ext cx="2259457" cy="2259457"/>
      </dsp:txXfrm>
    </dsp:sp>
    <dsp:sp modelId="{ACE141D9-5010-42FC-8D31-26C4EB9C552E}">
      <dsp:nvSpPr>
        <dsp:cNvPr id="0" name=""/>
        <dsp:cNvSpPr/>
      </dsp:nvSpPr>
      <dsp:spPr>
        <a:xfrm>
          <a:off x="3125597" y="570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5"/>
            <a:satOff val="566"/>
            <a:lumOff val="646"/>
            <a:alphaOff val="-37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Talk to the reader – use first person narrative</a:t>
          </a:r>
        </a:p>
      </dsp:txBody>
      <dsp:txXfrm>
        <a:off x="3359571" y="234544"/>
        <a:ext cx="1129729" cy="1129729"/>
      </dsp:txXfrm>
    </dsp:sp>
    <dsp:sp modelId="{DABFD23F-A4D6-4C85-AEFF-22DCEFB51D4C}">
      <dsp:nvSpPr>
        <dsp:cNvPr id="0" name=""/>
        <dsp:cNvSpPr/>
      </dsp:nvSpPr>
      <dsp:spPr>
        <a:xfrm>
          <a:off x="4597023" y="610055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9"/>
            <a:satOff val="1132"/>
            <a:lumOff val="1293"/>
            <a:alphaOff val="-75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Shock your reader</a:t>
          </a:r>
        </a:p>
      </dsp:txBody>
      <dsp:txXfrm>
        <a:off x="4830997" y="844029"/>
        <a:ext cx="1129729" cy="1129729"/>
      </dsp:txXfrm>
    </dsp:sp>
    <dsp:sp modelId="{C68DFDD7-2869-486C-B376-01059000DD53}">
      <dsp:nvSpPr>
        <dsp:cNvPr id="0" name=""/>
        <dsp:cNvSpPr/>
      </dsp:nvSpPr>
      <dsp:spPr>
        <a:xfrm>
          <a:off x="5206508" y="2081481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14"/>
            <a:satOff val="1698"/>
            <a:lumOff val="1939"/>
            <a:alphaOff val="-112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Create a tense atmosphere</a:t>
          </a:r>
        </a:p>
      </dsp:txBody>
      <dsp:txXfrm>
        <a:off x="5440482" y="2315455"/>
        <a:ext cx="1129729" cy="1129729"/>
      </dsp:txXfrm>
    </dsp:sp>
    <dsp:sp modelId="{5143CD24-44E4-4B74-B949-C32B5F0603C1}">
      <dsp:nvSpPr>
        <dsp:cNvPr id="0" name=""/>
        <dsp:cNvSpPr/>
      </dsp:nvSpPr>
      <dsp:spPr>
        <a:xfrm>
          <a:off x="4597023" y="3552907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19"/>
            <a:satOff val="2264"/>
            <a:lumOff val="2586"/>
            <a:alphaOff val="-1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Create a very clear picture</a:t>
          </a:r>
        </a:p>
      </dsp:txBody>
      <dsp:txXfrm>
        <a:off x="4830997" y="3786881"/>
        <a:ext cx="1129729" cy="1129729"/>
      </dsp:txXfrm>
    </dsp:sp>
    <dsp:sp modelId="{BD255DC2-1D92-4F47-A0CF-C21B42D8C145}">
      <dsp:nvSpPr>
        <dsp:cNvPr id="0" name=""/>
        <dsp:cNvSpPr/>
      </dsp:nvSpPr>
      <dsp:spPr>
        <a:xfrm>
          <a:off x="3125597" y="4162392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23"/>
            <a:satOff val="2831"/>
            <a:lumOff val="3232"/>
            <a:alphaOff val="-187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Start with something odd</a:t>
          </a:r>
        </a:p>
      </dsp:txBody>
      <dsp:txXfrm>
        <a:off x="3359571" y="4396366"/>
        <a:ext cx="1129729" cy="1129729"/>
      </dsp:txXfrm>
    </dsp:sp>
    <dsp:sp modelId="{5324FD9B-C708-471B-8BCE-5DBFC96A9EC0}">
      <dsp:nvSpPr>
        <dsp:cNvPr id="0" name=""/>
        <dsp:cNvSpPr/>
      </dsp:nvSpPr>
      <dsp:spPr>
        <a:xfrm>
          <a:off x="1654171" y="3552907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28"/>
            <a:satOff val="3397"/>
            <a:lumOff val="3878"/>
            <a:alphaOff val="-225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Use direct speech</a:t>
          </a:r>
        </a:p>
      </dsp:txBody>
      <dsp:txXfrm>
        <a:off x="1888145" y="3786881"/>
        <a:ext cx="1129729" cy="1129729"/>
      </dsp:txXfrm>
    </dsp:sp>
    <dsp:sp modelId="{770ADDE7-1F2B-490D-AAFA-BB0C21B7AC09}">
      <dsp:nvSpPr>
        <dsp:cNvPr id="0" name=""/>
        <dsp:cNvSpPr/>
      </dsp:nvSpPr>
      <dsp:spPr>
        <a:xfrm>
          <a:off x="1044686" y="2081481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32"/>
            <a:satOff val="3963"/>
            <a:lumOff val="4525"/>
            <a:alphaOff val="-2625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Start in the middle of something</a:t>
          </a:r>
        </a:p>
      </dsp:txBody>
      <dsp:txXfrm>
        <a:off x="1278660" y="2315455"/>
        <a:ext cx="1129729" cy="1129729"/>
      </dsp:txXfrm>
    </dsp:sp>
    <dsp:sp modelId="{7141EF63-3F1F-4546-B34D-9839FEDBAAB2}">
      <dsp:nvSpPr>
        <dsp:cNvPr id="0" name=""/>
        <dsp:cNvSpPr/>
      </dsp:nvSpPr>
      <dsp:spPr>
        <a:xfrm>
          <a:off x="1654171" y="610055"/>
          <a:ext cx="1597677" cy="1597677"/>
        </a:xfrm>
        <a:prstGeom prst="ellipse">
          <a:avLst/>
        </a:prstGeom>
        <a:solidFill>
          <a:srgbClr val="C0504D">
            <a:shade val="80000"/>
            <a:alpha val="50000"/>
            <a:hueOff val="-37"/>
            <a:satOff val="4529"/>
            <a:lumOff val="5171"/>
            <a:alphaOff val="-3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Make your reader laugh</a:t>
          </a:r>
        </a:p>
      </dsp:txBody>
      <dsp:txXfrm>
        <a:off x="1888145" y="844029"/>
        <a:ext cx="1129729" cy="1129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Creative </a:t>
            </a:r>
            <a:r>
              <a:rPr lang="en-GB" dirty="0"/>
              <a:t>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Generating Ideas</a:t>
            </a:r>
          </a:p>
        </p:txBody>
      </p:sp>
    </p:spTree>
    <p:extLst>
      <p:ext uri="{BB962C8B-B14F-4D97-AF65-F5344CB8AC3E}">
        <p14:creationId xmlns:p14="http://schemas.microsoft.com/office/powerpoint/2010/main" val="69488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38" y="29980"/>
            <a:ext cx="10396882" cy="1151965"/>
          </a:xfrm>
        </p:spPr>
        <p:txBody>
          <a:bodyPr/>
          <a:lstStyle/>
          <a:p>
            <a:r>
              <a:rPr lang="en-GB" u="sng" dirty="0"/>
              <a:t>My favourite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748602"/>
            <a:ext cx="7618751" cy="33111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/>
              <a:t>Take the ordinary and make it different</a:t>
            </a:r>
          </a:p>
          <a:p>
            <a:pPr marL="0" indent="0" algn="ctr">
              <a:buNone/>
            </a:pPr>
            <a:r>
              <a:rPr lang="en-GB" sz="4800" dirty="0"/>
              <a:t>Or</a:t>
            </a:r>
          </a:p>
          <a:p>
            <a:pPr marL="0" indent="0" algn="ctr">
              <a:buNone/>
            </a:pPr>
            <a:r>
              <a:rPr lang="en-GB" sz="4800" dirty="0"/>
              <a:t>Take the different and make it ordinary.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51" y="3036543"/>
            <a:ext cx="4753528" cy="356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004" y="155900"/>
            <a:ext cx="4255466" cy="26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GB" dirty="0"/>
              <a:t>Basics of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4734" y="1325562"/>
            <a:ext cx="3462728" cy="43513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Normality</a:t>
            </a:r>
          </a:p>
          <a:p>
            <a:r>
              <a:rPr lang="en-GB" dirty="0"/>
              <a:t>Disruption to normality</a:t>
            </a:r>
          </a:p>
          <a:p>
            <a:r>
              <a:rPr lang="en-GB" dirty="0"/>
              <a:t>Attempts to overcome the disruption/problem/issue</a:t>
            </a:r>
          </a:p>
          <a:p>
            <a:r>
              <a:rPr lang="en-GB" dirty="0"/>
              <a:t>Problem is overcome/protagonist is beaten</a:t>
            </a:r>
          </a:p>
          <a:p>
            <a:r>
              <a:rPr lang="en-GB" dirty="0"/>
              <a:t>New normality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953" y="-164891"/>
            <a:ext cx="404734" cy="7465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71607" y="383964"/>
            <a:ext cx="646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Example</a:t>
            </a:r>
          </a:p>
          <a:p>
            <a:r>
              <a:rPr lang="en-GB" sz="2000" dirty="0"/>
              <a:t>Man wires up his house with high tech security devices.</a:t>
            </a:r>
          </a:p>
          <a:p>
            <a:endParaRPr lang="en-GB" sz="2000" dirty="0"/>
          </a:p>
          <a:p>
            <a:r>
              <a:rPr lang="en-GB" sz="2000" dirty="0"/>
              <a:t>Burglar breaks in whilst the man is still testing them.</a:t>
            </a:r>
          </a:p>
          <a:p>
            <a:r>
              <a:rPr lang="en-GB" sz="2000" dirty="0"/>
              <a:t>Burglar is trapped in the house – man doesn’t know. Man sets alarms and goes away.</a:t>
            </a:r>
          </a:p>
          <a:p>
            <a:endParaRPr lang="en-GB" sz="2000" dirty="0"/>
          </a:p>
          <a:p>
            <a:r>
              <a:rPr lang="en-GB" sz="2000" dirty="0"/>
              <a:t>Burglar tries to find a way out of the house without setting off the alarms.</a:t>
            </a:r>
          </a:p>
          <a:p>
            <a:endParaRPr lang="en-GB" sz="2000" dirty="0"/>
          </a:p>
          <a:p>
            <a:r>
              <a:rPr lang="en-GB" sz="2000" dirty="0"/>
              <a:t>Burglar sets off alarm and claims to be the house-owner when the police arrive. Man arrives home and had forgotten the passcode for the alarm.</a:t>
            </a:r>
          </a:p>
          <a:p>
            <a:endParaRPr lang="en-GB" sz="2000" dirty="0"/>
          </a:p>
          <a:p>
            <a:r>
              <a:rPr lang="en-GB" sz="2000" dirty="0"/>
              <a:t>Police almost arrest the Man giving the burglar time to escape.</a:t>
            </a:r>
          </a:p>
        </p:txBody>
      </p:sp>
    </p:spTree>
    <p:extLst>
      <p:ext uri="{BB962C8B-B14F-4D97-AF65-F5344CB8AC3E}">
        <p14:creationId xmlns:p14="http://schemas.microsoft.com/office/powerpoint/2010/main" val="385593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462"/>
            <a:ext cx="9692640" cy="1325562"/>
          </a:xfrm>
        </p:spPr>
        <p:txBody>
          <a:bodyPr/>
          <a:lstStyle/>
          <a:p>
            <a:r>
              <a:rPr lang="en-GB" dirty="0"/>
              <a:t>Basics of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9901" y="1511440"/>
            <a:ext cx="3462728" cy="435133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Normality</a:t>
            </a:r>
          </a:p>
          <a:p>
            <a:r>
              <a:rPr lang="en-GB" dirty="0"/>
              <a:t>Disruption to normality</a:t>
            </a:r>
          </a:p>
          <a:p>
            <a:r>
              <a:rPr lang="en-GB" dirty="0"/>
              <a:t>Attempts to overcome the disruption/problem/issue</a:t>
            </a:r>
          </a:p>
          <a:p>
            <a:r>
              <a:rPr lang="en-GB" dirty="0"/>
              <a:t>Problem is overcome/protagonist is beaten</a:t>
            </a:r>
          </a:p>
          <a:p>
            <a:r>
              <a:rPr lang="en-GB" dirty="0"/>
              <a:t>New normality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6259" y="-194872"/>
            <a:ext cx="404734" cy="7465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53301" y="224496"/>
            <a:ext cx="6250898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Think of a basic step-by-step storyline. Your story needs CONFLICT.</a:t>
            </a:r>
          </a:p>
          <a:p>
            <a:endParaRPr lang="en-GB" sz="2400" dirty="0"/>
          </a:p>
          <a:p>
            <a:r>
              <a:rPr lang="en-GB" sz="2400" dirty="0"/>
              <a:t>Plan the first stage. Think about what could happen as a result.</a:t>
            </a:r>
          </a:p>
          <a:p>
            <a:endParaRPr lang="en-GB" sz="2400" dirty="0"/>
          </a:p>
          <a:p>
            <a:r>
              <a:rPr lang="en-GB" sz="2400" dirty="0"/>
              <a:t>Choose steps that might surprise your reader (whilst being realistic).</a:t>
            </a:r>
          </a:p>
          <a:p>
            <a:endParaRPr lang="en-GB" sz="2400" dirty="0"/>
          </a:p>
          <a:p>
            <a:r>
              <a:rPr lang="en-GB" sz="2400" dirty="0"/>
              <a:t>Write out your plot as a flow chart diagram – just the basic features for now.</a:t>
            </a:r>
          </a:p>
          <a:p>
            <a:endParaRPr lang="en-GB" sz="2400" dirty="0"/>
          </a:p>
          <a:p>
            <a:r>
              <a:rPr lang="en-GB" sz="2400" dirty="0"/>
              <a:t>Consider the final step in your story – how do you want it to end?</a:t>
            </a:r>
          </a:p>
        </p:txBody>
      </p:sp>
    </p:spTree>
    <p:extLst>
      <p:ext uri="{BB962C8B-B14F-4D97-AF65-F5344CB8AC3E}">
        <p14:creationId xmlns:p14="http://schemas.microsoft.com/office/powerpoint/2010/main" val="124904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188" y="415977"/>
            <a:ext cx="10396882" cy="1151965"/>
          </a:xfrm>
        </p:spPr>
        <p:txBody>
          <a:bodyPr/>
          <a:lstStyle/>
          <a:p>
            <a:r>
              <a:rPr lang="en-GB" dirty="0"/>
              <a:t>Conflict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43596" y="1567942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Man versus Man</a:t>
            </a:r>
          </a:p>
          <a:p>
            <a:r>
              <a:rPr lang="en-GB" dirty="0"/>
              <a:t>Man versus society</a:t>
            </a:r>
          </a:p>
          <a:p>
            <a:r>
              <a:rPr lang="en-GB" dirty="0"/>
              <a:t>Man versus Nature</a:t>
            </a:r>
          </a:p>
          <a:p>
            <a:r>
              <a:rPr lang="en-GB" dirty="0"/>
              <a:t>Man versus Himself</a:t>
            </a:r>
          </a:p>
          <a:p>
            <a:r>
              <a:rPr lang="en-GB" dirty="0"/>
              <a:t>Man versus God</a:t>
            </a:r>
          </a:p>
          <a:p>
            <a:r>
              <a:rPr lang="en-GB" dirty="0"/>
              <a:t>Man caught in the middle</a:t>
            </a:r>
          </a:p>
          <a:p>
            <a:r>
              <a:rPr lang="en-GB" dirty="0"/>
              <a:t>Man versus Woman</a:t>
            </a:r>
          </a:p>
        </p:txBody>
      </p:sp>
    </p:spTree>
    <p:extLst>
      <p:ext uri="{BB962C8B-B14F-4D97-AF65-F5344CB8AC3E}">
        <p14:creationId xmlns:p14="http://schemas.microsoft.com/office/powerpoint/2010/main" val="131992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931" y="-254832"/>
            <a:ext cx="11615202" cy="6115987"/>
          </a:xfrm>
        </p:spPr>
        <p:txBody>
          <a:bodyPr>
            <a:no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Overcoming the Monster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The hero learns of a great evil and goes on a journey to destroy it.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Star Wars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qualifies.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Braveheart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Jaws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Any movie with Nazis in it. Some of the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Rocky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movies.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Rags to Riches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A sad-sack beginning that leads to a happily ever after.  A lot of Dickens’ stuff fits here. Disney princess movies.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Harry Potter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Almost every rom-com.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Quest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Everybody loves a quest where the hero goes on a journey to find something, which can be a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Lost Ark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(literal of figurative), a body (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Stand By Me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), or even something unknown and unseen, which is known in Hollywood as a McGuffin. Sometimes the hero brings his entourage, too. A lot of epics are Quest stories Like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The Goonies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Voyage and Return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Like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The Wizard of Oz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Back to the Future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Both Dorothy and Marty go to a weird place with weird rules but ultimately return home better off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Comedies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For some reason, two people can’t be together, which creates all sorts of antics. They eventually figure it out. Almost every rom-com ever made. (Note: you can make anything into a comedy - For example,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Monty Python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is a funny Quest movie, but the category here refers to a specific kind of plot, not just anything with humour.)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Tragedies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are like riches to rags, where the villain gets their comeuppance in the end.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Macbeth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King Lear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are classic examples.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Rebirth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is like a tragedy but where the hero realizes his error before it’s too late, like in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It’s a Wonderful Life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5853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652" y="-463764"/>
            <a:ext cx="7401132" cy="74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2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640"/>
            <a:ext cx="10396882" cy="1151965"/>
          </a:xfrm>
        </p:spPr>
        <p:txBody>
          <a:bodyPr/>
          <a:lstStyle/>
          <a:p>
            <a:r>
              <a:rPr lang="en-GB" dirty="0"/>
              <a:t>Pitching your Story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085" y="854438"/>
            <a:ext cx="5295275" cy="4616971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Things to Include: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clear outline (5 stages) of your plot.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 clear setting where the bulk of the story will take place, with three small details that you will use to make the scene come to life.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character biography for your protagonist and antagonist.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7445" y="899407"/>
            <a:ext cx="5666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Jacob Stevenson:  Bookish academic. Normally wears contacts but is forced to wear glasses due to a stigmatism.</a:t>
            </a:r>
          </a:p>
          <a:p>
            <a:r>
              <a:rPr lang="en-GB" dirty="0"/>
              <a:t>Working class parents who are proud of him but don’t understand his genius – feels no-one knows him. Quiet, but when he talks people listen.</a:t>
            </a:r>
          </a:p>
          <a:p>
            <a:endParaRPr lang="en-GB" dirty="0"/>
          </a:p>
          <a:p>
            <a:r>
              <a:rPr lang="en-GB" dirty="0"/>
              <a:t>Eric </a:t>
            </a:r>
            <a:r>
              <a:rPr lang="en-GB" dirty="0" err="1"/>
              <a:t>Johanssen</a:t>
            </a:r>
            <a:r>
              <a:rPr lang="en-GB" dirty="0"/>
              <a:t>: The best boss you could ask for. Practically family. Trustworthy to a fault. Scandinavian in Britain – class issues.  Slight stammer but otherwise confident.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Bruce </a:t>
            </a:r>
            <a:r>
              <a:rPr lang="en-GB" dirty="0" err="1"/>
              <a:t>Flynch</a:t>
            </a:r>
            <a:r>
              <a:rPr lang="en-GB" dirty="0"/>
              <a:t>: Young and ambitious. Pushes others and waits for them to reveal a weakness. A slight man, yet fearsome when angry.  Prematurely greying. No family – few friends. Disliked on the force.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26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640"/>
            <a:ext cx="10396882" cy="1151965"/>
          </a:xfrm>
        </p:spPr>
        <p:txBody>
          <a:bodyPr/>
          <a:lstStyle/>
          <a:p>
            <a:r>
              <a:rPr lang="en-GB" dirty="0"/>
              <a:t>Pitching your Story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085" y="854438"/>
            <a:ext cx="5295275" cy="4616971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Things to Include: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clear outline (5 stages) of your plot.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 clear setting where the bulk of the story will take place, with three small details that you will use to make the scene come to life.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character biography for your protagonist and antagonist.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7445" y="899407"/>
            <a:ext cx="56662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Setting:</a:t>
            </a:r>
            <a:endParaRPr lang="en-GB" dirty="0"/>
          </a:p>
          <a:p>
            <a:r>
              <a:rPr lang="en-GB" dirty="0"/>
              <a:t>Primarily based in a lab with a number of different workstations and a raised area/private office with opaque walls for the boss.</a:t>
            </a:r>
          </a:p>
          <a:p>
            <a:endParaRPr lang="en-GB" dirty="0"/>
          </a:p>
          <a:p>
            <a:r>
              <a:rPr lang="en-GB" u="sng" dirty="0"/>
              <a:t>3 Small descriptions:</a:t>
            </a:r>
          </a:p>
          <a:p>
            <a:r>
              <a:rPr lang="en-GB" dirty="0"/>
              <a:t>The stark, bleached white of the room strikes and fades.</a:t>
            </a:r>
          </a:p>
          <a:p>
            <a:endParaRPr lang="en-GB" dirty="0"/>
          </a:p>
          <a:p>
            <a:r>
              <a:rPr lang="en-GB" dirty="0"/>
              <a:t>Lab coats hung in uniform rows nestle capped pens and spectacles.</a:t>
            </a:r>
          </a:p>
          <a:p>
            <a:endParaRPr lang="en-GB" dirty="0"/>
          </a:p>
          <a:p>
            <a:r>
              <a:rPr lang="en-GB" dirty="0"/>
              <a:t>The glass barrier hushes the whirr and spin of the centrifuge.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882" y="4568326"/>
            <a:ext cx="1309435" cy="168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95" y="4568325"/>
            <a:ext cx="2534197" cy="168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393" y="4568325"/>
            <a:ext cx="1586404" cy="16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640"/>
            <a:ext cx="10396882" cy="1151965"/>
          </a:xfrm>
        </p:spPr>
        <p:txBody>
          <a:bodyPr/>
          <a:lstStyle/>
          <a:p>
            <a:r>
              <a:rPr lang="en-GB" dirty="0"/>
              <a:t>Pitching your Story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085" y="854438"/>
            <a:ext cx="5295275" cy="4616971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Things to Include: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clear outline (5 stages) of your plot.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 clear setting where the bulk of the story will take place, with three small details that you will use to make the scene come to life.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character biography for your protagonist and antagonist.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7445" y="899407"/>
            <a:ext cx="56662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Dr Jacob Stevenson is in his lab studying a sample of an anti-coagulant immuno-vaccine that is destined to cure cancer.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Detective Bruce </a:t>
            </a:r>
            <a:r>
              <a:rPr lang="en-GB" sz="1600" dirty="0" err="1"/>
              <a:t>Flynch</a:t>
            </a:r>
            <a:r>
              <a:rPr lang="en-GB" sz="1600" dirty="0"/>
              <a:t> disturbs the doctor’s work and informs him that his boss’ body has been found, covered in lacerations, in a squat in the dodgy area of town.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Stevenson is horrified and defensive – cannot believe his boss – Eric </a:t>
            </a:r>
            <a:r>
              <a:rPr lang="en-GB" sz="1600" dirty="0" err="1"/>
              <a:t>Johanssen</a:t>
            </a:r>
            <a:r>
              <a:rPr lang="en-GB" sz="1600" dirty="0"/>
              <a:t> -  would be involved in anything underhand. Tensions flare. The detective leaves. Stevenson accesses his boss’ private computer files to find he has been communicating with a pharmaceutical company who, realising they are close to a breakthrough, want to block </a:t>
            </a:r>
            <a:r>
              <a:rPr lang="en-GB" sz="1600" dirty="0" err="1"/>
              <a:t>Johanssen’s</a:t>
            </a:r>
            <a:r>
              <a:rPr lang="en-GB" sz="1600" dirty="0"/>
              <a:t> company from releasing their cure. More money in treatment than curing.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 The detective stands in the doorframe . He has seen everything on the screen. “Still think he’s whiter than white?”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Stevenson, fuelled by anger, usher the detective away. The detective leaves his card. The monitor on Stevenson’s testing station sparks up – 99.879% effective.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0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39834182"/>
              </p:ext>
            </p:extLst>
          </p:nvPr>
        </p:nvGraphicFramePr>
        <p:xfrm>
          <a:off x="2012696" y="236830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024322" y="427222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0158" y="1350552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4321" y="2363351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157" y="3245773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0157" y="4192307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21628" y="444926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21627" y="1391460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21627" y="2363351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21626" y="3286681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21626" y="4233215"/>
            <a:ext cx="47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gency FB" panose="020B05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125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45" y="0"/>
            <a:ext cx="10396882" cy="1151965"/>
          </a:xfrm>
        </p:spPr>
        <p:txBody>
          <a:bodyPr/>
          <a:lstStyle/>
          <a:p>
            <a:r>
              <a:rPr lang="en-GB" dirty="0"/>
              <a:t>End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1145" y="1151965"/>
            <a:ext cx="11349126" cy="4577246"/>
          </a:xfrm>
        </p:spPr>
        <p:txBody>
          <a:bodyPr>
            <a:normAutofit/>
          </a:bodyPr>
          <a:lstStyle/>
          <a:p>
            <a:r>
              <a:rPr lang="en-GB" sz="2400" dirty="0"/>
              <a:t>You will be asked to </a:t>
            </a:r>
            <a:r>
              <a:rPr lang="en-GB" sz="2400" u="sng" dirty="0"/>
              <a:t>pitch your idea </a:t>
            </a:r>
            <a:r>
              <a:rPr lang="en-GB" sz="2400" dirty="0"/>
              <a:t>for your short story/opening chapter of a novel to a panel of experts (Think Dragon’s Den). </a:t>
            </a:r>
          </a:p>
          <a:p>
            <a:endParaRPr lang="en-GB" sz="2400" dirty="0"/>
          </a:p>
          <a:p>
            <a:r>
              <a:rPr lang="en-GB" sz="2400" dirty="0"/>
              <a:t>Expect honest feedback on your idea prior to writing.</a:t>
            </a:r>
          </a:p>
          <a:p>
            <a:endParaRPr lang="en-GB" sz="2400" dirty="0"/>
          </a:p>
          <a:p>
            <a:r>
              <a:rPr lang="en-GB" sz="2400" dirty="0"/>
              <a:t>Once accepted, you will be given </a:t>
            </a:r>
            <a:r>
              <a:rPr lang="en-GB" sz="2400" u="sng" dirty="0"/>
              <a:t>a week to complete your piece of creative writing</a:t>
            </a:r>
            <a:r>
              <a:rPr lang="en-GB" sz="2400" dirty="0"/>
              <a:t>. You will be expected to spend time both in class and at home drafting and redrafting this piece.</a:t>
            </a:r>
          </a:p>
        </p:txBody>
      </p:sp>
    </p:spTree>
    <p:extLst>
      <p:ext uri="{BB962C8B-B14F-4D97-AF65-F5344CB8AC3E}">
        <p14:creationId xmlns:p14="http://schemas.microsoft.com/office/powerpoint/2010/main" val="359933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9862"/>
            <a:ext cx="10396882" cy="1151965"/>
          </a:xfrm>
        </p:spPr>
        <p:txBody>
          <a:bodyPr/>
          <a:lstStyle/>
          <a:p>
            <a:r>
              <a:rPr lang="en-GB" dirty="0"/>
              <a:t>Example 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32240"/>
            <a:ext cx="115124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sample froths before slowly coagulating under the piercing light of Dr Jacob Stevenson’s microscope, the cold metal scalpel scraping over glass as he steadily edges the </a:t>
            </a:r>
            <a:r>
              <a:rPr lang="en-GB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tumourous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flesh into position. Prepared for yet another disappointment, the doctor strokes pensively at his thick greying beard, enters the execution code on the lab pc and holds his breath.</a:t>
            </a: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aging machine clunks to life, coughing at each calculation. An abrupt knock at the door breaks the monotone hum of the extractor fan above.</a:t>
            </a: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“Dammit, what now…”</a:t>
            </a: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figure filling the doorframe was foreign to him – a slight, yet oddly aggressive </a:t>
            </a:r>
            <a:r>
              <a:rPr lang="en-GB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looking shape. 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stares intently at Stevenson, unspeaking. The black glass reflection of the lab catches its slight movements as it reaches into its trench coat pocket.</a:t>
            </a: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voice grumbles to life as the shape of the man swaggers into the room. </a:t>
            </a: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“Mind if ah come in?”</a:t>
            </a: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79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669"/>
            <a:ext cx="10396882" cy="1151965"/>
          </a:xfrm>
        </p:spPr>
        <p:txBody>
          <a:bodyPr>
            <a:normAutofit/>
          </a:bodyPr>
          <a:lstStyle/>
          <a:p>
            <a:r>
              <a:rPr lang="en-GB" dirty="0"/>
              <a:t>Self Evaluation – Essay Checklist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901" y="809468"/>
            <a:ext cx="105530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opening grabs the reader’s attention straight away by starting in the middle of the action.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setting is realistic and identifiable.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use sense descriptions to create a clear atmosphere.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avoid “telling” (He opened the door) and instead show HOW the action takes place (The door creaked open as his hand tightened further on the brass handle).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avoid cliché.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build tension in key scenes by varying your use of language (word choice, imagery – simile/metaphor/personification, sentence length, repetition) for impact.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use dialogue sparingly, giving each of your characters a clear voice and personality.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story is structured with a clear problem for your protagonist to overcome and details their attempts to do so.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story (either short story or novel opening) has a sense of resolution/progression.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Your work is technically accurate.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Common Problems: spelling (SP) / punctuation (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Punct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) / tense shifting (TS) / incorrect word choice or poor vocabulary (WC) / sentence structure errors (SS)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4" y="208596"/>
            <a:ext cx="10396882" cy="1151965"/>
          </a:xfrm>
        </p:spPr>
        <p:txBody>
          <a:bodyPr/>
          <a:lstStyle/>
          <a:p>
            <a:pPr algn="ctr"/>
            <a:r>
              <a:rPr lang="en-GB" dirty="0"/>
              <a:t>The Burger of Criticism</a:t>
            </a:r>
          </a:p>
        </p:txBody>
      </p:sp>
      <p:sp>
        <p:nvSpPr>
          <p:cNvPr id="21" name="Oval 20"/>
          <p:cNvSpPr/>
          <p:nvPr/>
        </p:nvSpPr>
        <p:spPr>
          <a:xfrm>
            <a:off x="4317167" y="1439056"/>
            <a:ext cx="3642610" cy="854439"/>
          </a:xfrm>
          <a:prstGeom prst="ellipse">
            <a:avLst/>
          </a:prstGeom>
          <a:solidFill>
            <a:srgbClr val="FFC0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</a:rPr>
              <a:t>Positive comments</a:t>
            </a:r>
          </a:p>
        </p:txBody>
      </p:sp>
      <p:sp>
        <p:nvSpPr>
          <p:cNvPr id="22" name="Oval 21"/>
          <p:cNvSpPr/>
          <p:nvPr/>
        </p:nvSpPr>
        <p:spPr>
          <a:xfrm>
            <a:off x="4317167" y="3851563"/>
            <a:ext cx="3642610" cy="854439"/>
          </a:xfrm>
          <a:prstGeom prst="ellipse">
            <a:avLst/>
          </a:prstGeom>
          <a:solidFill>
            <a:srgbClr val="FFC0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</a:rPr>
              <a:t>Positive comments</a:t>
            </a:r>
          </a:p>
        </p:txBody>
      </p:sp>
      <p:sp>
        <p:nvSpPr>
          <p:cNvPr id="24" name="Oval 23"/>
          <p:cNvSpPr/>
          <p:nvPr/>
        </p:nvSpPr>
        <p:spPr>
          <a:xfrm>
            <a:off x="4901784" y="1521964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04388" y="1547317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07901" y="1655859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19631" y="1737445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56239" y="1531395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86362" y="1411252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26979" y="1491517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94262" y="1389096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87490" y="1546873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33067" y="1429092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07083" y="1596874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83639" y="1613949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5321" y="1650132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87885" y="1428433"/>
            <a:ext cx="194872" cy="110712"/>
          </a:xfrm>
          <a:prstGeom prst="ellipse">
            <a:avLst/>
          </a:prstGeom>
          <a:solidFill>
            <a:srgbClr val="FFFF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204740" y="2861404"/>
            <a:ext cx="3747541" cy="419725"/>
          </a:xfrm>
          <a:prstGeom prst="roundRect">
            <a:avLst/>
          </a:prstGeom>
          <a:solidFill>
            <a:srgbClr val="6F6F74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</a:rPr>
              <a:t>Things that don’t work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002372" y="3431838"/>
            <a:ext cx="4152275" cy="419725"/>
          </a:xfrm>
          <a:prstGeom prst="roundRect">
            <a:avLst/>
          </a:prstGeom>
          <a:solidFill>
            <a:srgbClr val="6F6F74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</a:rPr>
              <a:t>Things that don’t make sense</a:t>
            </a:r>
          </a:p>
        </p:txBody>
      </p:sp>
      <p:sp>
        <p:nvSpPr>
          <p:cNvPr id="44" name="Freeform 43"/>
          <p:cNvSpPr/>
          <p:nvPr/>
        </p:nvSpPr>
        <p:spPr>
          <a:xfrm>
            <a:off x="3639882" y="2719201"/>
            <a:ext cx="4682386" cy="314845"/>
          </a:xfrm>
          <a:custGeom>
            <a:avLst/>
            <a:gdLst>
              <a:gd name="connsiteX0" fmla="*/ 844904 w 4682386"/>
              <a:gd name="connsiteY0" fmla="*/ 44970 h 314845"/>
              <a:gd name="connsiteX1" fmla="*/ 365219 w 4682386"/>
              <a:gd name="connsiteY1" fmla="*/ 89941 h 314845"/>
              <a:gd name="connsiteX2" fmla="*/ 245298 w 4682386"/>
              <a:gd name="connsiteY2" fmla="*/ 119921 h 314845"/>
              <a:gd name="connsiteX3" fmla="*/ 35435 w 4682386"/>
              <a:gd name="connsiteY3" fmla="*/ 254833 h 314845"/>
              <a:gd name="connsiteX4" fmla="*/ 50425 w 4682386"/>
              <a:gd name="connsiteY4" fmla="*/ 299803 h 314845"/>
              <a:gd name="connsiteX5" fmla="*/ 185337 w 4682386"/>
              <a:gd name="connsiteY5" fmla="*/ 224852 h 314845"/>
              <a:gd name="connsiteX6" fmla="*/ 275278 w 4682386"/>
              <a:gd name="connsiteY6" fmla="*/ 179882 h 314845"/>
              <a:gd name="connsiteX7" fmla="*/ 485140 w 4682386"/>
              <a:gd name="connsiteY7" fmla="*/ 164892 h 314845"/>
              <a:gd name="connsiteX8" fmla="*/ 575081 w 4682386"/>
              <a:gd name="connsiteY8" fmla="*/ 119921 h 314845"/>
              <a:gd name="connsiteX9" fmla="*/ 635042 w 4682386"/>
              <a:gd name="connsiteY9" fmla="*/ 74951 h 314845"/>
              <a:gd name="connsiteX10" fmla="*/ 724983 w 4682386"/>
              <a:gd name="connsiteY10" fmla="*/ 59960 h 314845"/>
              <a:gd name="connsiteX11" fmla="*/ 904865 w 4682386"/>
              <a:gd name="connsiteY11" fmla="*/ 74951 h 314845"/>
              <a:gd name="connsiteX12" fmla="*/ 1204668 w 4682386"/>
              <a:gd name="connsiteY12" fmla="*/ 44970 h 314845"/>
              <a:gd name="connsiteX13" fmla="*/ 1339580 w 4682386"/>
              <a:gd name="connsiteY13" fmla="*/ 14990 h 314845"/>
              <a:gd name="connsiteX14" fmla="*/ 1759304 w 4682386"/>
              <a:gd name="connsiteY14" fmla="*/ 29980 h 314845"/>
              <a:gd name="connsiteX15" fmla="*/ 2823606 w 4682386"/>
              <a:gd name="connsiteY15" fmla="*/ 44970 h 314845"/>
              <a:gd name="connsiteX16" fmla="*/ 2943527 w 4682386"/>
              <a:gd name="connsiteY16" fmla="*/ 74951 h 314845"/>
              <a:gd name="connsiteX17" fmla="*/ 3138399 w 4682386"/>
              <a:gd name="connsiteY17" fmla="*/ 119921 h 314845"/>
              <a:gd name="connsiteX18" fmla="*/ 3902898 w 4682386"/>
              <a:gd name="connsiteY18" fmla="*/ 134911 h 314845"/>
              <a:gd name="connsiteX19" fmla="*/ 4097770 w 4682386"/>
              <a:gd name="connsiteY19" fmla="*/ 164892 h 314845"/>
              <a:gd name="connsiteX20" fmla="*/ 4142740 w 4682386"/>
              <a:gd name="connsiteY20" fmla="*/ 179882 h 314845"/>
              <a:gd name="connsiteX21" fmla="*/ 4247671 w 4682386"/>
              <a:gd name="connsiteY21" fmla="*/ 149901 h 314845"/>
              <a:gd name="connsiteX22" fmla="*/ 4667396 w 4682386"/>
              <a:gd name="connsiteY22" fmla="*/ 179882 h 314845"/>
              <a:gd name="connsiteX23" fmla="*/ 4682386 w 4682386"/>
              <a:gd name="connsiteY23" fmla="*/ 134911 h 314845"/>
              <a:gd name="connsiteX24" fmla="*/ 4637416 w 4682386"/>
              <a:gd name="connsiteY24" fmla="*/ 59960 h 314845"/>
              <a:gd name="connsiteX25" fmla="*/ 4547475 w 4682386"/>
              <a:gd name="connsiteY25" fmla="*/ 29980 h 314845"/>
              <a:gd name="connsiteX26" fmla="*/ 4337612 w 4682386"/>
              <a:gd name="connsiteY26" fmla="*/ 44970 h 314845"/>
              <a:gd name="connsiteX27" fmla="*/ 4247671 w 4682386"/>
              <a:gd name="connsiteY27" fmla="*/ 74951 h 314845"/>
              <a:gd name="connsiteX28" fmla="*/ 4187711 w 4682386"/>
              <a:gd name="connsiteY28" fmla="*/ 89941 h 314845"/>
              <a:gd name="connsiteX29" fmla="*/ 4142740 w 4682386"/>
              <a:gd name="connsiteY29" fmla="*/ 104931 h 314845"/>
              <a:gd name="connsiteX30" fmla="*/ 1654373 w 4682386"/>
              <a:gd name="connsiteY30" fmla="*/ 119921 h 314845"/>
              <a:gd name="connsiteX31" fmla="*/ 1519462 w 4682386"/>
              <a:gd name="connsiteY31" fmla="*/ 149901 h 314845"/>
              <a:gd name="connsiteX32" fmla="*/ 1474491 w 4682386"/>
              <a:gd name="connsiteY32" fmla="*/ 164892 h 314845"/>
              <a:gd name="connsiteX33" fmla="*/ 230307 w 4682386"/>
              <a:gd name="connsiteY33" fmla="*/ 149901 h 314845"/>
              <a:gd name="connsiteX34" fmla="*/ 365219 w 4682386"/>
              <a:gd name="connsiteY34" fmla="*/ 104931 h 314845"/>
              <a:gd name="connsiteX35" fmla="*/ 575081 w 4682386"/>
              <a:gd name="connsiteY35" fmla="*/ 89941 h 314845"/>
              <a:gd name="connsiteX36" fmla="*/ 695003 w 4682386"/>
              <a:gd name="connsiteY36" fmla="*/ 59960 h 314845"/>
              <a:gd name="connsiteX37" fmla="*/ 859894 w 4682386"/>
              <a:gd name="connsiteY37" fmla="*/ 14990 h 314845"/>
              <a:gd name="connsiteX38" fmla="*/ 889875 w 4682386"/>
              <a:gd name="connsiteY38" fmla="*/ 0 h 3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82386" h="314845">
                <a:moveTo>
                  <a:pt x="844904" y="44970"/>
                </a:moveTo>
                <a:cubicBezTo>
                  <a:pt x="749540" y="52306"/>
                  <a:pt x="507949" y="59356"/>
                  <a:pt x="365219" y="89941"/>
                </a:cubicBezTo>
                <a:cubicBezTo>
                  <a:pt x="324930" y="98574"/>
                  <a:pt x="284387" y="106891"/>
                  <a:pt x="245298" y="119921"/>
                </a:cubicBezTo>
                <a:cubicBezTo>
                  <a:pt x="165081" y="146660"/>
                  <a:pt x="87414" y="185528"/>
                  <a:pt x="35435" y="254833"/>
                </a:cubicBezTo>
                <a:cubicBezTo>
                  <a:pt x="-26309" y="337158"/>
                  <a:pt x="1720" y="316038"/>
                  <a:pt x="50425" y="299803"/>
                </a:cubicBezTo>
                <a:cubicBezTo>
                  <a:pt x="168365" y="211350"/>
                  <a:pt x="47929" y="293556"/>
                  <a:pt x="185337" y="224852"/>
                </a:cubicBezTo>
                <a:cubicBezTo>
                  <a:pt x="228872" y="203084"/>
                  <a:pt x="226005" y="185679"/>
                  <a:pt x="275278" y="179882"/>
                </a:cubicBezTo>
                <a:cubicBezTo>
                  <a:pt x="344930" y="171688"/>
                  <a:pt x="415186" y="169889"/>
                  <a:pt x="485140" y="164892"/>
                </a:cubicBezTo>
                <a:cubicBezTo>
                  <a:pt x="540831" y="146328"/>
                  <a:pt x="524228" y="156245"/>
                  <a:pt x="575081" y="119921"/>
                </a:cubicBezTo>
                <a:cubicBezTo>
                  <a:pt x="595411" y="105400"/>
                  <a:pt x="611845" y="84230"/>
                  <a:pt x="635042" y="74951"/>
                </a:cubicBezTo>
                <a:cubicBezTo>
                  <a:pt x="663262" y="63663"/>
                  <a:pt x="695003" y="64957"/>
                  <a:pt x="724983" y="59960"/>
                </a:cubicBezTo>
                <a:cubicBezTo>
                  <a:pt x="784944" y="64957"/>
                  <a:pt x="844696" y="74951"/>
                  <a:pt x="904865" y="74951"/>
                </a:cubicBezTo>
                <a:cubicBezTo>
                  <a:pt x="1217706" y="74951"/>
                  <a:pt x="1053509" y="75201"/>
                  <a:pt x="1204668" y="44970"/>
                </a:cubicBezTo>
                <a:cubicBezTo>
                  <a:pt x="1336577" y="18588"/>
                  <a:pt x="1252059" y="44163"/>
                  <a:pt x="1339580" y="14990"/>
                </a:cubicBezTo>
                <a:lnTo>
                  <a:pt x="1759304" y="29980"/>
                </a:lnTo>
                <a:cubicBezTo>
                  <a:pt x="2114034" y="37146"/>
                  <a:pt x="2469059" y="31506"/>
                  <a:pt x="2823606" y="44970"/>
                </a:cubicBezTo>
                <a:cubicBezTo>
                  <a:pt x="2864780" y="46534"/>
                  <a:pt x="2904437" y="61921"/>
                  <a:pt x="2943527" y="74951"/>
                </a:cubicBezTo>
                <a:cubicBezTo>
                  <a:pt x="3009617" y="96981"/>
                  <a:pt x="3060792" y="116104"/>
                  <a:pt x="3138399" y="119921"/>
                </a:cubicBezTo>
                <a:cubicBezTo>
                  <a:pt x="3392973" y="132441"/>
                  <a:pt x="3648065" y="129914"/>
                  <a:pt x="3902898" y="134911"/>
                </a:cubicBezTo>
                <a:cubicBezTo>
                  <a:pt x="3975725" y="144014"/>
                  <a:pt x="4029091" y="147722"/>
                  <a:pt x="4097770" y="164892"/>
                </a:cubicBezTo>
                <a:cubicBezTo>
                  <a:pt x="4113099" y="168724"/>
                  <a:pt x="4127750" y="174885"/>
                  <a:pt x="4142740" y="179882"/>
                </a:cubicBezTo>
                <a:cubicBezTo>
                  <a:pt x="4177717" y="169888"/>
                  <a:pt x="4211312" y="151037"/>
                  <a:pt x="4247671" y="149901"/>
                </a:cubicBezTo>
                <a:cubicBezTo>
                  <a:pt x="4561887" y="140082"/>
                  <a:pt x="4513469" y="128574"/>
                  <a:pt x="4667396" y="179882"/>
                </a:cubicBezTo>
                <a:cubicBezTo>
                  <a:pt x="4672393" y="164892"/>
                  <a:pt x="4682386" y="150712"/>
                  <a:pt x="4682386" y="134911"/>
                </a:cubicBezTo>
                <a:cubicBezTo>
                  <a:pt x="4682386" y="109269"/>
                  <a:pt x="4661164" y="71834"/>
                  <a:pt x="4637416" y="59960"/>
                </a:cubicBezTo>
                <a:cubicBezTo>
                  <a:pt x="4609150" y="45827"/>
                  <a:pt x="4547475" y="29980"/>
                  <a:pt x="4547475" y="29980"/>
                </a:cubicBezTo>
                <a:cubicBezTo>
                  <a:pt x="4477521" y="34977"/>
                  <a:pt x="4406969" y="34566"/>
                  <a:pt x="4337612" y="44970"/>
                </a:cubicBezTo>
                <a:cubicBezTo>
                  <a:pt x="4306360" y="49658"/>
                  <a:pt x="4278330" y="67286"/>
                  <a:pt x="4247671" y="74951"/>
                </a:cubicBezTo>
                <a:cubicBezTo>
                  <a:pt x="4227684" y="79948"/>
                  <a:pt x="4207520" y="84281"/>
                  <a:pt x="4187711" y="89941"/>
                </a:cubicBezTo>
                <a:cubicBezTo>
                  <a:pt x="4172518" y="94282"/>
                  <a:pt x="4158540" y="104744"/>
                  <a:pt x="4142740" y="104931"/>
                </a:cubicBezTo>
                <a:lnTo>
                  <a:pt x="1654373" y="119921"/>
                </a:lnTo>
                <a:cubicBezTo>
                  <a:pt x="1553135" y="153667"/>
                  <a:pt x="1677760" y="114723"/>
                  <a:pt x="1519462" y="149901"/>
                </a:cubicBezTo>
                <a:cubicBezTo>
                  <a:pt x="1504037" y="153329"/>
                  <a:pt x="1489481" y="159895"/>
                  <a:pt x="1474491" y="164892"/>
                </a:cubicBezTo>
                <a:lnTo>
                  <a:pt x="230307" y="149901"/>
                </a:lnTo>
                <a:cubicBezTo>
                  <a:pt x="182973" y="147342"/>
                  <a:pt x="317936" y="108308"/>
                  <a:pt x="365219" y="104931"/>
                </a:cubicBezTo>
                <a:lnTo>
                  <a:pt x="575081" y="89941"/>
                </a:lnTo>
                <a:cubicBezTo>
                  <a:pt x="758443" y="53269"/>
                  <a:pt x="568236" y="94533"/>
                  <a:pt x="695003" y="59960"/>
                </a:cubicBezTo>
                <a:cubicBezTo>
                  <a:pt x="739593" y="47799"/>
                  <a:pt x="810601" y="34707"/>
                  <a:pt x="859894" y="14990"/>
                </a:cubicBezTo>
                <a:cubicBezTo>
                  <a:pt x="870268" y="10840"/>
                  <a:pt x="879881" y="4997"/>
                  <a:pt x="889875" y="0"/>
                </a:cubicBezTo>
              </a:path>
            </a:pathLst>
          </a:custGeom>
          <a:solidFill>
            <a:srgbClr val="92D05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737316" y="3274415"/>
            <a:ext cx="4682386" cy="314845"/>
          </a:xfrm>
          <a:custGeom>
            <a:avLst/>
            <a:gdLst>
              <a:gd name="connsiteX0" fmla="*/ 844904 w 4682386"/>
              <a:gd name="connsiteY0" fmla="*/ 44970 h 314845"/>
              <a:gd name="connsiteX1" fmla="*/ 365219 w 4682386"/>
              <a:gd name="connsiteY1" fmla="*/ 89941 h 314845"/>
              <a:gd name="connsiteX2" fmla="*/ 245298 w 4682386"/>
              <a:gd name="connsiteY2" fmla="*/ 119921 h 314845"/>
              <a:gd name="connsiteX3" fmla="*/ 35435 w 4682386"/>
              <a:gd name="connsiteY3" fmla="*/ 254833 h 314845"/>
              <a:gd name="connsiteX4" fmla="*/ 50425 w 4682386"/>
              <a:gd name="connsiteY4" fmla="*/ 299803 h 314845"/>
              <a:gd name="connsiteX5" fmla="*/ 185337 w 4682386"/>
              <a:gd name="connsiteY5" fmla="*/ 224852 h 314845"/>
              <a:gd name="connsiteX6" fmla="*/ 275278 w 4682386"/>
              <a:gd name="connsiteY6" fmla="*/ 179882 h 314845"/>
              <a:gd name="connsiteX7" fmla="*/ 485140 w 4682386"/>
              <a:gd name="connsiteY7" fmla="*/ 164892 h 314845"/>
              <a:gd name="connsiteX8" fmla="*/ 575081 w 4682386"/>
              <a:gd name="connsiteY8" fmla="*/ 119921 h 314845"/>
              <a:gd name="connsiteX9" fmla="*/ 635042 w 4682386"/>
              <a:gd name="connsiteY9" fmla="*/ 74951 h 314845"/>
              <a:gd name="connsiteX10" fmla="*/ 724983 w 4682386"/>
              <a:gd name="connsiteY10" fmla="*/ 59960 h 314845"/>
              <a:gd name="connsiteX11" fmla="*/ 904865 w 4682386"/>
              <a:gd name="connsiteY11" fmla="*/ 74951 h 314845"/>
              <a:gd name="connsiteX12" fmla="*/ 1204668 w 4682386"/>
              <a:gd name="connsiteY12" fmla="*/ 44970 h 314845"/>
              <a:gd name="connsiteX13" fmla="*/ 1339580 w 4682386"/>
              <a:gd name="connsiteY13" fmla="*/ 14990 h 314845"/>
              <a:gd name="connsiteX14" fmla="*/ 1759304 w 4682386"/>
              <a:gd name="connsiteY14" fmla="*/ 29980 h 314845"/>
              <a:gd name="connsiteX15" fmla="*/ 2823606 w 4682386"/>
              <a:gd name="connsiteY15" fmla="*/ 44970 h 314845"/>
              <a:gd name="connsiteX16" fmla="*/ 2943527 w 4682386"/>
              <a:gd name="connsiteY16" fmla="*/ 74951 h 314845"/>
              <a:gd name="connsiteX17" fmla="*/ 3138399 w 4682386"/>
              <a:gd name="connsiteY17" fmla="*/ 119921 h 314845"/>
              <a:gd name="connsiteX18" fmla="*/ 3902898 w 4682386"/>
              <a:gd name="connsiteY18" fmla="*/ 134911 h 314845"/>
              <a:gd name="connsiteX19" fmla="*/ 4097770 w 4682386"/>
              <a:gd name="connsiteY19" fmla="*/ 164892 h 314845"/>
              <a:gd name="connsiteX20" fmla="*/ 4142740 w 4682386"/>
              <a:gd name="connsiteY20" fmla="*/ 179882 h 314845"/>
              <a:gd name="connsiteX21" fmla="*/ 4247671 w 4682386"/>
              <a:gd name="connsiteY21" fmla="*/ 149901 h 314845"/>
              <a:gd name="connsiteX22" fmla="*/ 4667396 w 4682386"/>
              <a:gd name="connsiteY22" fmla="*/ 179882 h 314845"/>
              <a:gd name="connsiteX23" fmla="*/ 4682386 w 4682386"/>
              <a:gd name="connsiteY23" fmla="*/ 134911 h 314845"/>
              <a:gd name="connsiteX24" fmla="*/ 4637416 w 4682386"/>
              <a:gd name="connsiteY24" fmla="*/ 59960 h 314845"/>
              <a:gd name="connsiteX25" fmla="*/ 4547475 w 4682386"/>
              <a:gd name="connsiteY25" fmla="*/ 29980 h 314845"/>
              <a:gd name="connsiteX26" fmla="*/ 4337612 w 4682386"/>
              <a:gd name="connsiteY26" fmla="*/ 44970 h 314845"/>
              <a:gd name="connsiteX27" fmla="*/ 4247671 w 4682386"/>
              <a:gd name="connsiteY27" fmla="*/ 74951 h 314845"/>
              <a:gd name="connsiteX28" fmla="*/ 4187711 w 4682386"/>
              <a:gd name="connsiteY28" fmla="*/ 89941 h 314845"/>
              <a:gd name="connsiteX29" fmla="*/ 4142740 w 4682386"/>
              <a:gd name="connsiteY29" fmla="*/ 104931 h 314845"/>
              <a:gd name="connsiteX30" fmla="*/ 1654373 w 4682386"/>
              <a:gd name="connsiteY30" fmla="*/ 119921 h 314845"/>
              <a:gd name="connsiteX31" fmla="*/ 1519462 w 4682386"/>
              <a:gd name="connsiteY31" fmla="*/ 149901 h 314845"/>
              <a:gd name="connsiteX32" fmla="*/ 1474491 w 4682386"/>
              <a:gd name="connsiteY32" fmla="*/ 164892 h 314845"/>
              <a:gd name="connsiteX33" fmla="*/ 230307 w 4682386"/>
              <a:gd name="connsiteY33" fmla="*/ 149901 h 314845"/>
              <a:gd name="connsiteX34" fmla="*/ 365219 w 4682386"/>
              <a:gd name="connsiteY34" fmla="*/ 104931 h 314845"/>
              <a:gd name="connsiteX35" fmla="*/ 575081 w 4682386"/>
              <a:gd name="connsiteY35" fmla="*/ 89941 h 314845"/>
              <a:gd name="connsiteX36" fmla="*/ 695003 w 4682386"/>
              <a:gd name="connsiteY36" fmla="*/ 59960 h 314845"/>
              <a:gd name="connsiteX37" fmla="*/ 859894 w 4682386"/>
              <a:gd name="connsiteY37" fmla="*/ 14990 h 314845"/>
              <a:gd name="connsiteX38" fmla="*/ 889875 w 4682386"/>
              <a:gd name="connsiteY38" fmla="*/ 0 h 3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82386" h="314845">
                <a:moveTo>
                  <a:pt x="844904" y="44970"/>
                </a:moveTo>
                <a:cubicBezTo>
                  <a:pt x="749540" y="52306"/>
                  <a:pt x="507949" y="59356"/>
                  <a:pt x="365219" y="89941"/>
                </a:cubicBezTo>
                <a:cubicBezTo>
                  <a:pt x="324930" y="98574"/>
                  <a:pt x="284387" y="106891"/>
                  <a:pt x="245298" y="119921"/>
                </a:cubicBezTo>
                <a:cubicBezTo>
                  <a:pt x="165081" y="146660"/>
                  <a:pt x="87414" y="185528"/>
                  <a:pt x="35435" y="254833"/>
                </a:cubicBezTo>
                <a:cubicBezTo>
                  <a:pt x="-26309" y="337158"/>
                  <a:pt x="1720" y="316038"/>
                  <a:pt x="50425" y="299803"/>
                </a:cubicBezTo>
                <a:cubicBezTo>
                  <a:pt x="168365" y="211350"/>
                  <a:pt x="47929" y="293556"/>
                  <a:pt x="185337" y="224852"/>
                </a:cubicBezTo>
                <a:cubicBezTo>
                  <a:pt x="228872" y="203084"/>
                  <a:pt x="226005" y="185679"/>
                  <a:pt x="275278" y="179882"/>
                </a:cubicBezTo>
                <a:cubicBezTo>
                  <a:pt x="344930" y="171688"/>
                  <a:pt x="415186" y="169889"/>
                  <a:pt x="485140" y="164892"/>
                </a:cubicBezTo>
                <a:cubicBezTo>
                  <a:pt x="540831" y="146328"/>
                  <a:pt x="524228" y="156245"/>
                  <a:pt x="575081" y="119921"/>
                </a:cubicBezTo>
                <a:cubicBezTo>
                  <a:pt x="595411" y="105400"/>
                  <a:pt x="611845" y="84230"/>
                  <a:pt x="635042" y="74951"/>
                </a:cubicBezTo>
                <a:cubicBezTo>
                  <a:pt x="663262" y="63663"/>
                  <a:pt x="695003" y="64957"/>
                  <a:pt x="724983" y="59960"/>
                </a:cubicBezTo>
                <a:cubicBezTo>
                  <a:pt x="784944" y="64957"/>
                  <a:pt x="844696" y="74951"/>
                  <a:pt x="904865" y="74951"/>
                </a:cubicBezTo>
                <a:cubicBezTo>
                  <a:pt x="1217706" y="74951"/>
                  <a:pt x="1053509" y="75201"/>
                  <a:pt x="1204668" y="44970"/>
                </a:cubicBezTo>
                <a:cubicBezTo>
                  <a:pt x="1336577" y="18588"/>
                  <a:pt x="1252059" y="44163"/>
                  <a:pt x="1339580" y="14990"/>
                </a:cubicBezTo>
                <a:lnTo>
                  <a:pt x="1759304" y="29980"/>
                </a:lnTo>
                <a:cubicBezTo>
                  <a:pt x="2114034" y="37146"/>
                  <a:pt x="2469059" y="31506"/>
                  <a:pt x="2823606" y="44970"/>
                </a:cubicBezTo>
                <a:cubicBezTo>
                  <a:pt x="2864780" y="46534"/>
                  <a:pt x="2904437" y="61921"/>
                  <a:pt x="2943527" y="74951"/>
                </a:cubicBezTo>
                <a:cubicBezTo>
                  <a:pt x="3009617" y="96981"/>
                  <a:pt x="3060792" y="116104"/>
                  <a:pt x="3138399" y="119921"/>
                </a:cubicBezTo>
                <a:cubicBezTo>
                  <a:pt x="3392973" y="132441"/>
                  <a:pt x="3648065" y="129914"/>
                  <a:pt x="3902898" y="134911"/>
                </a:cubicBezTo>
                <a:cubicBezTo>
                  <a:pt x="3975725" y="144014"/>
                  <a:pt x="4029091" y="147722"/>
                  <a:pt x="4097770" y="164892"/>
                </a:cubicBezTo>
                <a:cubicBezTo>
                  <a:pt x="4113099" y="168724"/>
                  <a:pt x="4127750" y="174885"/>
                  <a:pt x="4142740" y="179882"/>
                </a:cubicBezTo>
                <a:cubicBezTo>
                  <a:pt x="4177717" y="169888"/>
                  <a:pt x="4211312" y="151037"/>
                  <a:pt x="4247671" y="149901"/>
                </a:cubicBezTo>
                <a:cubicBezTo>
                  <a:pt x="4561887" y="140082"/>
                  <a:pt x="4513469" y="128574"/>
                  <a:pt x="4667396" y="179882"/>
                </a:cubicBezTo>
                <a:cubicBezTo>
                  <a:pt x="4672393" y="164892"/>
                  <a:pt x="4682386" y="150712"/>
                  <a:pt x="4682386" y="134911"/>
                </a:cubicBezTo>
                <a:cubicBezTo>
                  <a:pt x="4682386" y="109269"/>
                  <a:pt x="4661164" y="71834"/>
                  <a:pt x="4637416" y="59960"/>
                </a:cubicBezTo>
                <a:cubicBezTo>
                  <a:pt x="4609150" y="45827"/>
                  <a:pt x="4547475" y="29980"/>
                  <a:pt x="4547475" y="29980"/>
                </a:cubicBezTo>
                <a:cubicBezTo>
                  <a:pt x="4477521" y="34977"/>
                  <a:pt x="4406969" y="34566"/>
                  <a:pt x="4337612" y="44970"/>
                </a:cubicBezTo>
                <a:cubicBezTo>
                  <a:pt x="4306360" y="49658"/>
                  <a:pt x="4278330" y="67286"/>
                  <a:pt x="4247671" y="74951"/>
                </a:cubicBezTo>
                <a:cubicBezTo>
                  <a:pt x="4227684" y="79948"/>
                  <a:pt x="4207520" y="84281"/>
                  <a:pt x="4187711" y="89941"/>
                </a:cubicBezTo>
                <a:cubicBezTo>
                  <a:pt x="4172518" y="94282"/>
                  <a:pt x="4158540" y="104744"/>
                  <a:pt x="4142740" y="104931"/>
                </a:cubicBezTo>
                <a:lnTo>
                  <a:pt x="1654373" y="119921"/>
                </a:lnTo>
                <a:cubicBezTo>
                  <a:pt x="1553135" y="153667"/>
                  <a:pt x="1677760" y="114723"/>
                  <a:pt x="1519462" y="149901"/>
                </a:cubicBezTo>
                <a:cubicBezTo>
                  <a:pt x="1504037" y="153329"/>
                  <a:pt x="1489481" y="159895"/>
                  <a:pt x="1474491" y="164892"/>
                </a:cubicBezTo>
                <a:lnTo>
                  <a:pt x="230307" y="149901"/>
                </a:lnTo>
                <a:cubicBezTo>
                  <a:pt x="182973" y="147342"/>
                  <a:pt x="317936" y="108308"/>
                  <a:pt x="365219" y="104931"/>
                </a:cubicBezTo>
                <a:lnTo>
                  <a:pt x="575081" y="89941"/>
                </a:lnTo>
                <a:cubicBezTo>
                  <a:pt x="758443" y="53269"/>
                  <a:pt x="568236" y="94533"/>
                  <a:pt x="695003" y="59960"/>
                </a:cubicBezTo>
                <a:cubicBezTo>
                  <a:pt x="739593" y="47799"/>
                  <a:pt x="810601" y="34707"/>
                  <a:pt x="859894" y="14990"/>
                </a:cubicBezTo>
                <a:cubicBezTo>
                  <a:pt x="870268" y="10840"/>
                  <a:pt x="879881" y="4997"/>
                  <a:pt x="889875" y="0"/>
                </a:cubicBezTo>
              </a:path>
            </a:pathLst>
          </a:custGeom>
          <a:solidFill>
            <a:srgbClr val="92D05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27582" y="2321494"/>
            <a:ext cx="4152275" cy="419725"/>
          </a:xfrm>
          <a:prstGeom prst="roundRect">
            <a:avLst/>
          </a:prstGeom>
          <a:solidFill>
            <a:srgbClr val="6F6F74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</a:rPr>
              <a:t>Things that can be done better</a:t>
            </a:r>
          </a:p>
        </p:txBody>
      </p:sp>
      <p:sp>
        <p:nvSpPr>
          <p:cNvPr id="47" name="Freeform 46"/>
          <p:cNvSpPr/>
          <p:nvPr/>
        </p:nvSpPr>
        <p:spPr>
          <a:xfrm>
            <a:off x="3970701" y="2248570"/>
            <a:ext cx="4183946" cy="184868"/>
          </a:xfrm>
          <a:custGeom>
            <a:avLst/>
            <a:gdLst>
              <a:gd name="connsiteX0" fmla="*/ 3089664 w 4183946"/>
              <a:gd name="connsiteY0" fmla="*/ 0 h 184868"/>
              <a:gd name="connsiteX1" fmla="*/ 2699920 w 4183946"/>
              <a:gd name="connsiteY1" fmla="*/ 14990 h 184868"/>
              <a:gd name="connsiteX2" fmla="*/ 2565008 w 4183946"/>
              <a:gd name="connsiteY2" fmla="*/ 29980 h 184868"/>
              <a:gd name="connsiteX3" fmla="*/ 91631 w 4183946"/>
              <a:gd name="connsiteY3" fmla="*/ 44971 h 184868"/>
              <a:gd name="connsiteX4" fmla="*/ 46661 w 4183946"/>
              <a:gd name="connsiteY4" fmla="*/ 74951 h 184868"/>
              <a:gd name="connsiteX5" fmla="*/ 1690 w 4183946"/>
              <a:gd name="connsiteY5" fmla="*/ 89941 h 184868"/>
              <a:gd name="connsiteX6" fmla="*/ 16680 w 4183946"/>
              <a:gd name="connsiteY6" fmla="*/ 134912 h 184868"/>
              <a:gd name="connsiteX7" fmla="*/ 646267 w 4183946"/>
              <a:gd name="connsiteY7" fmla="*/ 119921 h 184868"/>
              <a:gd name="connsiteX8" fmla="*/ 841139 w 4183946"/>
              <a:gd name="connsiteY8" fmla="*/ 89941 h 184868"/>
              <a:gd name="connsiteX9" fmla="*/ 1605638 w 4183946"/>
              <a:gd name="connsiteY9" fmla="*/ 104931 h 184868"/>
              <a:gd name="connsiteX10" fmla="*/ 1710569 w 4183946"/>
              <a:gd name="connsiteY10" fmla="*/ 119921 h 184868"/>
              <a:gd name="connsiteX11" fmla="*/ 2085323 w 4183946"/>
              <a:gd name="connsiteY11" fmla="*/ 134912 h 184868"/>
              <a:gd name="connsiteX12" fmla="*/ 3629310 w 4183946"/>
              <a:gd name="connsiteY12" fmla="*/ 149902 h 184868"/>
              <a:gd name="connsiteX13" fmla="*/ 3794202 w 4183946"/>
              <a:gd name="connsiteY13" fmla="*/ 119921 h 184868"/>
              <a:gd name="connsiteX14" fmla="*/ 3839172 w 4183946"/>
              <a:gd name="connsiteY14" fmla="*/ 104931 h 184868"/>
              <a:gd name="connsiteX15" fmla="*/ 4183946 w 4183946"/>
              <a:gd name="connsiteY15" fmla="*/ 74951 h 184868"/>
              <a:gd name="connsiteX16" fmla="*/ 4138975 w 4183946"/>
              <a:gd name="connsiteY16" fmla="*/ 44971 h 184868"/>
              <a:gd name="connsiteX17" fmla="*/ 3719251 w 4183946"/>
              <a:gd name="connsiteY17" fmla="*/ 74951 h 184868"/>
              <a:gd name="connsiteX18" fmla="*/ 3644300 w 4183946"/>
              <a:gd name="connsiteY18" fmla="*/ 89941 h 184868"/>
              <a:gd name="connsiteX19" fmla="*/ 3599330 w 4183946"/>
              <a:gd name="connsiteY19" fmla="*/ 104931 h 184868"/>
              <a:gd name="connsiteX20" fmla="*/ 3314516 w 4183946"/>
              <a:gd name="connsiteY20" fmla="*/ 119921 h 184868"/>
              <a:gd name="connsiteX21" fmla="*/ 2550018 w 4183946"/>
              <a:gd name="connsiteY21" fmla="*/ 104931 h 184868"/>
              <a:gd name="connsiteX22" fmla="*/ 2505048 w 4183946"/>
              <a:gd name="connsiteY22" fmla="*/ 89941 h 184868"/>
              <a:gd name="connsiteX23" fmla="*/ 2415107 w 4183946"/>
              <a:gd name="connsiteY23" fmla="*/ 74951 h 184868"/>
              <a:gd name="connsiteX24" fmla="*/ 2325166 w 4183946"/>
              <a:gd name="connsiteY24" fmla="*/ 44971 h 184868"/>
              <a:gd name="connsiteX25" fmla="*/ 2040353 w 4183946"/>
              <a:gd name="connsiteY25" fmla="*/ 14990 h 184868"/>
              <a:gd name="connsiteX26" fmla="*/ 376444 w 4183946"/>
              <a:gd name="connsiteY26" fmla="*/ 14990 h 18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83946" h="184868">
                <a:moveTo>
                  <a:pt x="3089664" y="0"/>
                </a:moveTo>
                <a:lnTo>
                  <a:pt x="2699920" y="14990"/>
                </a:lnTo>
                <a:cubicBezTo>
                  <a:pt x="2654746" y="17571"/>
                  <a:pt x="2610252" y="29460"/>
                  <a:pt x="2565008" y="29980"/>
                </a:cubicBezTo>
                <a:lnTo>
                  <a:pt x="91631" y="44971"/>
                </a:lnTo>
                <a:cubicBezTo>
                  <a:pt x="76641" y="54964"/>
                  <a:pt x="62775" y="66894"/>
                  <a:pt x="46661" y="74951"/>
                </a:cubicBezTo>
                <a:cubicBezTo>
                  <a:pt x="32528" y="82017"/>
                  <a:pt x="8757" y="75808"/>
                  <a:pt x="1690" y="89941"/>
                </a:cubicBezTo>
                <a:cubicBezTo>
                  <a:pt x="-5377" y="104074"/>
                  <a:pt x="11683" y="119922"/>
                  <a:pt x="16680" y="134912"/>
                </a:cubicBezTo>
                <a:lnTo>
                  <a:pt x="646267" y="119921"/>
                </a:lnTo>
                <a:cubicBezTo>
                  <a:pt x="748656" y="115906"/>
                  <a:pt x="761414" y="109872"/>
                  <a:pt x="841139" y="89941"/>
                </a:cubicBezTo>
                <a:lnTo>
                  <a:pt x="1605638" y="104931"/>
                </a:lnTo>
                <a:cubicBezTo>
                  <a:pt x="1640949" y="106149"/>
                  <a:pt x="1675306" y="117717"/>
                  <a:pt x="1710569" y="119921"/>
                </a:cubicBezTo>
                <a:cubicBezTo>
                  <a:pt x="1835343" y="127720"/>
                  <a:pt x="1960405" y="129915"/>
                  <a:pt x="2085323" y="134912"/>
                </a:cubicBezTo>
                <a:cubicBezTo>
                  <a:pt x="2735452" y="227787"/>
                  <a:pt x="2224525" y="165686"/>
                  <a:pt x="3629310" y="149902"/>
                </a:cubicBezTo>
                <a:cubicBezTo>
                  <a:pt x="3669418" y="143217"/>
                  <a:pt x="3752289" y="130400"/>
                  <a:pt x="3794202" y="119921"/>
                </a:cubicBezTo>
                <a:cubicBezTo>
                  <a:pt x="3809531" y="116089"/>
                  <a:pt x="3823626" y="107758"/>
                  <a:pt x="3839172" y="104931"/>
                </a:cubicBezTo>
                <a:cubicBezTo>
                  <a:pt x="3937680" y="87021"/>
                  <a:pt x="4097812" y="80693"/>
                  <a:pt x="4183946" y="74951"/>
                </a:cubicBezTo>
                <a:cubicBezTo>
                  <a:pt x="4168956" y="64958"/>
                  <a:pt x="4156991" y="44971"/>
                  <a:pt x="4138975" y="44971"/>
                </a:cubicBezTo>
                <a:cubicBezTo>
                  <a:pt x="3998711" y="44971"/>
                  <a:pt x="3858939" y="62252"/>
                  <a:pt x="3719251" y="74951"/>
                </a:cubicBezTo>
                <a:cubicBezTo>
                  <a:pt x="3693877" y="77258"/>
                  <a:pt x="3669018" y="83762"/>
                  <a:pt x="3644300" y="89941"/>
                </a:cubicBezTo>
                <a:cubicBezTo>
                  <a:pt x="3628971" y="93773"/>
                  <a:pt x="3615066" y="103500"/>
                  <a:pt x="3599330" y="104931"/>
                </a:cubicBezTo>
                <a:cubicBezTo>
                  <a:pt x="3504651" y="113538"/>
                  <a:pt x="3409454" y="114924"/>
                  <a:pt x="3314516" y="119921"/>
                </a:cubicBezTo>
                <a:lnTo>
                  <a:pt x="2550018" y="104931"/>
                </a:lnTo>
                <a:cubicBezTo>
                  <a:pt x="2534228" y="104346"/>
                  <a:pt x="2520473" y="93369"/>
                  <a:pt x="2505048" y="89941"/>
                </a:cubicBezTo>
                <a:cubicBezTo>
                  <a:pt x="2475378" y="83348"/>
                  <a:pt x="2444593" y="82323"/>
                  <a:pt x="2415107" y="74951"/>
                </a:cubicBezTo>
                <a:cubicBezTo>
                  <a:pt x="2384449" y="67286"/>
                  <a:pt x="2355959" y="52077"/>
                  <a:pt x="2325166" y="44971"/>
                </a:cubicBezTo>
                <a:cubicBezTo>
                  <a:pt x="2268283" y="31844"/>
                  <a:pt x="2072189" y="15249"/>
                  <a:pt x="2040353" y="14990"/>
                </a:cubicBezTo>
                <a:lnTo>
                  <a:pt x="376444" y="14990"/>
                </a:lnTo>
              </a:path>
            </a:pathLst>
          </a:custGeom>
          <a:solidFill>
            <a:srgbClr val="FF000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370612" y="3265850"/>
            <a:ext cx="5384123" cy="494675"/>
          </a:xfrm>
          <a:custGeom>
            <a:avLst/>
            <a:gdLst>
              <a:gd name="connsiteX0" fmla="*/ 3000687 w 5384123"/>
              <a:gd name="connsiteY0" fmla="*/ 59960 h 494675"/>
              <a:gd name="connsiteX1" fmla="*/ 2760845 w 5384123"/>
              <a:gd name="connsiteY1" fmla="*/ 74950 h 494675"/>
              <a:gd name="connsiteX2" fmla="*/ 2595953 w 5384123"/>
              <a:gd name="connsiteY2" fmla="*/ 89941 h 494675"/>
              <a:gd name="connsiteX3" fmla="*/ 1636582 w 5384123"/>
              <a:gd name="connsiteY3" fmla="*/ 74950 h 494675"/>
              <a:gd name="connsiteX4" fmla="*/ 1336779 w 5384123"/>
              <a:gd name="connsiteY4" fmla="*/ 44970 h 494675"/>
              <a:gd name="connsiteX5" fmla="*/ 1201868 w 5384123"/>
              <a:gd name="connsiteY5" fmla="*/ 29980 h 494675"/>
              <a:gd name="connsiteX6" fmla="*/ 992005 w 5384123"/>
              <a:gd name="connsiteY6" fmla="*/ 0 h 494675"/>
              <a:gd name="connsiteX7" fmla="*/ 287468 w 5384123"/>
              <a:gd name="connsiteY7" fmla="*/ 29980 h 494675"/>
              <a:gd name="connsiteX8" fmla="*/ 182536 w 5384123"/>
              <a:gd name="connsiteY8" fmla="*/ 59960 h 494675"/>
              <a:gd name="connsiteX9" fmla="*/ 152556 w 5384123"/>
              <a:gd name="connsiteY9" fmla="*/ 89941 h 494675"/>
              <a:gd name="connsiteX10" fmla="*/ 107586 w 5384123"/>
              <a:gd name="connsiteY10" fmla="*/ 119921 h 494675"/>
              <a:gd name="connsiteX11" fmla="*/ 32635 w 5384123"/>
              <a:gd name="connsiteY11" fmla="*/ 224852 h 494675"/>
              <a:gd name="connsiteX12" fmla="*/ 47625 w 5384123"/>
              <a:gd name="connsiteY12" fmla="*/ 344773 h 494675"/>
              <a:gd name="connsiteX13" fmla="*/ 197527 w 5384123"/>
              <a:gd name="connsiteY13" fmla="*/ 314793 h 494675"/>
              <a:gd name="connsiteX14" fmla="*/ 287468 w 5384123"/>
              <a:gd name="connsiteY14" fmla="*/ 269823 h 494675"/>
              <a:gd name="connsiteX15" fmla="*/ 362418 w 5384123"/>
              <a:gd name="connsiteY15" fmla="*/ 224852 h 494675"/>
              <a:gd name="connsiteX16" fmla="*/ 422379 w 5384123"/>
              <a:gd name="connsiteY16" fmla="*/ 164891 h 494675"/>
              <a:gd name="connsiteX17" fmla="*/ 647232 w 5384123"/>
              <a:gd name="connsiteY17" fmla="*/ 134911 h 494675"/>
              <a:gd name="connsiteX18" fmla="*/ 797133 w 5384123"/>
              <a:gd name="connsiteY18" fmla="*/ 119921 h 494675"/>
              <a:gd name="connsiteX19" fmla="*/ 1246838 w 5384123"/>
              <a:gd name="connsiteY19" fmla="*/ 149901 h 494675"/>
              <a:gd name="connsiteX20" fmla="*/ 1561632 w 5384123"/>
              <a:gd name="connsiteY20" fmla="*/ 164891 h 494675"/>
              <a:gd name="connsiteX21" fmla="*/ 2371100 w 5384123"/>
              <a:gd name="connsiteY21" fmla="*/ 179882 h 494675"/>
              <a:gd name="connsiteX22" fmla="*/ 3540333 w 5384123"/>
              <a:gd name="connsiteY22" fmla="*/ 194872 h 494675"/>
              <a:gd name="connsiteX23" fmla="*/ 3840136 w 5384123"/>
              <a:gd name="connsiteY23" fmla="*/ 224852 h 494675"/>
              <a:gd name="connsiteX24" fmla="*/ 4454733 w 5384123"/>
              <a:gd name="connsiteY24" fmla="*/ 239842 h 494675"/>
              <a:gd name="connsiteX25" fmla="*/ 4754536 w 5384123"/>
              <a:gd name="connsiteY25" fmla="*/ 254832 h 494675"/>
              <a:gd name="connsiteX26" fmla="*/ 5069330 w 5384123"/>
              <a:gd name="connsiteY26" fmla="*/ 284813 h 494675"/>
              <a:gd name="connsiteX27" fmla="*/ 5129291 w 5384123"/>
              <a:gd name="connsiteY27" fmla="*/ 374754 h 494675"/>
              <a:gd name="connsiteX28" fmla="*/ 5219232 w 5384123"/>
              <a:gd name="connsiteY28" fmla="*/ 479685 h 494675"/>
              <a:gd name="connsiteX29" fmla="*/ 5264202 w 5384123"/>
              <a:gd name="connsiteY29" fmla="*/ 494675 h 494675"/>
              <a:gd name="connsiteX30" fmla="*/ 5354143 w 5384123"/>
              <a:gd name="connsiteY30" fmla="*/ 479685 h 494675"/>
              <a:gd name="connsiteX31" fmla="*/ 5369133 w 5384123"/>
              <a:gd name="connsiteY31" fmla="*/ 404734 h 494675"/>
              <a:gd name="connsiteX32" fmla="*/ 5384123 w 5384123"/>
              <a:gd name="connsiteY32" fmla="*/ 359764 h 494675"/>
              <a:gd name="connsiteX33" fmla="*/ 5369133 w 5384123"/>
              <a:gd name="connsiteY33" fmla="*/ 314793 h 494675"/>
              <a:gd name="connsiteX34" fmla="*/ 5279192 w 5384123"/>
              <a:gd name="connsiteY34" fmla="*/ 284813 h 494675"/>
              <a:gd name="connsiteX35" fmla="*/ 5234222 w 5384123"/>
              <a:gd name="connsiteY35" fmla="*/ 269823 h 494675"/>
              <a:gd name="connsiteX36" fmla="*/ 5189251 w 5384123"/>
              <a:gd name="connsiteY36" fmla="*/ 254832 h 494675"/>
              <a:gd name="connsiteX37" fmla="*/ 5144281 w 5384123"/>
              <a:gd name="connsiteY37" fmla="*/ 239842 h 494675"/>
              <a:gd name="connsiteX38" fmla="*/ 5024359 w 5384123"/>
              <a:gd name="connsiteY38" fmla="*/ 149901 h 494675"/>
              <a:gd name="connsiteX39" fmla="*/ 4859468 w 5384123"/>
              <a:gd name="connsiteY39" fmla="*/ 134911 h 494675"/>
              <a:gd name="connsiteX40" fmla="*/ 4769527 w 5384123"/>
              <a:gd name="connsiteY40" fmla="*/ 119921 h 494675"/>
              <a:gd name="connsiteX41" fmla="*/ 4514694 w 5384123"/>
              <a:gd name="connsiteY41" fmla="*/ 104931 h 494675"/>
              <a:gd name="connsiteX42" fmla="*/ 4364792 w 5384123"/>
              <a:gd name="connsiteY42" fmla="*/ 89941 h 494675"/>
              <a:gd name="connsiteX43" fmla="*/ 4064989 w 5384123"/>
              <a:gd name="connsiteY43" fmla="*/ 59960 h 494675"/>
              <a:gd name="connsiteX44" fmla="*/ 4020018 w 5384123"/>
              <a:gd name="connsiteY44" fmla="*/ 44970 h 494675"/>
              <a:gd name="connsiteX45" fmla="*/ 3945068 w 5384123"/>
              <a:gd name="connsiteY45" fmla="*/ 29980 h 494675"/>
              <a:gd name="connsiteX46" fmla="*/ 3750196 w 5384123"/>
              <a:gd name="connsiteY46" fmla="*/ 0 h 494675"/>
              <a:gd name="connsiteX47" fmla="*/ 3210550 w 5384123"/>
              <a:gd name="connsiteY47" fmla="*/ 14990 h 494675"/>
              <a:gd name="connsiteX48" fmla="*/ 3165579 w 5384123"/>
              <a:gd name="connsiteY48" fmla="*/ 29980 h 494675"/>
              <a:gd name="connsiteX49" fmla="*/ 3075638 w 5384123"/>
              <a:gd name="connsiteY49" fmla="*/ 44970 h 494675"/>
              <a:gd name="connsiteX50" fmla="*/ 2865776 w 5384123"/>
              <a:gd name="connsiteY50" fmla="*/ 59960 h 494675"/>
              <a:gd name="connsiteX51" fmla="*/ 2191218 w 5384123"/>
              <a:gd name="connsiteY51" fmla="*/ 59960 h 494675"/>
              <a:gd name="connsiteX52" fmla="*/ 1936386 w 5384123"/>
              <a:gd name="connsiteY52" fmla="*/ 44970 h 494675"/>
              <a:gd name="connsiteX53" fmla="*/ 1366759 w 5384123"/>
              <a:gd name="connsiteY53" fmla="*/ 44970 h 494675"/>
              <a:gd name="connsiteX54" fmla="*/ 1321789 w 5384123"/>
              <a:gd name="connsiteY54" fmla="*/ 59960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384123" h="494675">
                <a:moveTo>
                  <a:pt x="3000687" y="59960"/>
                </a:moveTo>
                <a:lnTo>
                  <a:pt x="2760845" y="74950"/>
                </a:lnTo>
                <a:cubicBezTo>
                  <a:pt x="2705805" y="79027"/>
                  <a:pt x="2651144" y="89941"/>
                  <a:pt x="2595953" y="89941"/>
                </a:cubicBezTo>
                <a:cubicBezTo>
                  <a:pt x="2276124" y="89941"/>
                  <a:pt x="1956372" y="79947"/>
                  <a:pt x="1636582" y="74950"/>
                </a:cubicBezTo>
                <a:cubicBezTo>
                  <a:pt x="1359066" y="51824"/>
                  <a:pt x="1554894" y="70630"/>
                  <a:pt x="1336779" y="44970"/>
                </a:cubicBezTo>
                <a:lnTo>
                  <a:pt x="1201868" y="29980"/>
                </a:lnTo>
                <a:cubicBezTo>
                  <a:pt x="1131797" y="20840"/>
                  <a:pt x="992005" y="0"/>
                  <a:pt x="992005" y="0"/>
                </a:cubicBezTo>
                <a:cubicBezTo>
                  <a:pt x="782846" y="5229"/>
                  <a:pt x="515079" y="-11403"/>
                  <a:pt x="287468" y="29980"/>
                </a:cubicBezTo>
                <a:cubicBezTo>
                  <a:pt x="246058" y="37509"/>
                  <a:pt x="221066" y="47117"/>
                  <a:pt x="182536" y="59960"/>
                </a:cubicBezTo>
                <a:cubicBezTo>
                  <a:pt x="172543" y="69954"/>
                  <a:pt x="163592" y="81112"/>
                  <a:pt x="152556" y="89941"/>
                </a:cubicBezTo>
                <a:cubicBezTo>
                  <a:pt x="138488" y="101195"/>
                  <a:pt x="120325" y="107182"/>
                  <a:pt x="107586" y="119921"/>
                </a:cubicBezTo>
                <a:cubicBezTo>
                  <a:pt x="88992" y="138515"/>
                  <a:pt x="49659" y="199316"/>
                  <a:pt x="32635" y="224852"/>
                </a:cubicBezTo>
                <a:cubicBezTo>
                  <a:pt x="-3042" y="331884"/>
                  <a:pt x="-23639" y="297263"/>
                  <a:pt x="47625" y="344773"/>
                </a:cubicBezTo>
                <a:cubicBezTo>
                  <a:pt x="86293" y="339249"/>
                  <a:pt x="155666" y="335723"/>
                  <a:pt x="197527" y="314793"/>
                </a:cubicBezTo>
                <a:cubicBezTo>
                  <a:pt x="313763" y="256676"/>
                  <a:pt x="174431" y="307501"/>
                  <a:pt x="287468" y="269823"/>
                </a:cubicBezTo>
                <a:cubicBezTo>
                  <a:pt x="398234" y="159053"/>
                  <a:pt x="226211" y="322143"/>
                  <a:pt x="362418" y="224852"/>
                </a:cubicBezTo>
                <a:cubicBezTo>
                  <a:pt x="385419" y="208423"/>
                  <a:pt x="395564" y="173829"/>
                  <a:pt x="422379" y="164891"/>
                </a:cubicBezTo>
                <a:cubicBezTo>
                  <a:pt x="526037" y="130339"/>
                  <a:pt x="445490" y="153251"/>
                  <a:pt x="647232" y="134911"/>
                </a:cubicBezTo>
                <a:lnTo>
                  <a:pt x="797133" y="119921"/>
                </a:lnTo>
                <a:cubicBezTo>
                  <a:pt x="1014419" y="136635"/>
                  <a:pt x="1008504" y="137357"/>
                  <a:pt x="1246838" y="149901"/>
                </a:cubicBezTo>
                <a:cubicBezTo>
                  <a:pt x="1351743" y="155422"/>
                  <a:pt x="1456619" y="162091"/>
                  <a:pt x="1561632" y="164891"/>
                </a:cubicBezTo>
                <a:lnTo>
                  <a:pt x="2371100" y="179882"/>
                </a:lnTo>
                <a:lnTo>
                  <a:pt x="3540333" y="194872"/>
                </a:lnTo>
                <a:cubicBezTo>
                  <a:pt x="3669463" y="227154"/>
                  <a:pt x="3612947" y="216881"/>
                  <a:pt x="3840136" y="224852"/>
                </a:cubicBezTo>
                <a:cubicBezTo>
                  <a:pt x="4044937" y="232038"/>
                  <a:pt x="4249867" y="234845"/>
                  <a:pt x="4454733" y="239842"/>
                </a:cubicBezTo>
                <a:lnTo>
                  <a:pt x="4754536" y="254832"/>
                </a:lnTo>
                <a:cubicBezTo>
                  <a:pt x="5037159" y="269707"/>
                  <a:pt x="4939424" y="241512"/>
                  <a:pt x="5069330" y="284813"/>
                </a:cubicBezTo>
                <a:lnTo>
                  <a:pt x="5129291" y="374754"/>
                </a:lnTo>
                <a:cubicBezTo>
                  <a:pt x="5148472" y="403526"/>
                  <a:pt x="5188075" y="469299"/>
                  <a:pt x="5219232" y="479685"/>
                </a:cubicBezTo>
                <a:lnTo>
                  <a:pt x="5264202" y="494675"/>
                </a:lnTo>
                <a:cubicBezTo>
                  <a:pt x="5294182" y="489678"/>
                  <a:pt x="5331066" y="499465"/>
                  <a:pt x="5354143" y="479685"/>
                </a:cubicBezTo>
                <a:cubicBezTo>
                  <a:pt x="5373488" y="463104"/>
                  <a:pt x="5362954" y="429452"/>
                  <a:pt x="5369133" y="404734"/>
                </a:cubicBezTo>
                <a:cubicBezTo>
                  <a:pt x="5372965" y="389405"/>
                  <a:pt x="5379126" y="374754"/>
                  <a:pt x="5384123" y="359764"/>
                </a:cubicBezTo>
                <a:cubicBezTo>
                  <a:pt x="5379126" y="344774"/>
                  <a:pt x="5381991" y="323977"/>
                  <a:pt x="5369133" y="314793"/>
                </a:cubicBezTo>
                <a:cubicBezTo>
                  <a:pt x="5343417" y="296425"/>
                  <a:pt x="5309172" y="294806"/>
                  <a:pt x="5279192" y="284813"/>
                </a:cubicBezTo>
                <a:lnTo>
                  <a:pt x="5234222" y="269823"/>
                </a:lnTo>
                <a:lnTo>
                  <a:pt x="5189251" y="254832"/>
                </a:lnTo>
                <a:lnTo>
                  <a:pt x="5144281" y="239842"/>
                </a:lnTo>
                <a:cubicBezTo>
                  <a:pt x="5097157" y="192718"/>
                  <a:pt x="5085408" y="158622"/>
                  <a:pt x="5024359" y="149901"/>
                </a:cubicBezTo>
                <a:cubicBezTo>
                  <a:pt x="4969723" y="142096"/>
                  <a:pt x="4914280" y="141359"/>
                  <a:pt x="4859468" y="134911"/>
                </a:cubicBezTo>
                <a:cubicBezTo>
                  <a:pt x="4829282" y="131360"/>
                  <a:pt x="4799807" y="122554"/>
                  <a:pt x="4769527" y="119921"/>
                </a:cubicBezTo>
                <a:cubicBezTo>
                  <a:pt x="4684756" y="112550"/>
                  <a:pt x="4599553" y="111217"/>
                  <a:pt x="4514694" y="104931"/>
                </a:cubicBezTo>
                <a:cubicBezTo>
                  <a:pt x="4464615" y="101221"/>
                  <a:pt x="4414759" y="94938"/>
                  <a:pt x="4364792" y="89941"/>
                </a:cubicBezTo>
                <a:cubicBezTo>
                  <a:pt x="4207336" y="50574"/>
                  <a:pt x="4402321" y="95468"/>
                  <a:pt x="4064989" y="59960"/>
                </a:cubicBezTo>
                <a:cubicBezTo>
                  <a:pt x="4049275" y="58306"/>
                  <a:pt x="4035347" y="48802"/>
                  <a:pt x="4020018" y="44970"/>
                </a:cubicBezTo>
                <a:cubicBezTo>
                  <a:pt x="3995301" y="38791"/>
                  <a:pt x="3970135" y="34538"/>
                  <a:pt x="3945068" y="29980"/>
                </a:cubicBezTo>
                <a:cubicBezTo>
                  <a:pt x="3868808" y="16115"/>
                  <a:pt x="3828798" y="11229"/>
                  <a:pt x="3750196" y="0"/>
                </a:cubicBezTo>
                <a:cubicBezTo>
                  <a:pt x="3570314" y="4997"/>
                  <a:pt x="3390265" y="5774"/>
                  <a:pt x="3210550" y="14990"/>
                </a:cubicBezTo>
                <a:cubicBezTo>
                  <a:pt x="3194770" y="15799"/>
                  <a:pt x="3181004" y="26552"/>
                  <a:pt x="3165579" y="29980"/>
                </a:cubicBezTo>
                <a:cubicBezTo>
                  <a:pt x="3135909" y="36573"/>
                  <a:pt x="3105881" y="41946"/>
                  <a:pt x="3075638" y="44970"/>
                </a:cubicBezTo>
                <a:cubicBezTo>
                  <a:pt x="3005854" y="51948"/>
                  <a:pt x="2935730" y="54963"/>
                  <a:pt x="2865776" y="59960"/>
                </a:cubicBezTo>
                <a:cubicBezTo>
                  <a:pt x="2598194" y="113476"/>
                  <a:pt x="2789473" y="80951"/>
                  <a:pt x="2191218" y="59960"/>
                </a:cubicBezTo>
                <a:cubicBezTo>
                  <a:pt x="2106179" y="56976"/>
                  <a:pt x="2021330" y="49967"/>
                  <a:pt x="1936386" y="44970"/>
                </a:cubicBezTo>
                <a:cubicBezTo>
                  <a:pt x="1693048" y="10208"/>
                  <a:pt x="1800907" y="19432"/>
                  <a:pt x="1366759" y="44970"/>
                </a:cubicBezTo>
                <a:cubicBezTo>
                  <a:pt x="1350985" y="45898"/>
                  <a:pt x="1321789" y="59960"/>
                  <a:pt x="1321789" y="59960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3737316" y="2244620"/>
            <a:ext cx="4719730" cy="433633"/>
          </a:xfrm>
          <a:custGeom>
            <a:avLst/>
            <a:gdLst>
              <a:gd name="connsiteX0" fmla="*/ 3000687 w 5384123"/>
              <a:gd name="connsiteY0" fmla="*/ 59960 h 494675"/>
              <a:gd name="connsiteX1" fmla="*/ 2760845 w 5384123"/>
              <a:gd name="connsiteY1" fmla="*/ 74950 h 494675"/>
              <a:gd name="connsiteX2" fmla="*/ 2595953 w 5384123"/>
              <a:gd name="connsiteY2" fmla="*/ 89941 h 494675"/>
              <a:gd name="connsiteX3" fmla="*/ 1636582 w 5384123"/>
              <a:gd name="connsiteY3" fmla="*/ 74950 h 494675"/>
              <a:gd name="connsiteX4" fmla="*/ 1336779 w 5384123"/>
              <a:gd name="connsiteY4" fmla="*/ 44970 h 494675"/>
              <a:gd name="connsiteX5" fmla="*/ 1201868 w 5384123"/>
              <a:gd name="connsiteY5" fmla="*/ 29980 h 494675"/>
              <a:gd name="connsiteX6" fmla="*/ 992005 w 5384123"/>
              <a:gd name="connsiteY6" fmla="*/ 0 h 494675"/>
              <a:gd name="connsiteX7" fmla="*/ 287468 w 5384123"/>
              <a:gd name="connsiteY7" fmla="*/ 29980 h 494675"/>
              <a:gd name="connsiteX8" fmla="*/ 182536 w 5384123"/>
              <a:gd name="connsiteY8" fmla="*/ 59960 h 494675"/>
              <a:gd name="connsiteX9" fmla="*/ 152556 w 5384123"/>
              <a:gd name="connsiteY9" fmla="*/ 89941 h 494675"/>
              <a:gd name="connsiteX10" fmla="*/ 107586 w 5384123"/>
              <a:gd name="connsiteY10" fmla="*/ 119921 h 494675"/>
              <a:gd name="connsiteX11" fmla="*/ 32635 w 5384123"/>
              <a:gd name="connsiteY11" fmla="*/ 224852 h 494675"/>
              <a:gd name="connsiteX12" fmla="*/ 47625 w 5384123"/>
              <a:gd name="connsiteY12" fmla="*/ 344773 h 494675"/>
              <a:gd name="connsiteX13" fmla="*/ 197527 w 5384123"/>
              <a:gd name="connsiteY13" fmla="*/ 314793 h 494675"/>
              <a:gd name="connsiteX14" fmla="*/ 287468 w 5384123"/>
              <a:gd name="connsiteY14" fmla="*/ 269823 h 494675"/>
              <a:gd name="connsiteX15" fmla="*/ 362418 w 5384123"/>
              <a:gd name="connsiteY15" fmla="*/ 224852 h 494675"/>
              <a:gd name="connsiteX16" fmla="*/ 422379 w 5384123"/>
              <a:gd name="connsiteY16" fmla="*/ 164891 h 494675"/>
              <a:gd name="connsiteX17" fmla="*/ 647232 w 5384123"/>
              <a:gd name="connsiteY17" fmla="*/ 134911 h 494675"/>
              <a:gd name="connsiteX18" fmla="*/ 797133 w 5384123"/>
              <a:gd name="connsiteY18" fmla="*/ 119921 h 494675"/>
              <a:gd name="connsiteX19" fmla="*/ 1246838 w 5384123"/>
              <a:gd name="connsiteY19" fmla="*/ 149901 h 494675"/>
              <a:gd name="connsiteX20" fmla="*/ 1561632 w 5384123"/>
              <a:gd name="connsiteY20" fmla="*/ 164891 h 494675"/>
              <a:gd name="connsiteX21" fmla="*/ 2371100 w 5384123"/>
              <a:gd name="connsiteY21" fmla="*/ 179882 h 494675"/>
              <a:gd name="connsiteX22" fmla="*/ 3540333 w 5384123"/>
              <a:gd name="connsiteY22" fmla="*/ 194872 h 494675"/>
              <a:gd name="connsiteX23" fmla="*/ 3840136 w 5384123"/>
              <a:gd name="connsiteY23" fmla="*/ 224852 h 494675"/>
              <a:gd name="connsiteX24" fmla="*/ 4454733 w 5384123"/>
              <a:gd name="connsiteY24" fmla="*/ 239842 h 494675"/>
              <a:gd name="connsiteX25" fmla="*/ 4754536 w 5384123"/>
              <a:gd name="connsiteY25" fmla="*/ 254832 h 494675"/>
              <a:gd name="connsiteX26" fmla="*/ 5069330 w 5384123"/>
              <a:gd name="connsiteY26" fmla="*/ 284813 h 494675"/>
              <a:gd name="connsiteX27" fmla="*/ 5129291 w 5384123"/>
              <a:gd name="connsiteY27" fmla="*/ 374754 h 494675"/>
              <a:gd name="connsiteX28" fmla="*/ 5219232 w 5384123"/>
              <a:gd name="connsiteY28" fmla="*/ 479685 h 494675"/>
              <a:gd name="connsiteX29" fmla="*/ 5264202 w 5384123"/>
              <a:gd name="connsiteY29" fmla="*/ 494675 h 494675"/>
              <a:gd name="connsiteX30" fmla="*/ 5354143 w 5384123"/>
              <a:gd name="connsiteY30" fmla="*/ 479685 h 494675"/>
              <a:gd name="connsiteX31" fmla="*/ 5369133 w 5384123"/>
              <a:gd name="connsiteY31" fmla="*/ 404734 h 494675"/>
              <a:gd name="connsiteX32" fmla="*/ 5384123 w 5384123"/>
              <a:gd name="connsiteY32" fmla="*/ 359764 h 494675"/>
              <a:gd name="connsiteX33" fmla="*/ 5369133 w 5384123"/>
              <a:gd name="connsiteY33" fmla="*/ 314793 h 494675"/>
              <a:gd name="connsiteX34" fmla="*/ 5279192 w 5384123"/>
              <a:gd name="connsiteY34" fmla="*/ 284813 h 494675"/>
              <a:gd name="connsiteX35" fmla="*/ 5234222 w 5384123"/>
              <a:gd name="connsiteY35" fmla="*/ 269823 h 494675"/>
              <a:gd name="connsiteX36" fmla="*/ 5189251 w 5384123"/>
              <a:gd name="connsiteY36" fmla="*/ 254832 h 494675"/>
              <a:gd name="connsiteX37" fmla="*/ 5144281 w 5384123"/>
              <a:gd name="connsiteY37" fmla="*/ 239842 h 494675"/>
              <a:gd name="connsiteX38" fmla="*/ 5024359 w 5384123"/>
              <a:gd name="connsiteY38" fmla="*/ 149901 h 494675"/>
              <a:gd name="connsiteX39" fmla="*/ 4859468 w 5384123"/>
              <a:gd name="connsiteY39" fmla="*/ 134911 h 494675"/>
              <a:gd name="connsiteX40" fmla="*/ 4769527 w 5384123"/>
              <a:gd name="connsiteY40" fmla="*/ 119921 h 494675"/>
              <a:gd name="connsiteX41" fmla="*/ 4514694 w 5384123"/>
              <a:gd name="connsiteY41" fmla="*/ 104931 h 494675"/>
              <a:gd name="connsiteX42" fmla="*/ 4364792 w 5384123"/>
              <a:gd name="connsiteY42" fmla="*/ 89941 h 494675"/>
              <a:gd name="connsiteX43" fmla="*/ 4064989 w 5384123"/>
              <a:gd name="connsiteY43" fmla="*/ 59960 h 494675"/>
              <a:gd name="connsiteX44" fmla="*/ 4020018 w 5384123"/>
              <a:gd name="connsiteY44" fmla="*/ 44970 h 494675"/>
              <a:gd name="connsiteX45" fmla="*/ 3945068 w 5384123"/>
              <a:gd name="connsiteY45" fmla="*/ 29980 h 494675"/>
              <a:gd name="connsiteX46" fmla="*/ 3750196 w 5384123"/>
              <a:gd name="connsiteY46" fmla="*/ 0 h 494675"/>
              <a:gd name="connsiteX47" fmla="*/ 3210550 w 5384123"/>
              <a:gd name="connsiteY47" fmla="*/ 14990 h 494675"/>
              <a:gd name="connsiteX48" fmla="*/ 3165579 w 5384123"/>
              <a:gd name="connsiteY48" fmla="*/ 29980 h 494675"/>
              <a:gd name="connsiteX49" fmla="*/ 3075638 w 5384123"/>
              <a:gd name="connsiteY49" fmla="*/ 44970 h 494675"/>
              <a:gd name="connsiteX50" fmla="*/ 2865776 w 5384123"/>
              <a:gd name="connsiteY50" fmla="*/ 59960 h 494675"/>
              <a:gd name="connsiteX51" fmla="*/ 2191218 w 5384123"/>
              <a:gd name="connsiteY51" fmla="*/ 59960 h 494675"/>
              <a:gd name="connsiteX52" fmla="*/ 1936386 w 5384123"/>
              <a:gd name="connsiteY52" fmla="*/ 44970 h 494675"/>
              <a:gd name="connsiteX53" fmla="*/ 1366759 w 5384123"/>
              <a:gd name="connsiteY53" fmla="*/ 44970 h 494675"/>
              <a:gd name="connsiteX54" fmla="*/ 1321789 w 5384123"/>
              <a:gd name="connsiteY54" fmla="*/ 59960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384123" h="494675">
                <a:moveTo>
                  <a:pt x="3000687" y="59960"/>
                </a:moveTo>
                <a:lnTo>
                  <a:pt x="2760845" y="74950"/>
                </a:lnTo>
                <a:cubicBezTo>
                  <a:pt x="2705805" y="79027"/>
                  <a:pt x="2651144" y="89941"/>
                  <a:pt x="2595953" y="89941"/>
                </a:cubicBezTo>
                <a:cubicBezTo>
                  <a:pt x="2276124" y="89941"/>
                  <a:pt x="1956372" y="79947"/>
                  <a:pt x="1636582" y="74950"/>
                </a:cubicBezTo>
                <a:cubicBezTo>
                  <a:pt x="1359066" y="51824"/>
                  <a:pt x="1554894" y="70630"/>
                  <a:pt x="1336779" y="44970"/>
                </a:cubicBezTo>
                <a:lnTo>
                  <a:pt x="1201868" y="29980"/>
                </a:lnTo>
                <a:cubicBezTo>
                  <a:pt x="1131797" y="20840"/>
                  <a:pt x="992005" y="0"/>
                  <a:pt x="992005" y="0"/>
                </a:cubicBezTo>
                <a:cubicBezTo>
                  <a:pt x="782846" y="5229"/>
                  <a:pt x="515079" y="-11403"/>
                  <a:pt x="287468" y="29980"/>
                </a:cubicBezTo>
                <a:cubicBezTo>
                  <a:pt x="246058" y="37509"/>
                  <a:pt x="221066" y="47117"/>
                  <a:pt x="182536" y="59960"/>
                </a:cubicBezTo>
                <a:cubicBezTo>
                  <a:pt x="172543" y="69954"/>
                  <a:pt x="163592" y="81112"/>
                  <a:pt x="152556" y="89941"/>
                </a:cubicBezTo>
                <a:cubicBezTo>
                  <a:pt x="138488" y="101195"/>
                  <a:pt x="120325" y="107182"/>
                  <a:pt x="107586" y="119921"/>
                </a:cubicBezTo>
                <a:cubicBezTo>
                  <a:pt x="88992" y="138515"/>
                  <a:pt x="49659" y="199316"/>
                  <a:pt x="32635" y="224852"/>
                </a:cubicBezTo>
                <a:cubicBezTo>
                  <a:pt x="-3042" y="331884"/>
                  <a:pt x="-23639" y="297263"/>
                  <a:pt x="47625" y="344773"/>
                </a:cubicBezTo>
                <a:cubicBezTo>
                  <a:pt x="86293" y="339249"/>
                  <a:pt x="155666" y="335723"/>
                  <a:pt x="197527" y="314793"/>
                </a:cubicBezTo>
                <a:cubicBezTo>
                  <a:pt x="313763" y="256676"/>
                  <a:pt x="174431" y="307501"/>
                  <a:pt x="287468" y="269823"/>
                </a:cubicBezTo>
                <a:cubicBezTo>
                  <a:pt x="398234" y="159053"/>
                  <a:pt x="226211" y="322143"/>
                  <a:pt x="362418" y="224852"/>
                </a:cubicBezTo>
                <a:cubicBezTo>
                  <a:pt x="385419" y="208423"/>
                  <a:pt x="395564" y="173829"/>
                  <a:pt x="422379" y="164891"/>
                </a:cubicBezTo>
                <a:cubicBezTo>
                  <a:pt x="526037" y="130339"/>
                  <a:pt x="445490" y="153251"/>
                  <a:pt x="647232" y="134911"/>
                </a:cubicBezTo>
                <a:lnTo>
                  <a:pt x="797133" y="119921"/>
                </a:lnTo>
                <a:cubicBezTo>
                  <a:pt x="1014419" y="136635"/>
                  <a:pt x="1008504" y="137357"/>
                  <a:pt x="1246838" y="149901"/>
                </a:cubicBezTo>
                <a:cubicBezTo>
                  <a:pt x="1351743" y="155422"/>
                  <a:pt x="1456619" y="162091"/>
                  <a:pt x="1561632" y="164891"/>
                </a:cubicBezTo>
                <a:lnTo>
                  <a:pt x="2371100" y="179882"/>
                </a:lnTo>
                <a:lnTo>
                  <a:pt x="3540333" y="194872"/>
                </a:lnTo>
                <a:cubicBezTo>
                  <a:pt x="3669463" y="227154"/>
                  <a:pt x="3612947" y="216881"/>
                  <a:pt x="3840136" y="224852"/>
                </a:cubicBezTo>
                <a:cubicBezTo>
                  <a:pt x="4044937" y="232038"/>
                  <a:pt x="4249867" y="234845"/>
                  <a:pt x="4454733" y="239842"/>
                </a:cubicBezTo>
                <a:lnTo>
                  <a:pt x="4754536" y="254832"/>
                </a:lnTo>
                <a:cubicBezTo>
                  <a:pt x="5037159" y="269707"/>
                  <a:pt x="4939424" y="241512"/>
                  <a:pt x="5069330" y="284813"/>
                </a:cubicBezTo>
                <a:lnTo>
                  <a:pt x="5129291" y="374754"/>
                </a:lnTo>
                <a:cubicBezTo>
                  <a:pt x="5148472" y="403526"/>
                  <a:pt x="5188075" y="469299"/>
                  <a:pt x="5219232" y="479685"/>
                </a:cubicBezTo>
                <a:lnTo>
                  <a:pt x="5264202" y="494675"/>
                </a:lnTo>
                <a:cubicBezTo>
                  <a:pt x="5294182" y="489678"/>
                  <a:pt x="5331066" y="499465"/>
                  <a:pt x="5354143" y="479685"/>
                </a:cubicBezTo>
                <a:cubicBezTo>
                  <a:pt x="5373488" y="463104"/>
                  <a:pt x="5362954" y="429452"/>
                  <a:pt x="5369133" y="404734"/>
                </a:cubicBezTo>
                <a:cubicBezTo>
                  <a:pt x="5372965" y="389405"/>
                  <a:pt x="5379126" y="374754"/>
                  <a:pt x="5384123" y="359764"/>
                </a:cubicBezTo>
                <a:cubicBezTo>
                  <a:pt x="5379126" y="344774"/>
                  <a:pt x="5381991" y="323977"/>
                  <a:pt x="5369133" y="314793"/>
                </a:cubicBezTo>
                <a:cubicBezTo>
                  <a:pt x="5343417" y="296425"/>
                  <a:pt x="5309172" y="294806"/>
                  <a:pt x="5279192" y="284813"/>
                </a:cubicBezTo>
                <a:lnTo>
                  <a:pt x="5234222" y="269823"/>
                </a:lnTo>
                <a:lnTo>
                  <a:pt x="5189251" y="254832"/>
                </a:lnTo>
                <a:lnTo>
                  <a:pt x="5144281" y="239842"/>
                </a:lnTo>
                <a:cubicBezTo>
                  <a:pt x="5097157" y="192718"/>
                  <a:pt x="5085408" y="158622"/>
                  <a:pt x="5024359" y="149901"/>
                </a:cubicBezTo>
                <a:cubicBezTo>
                  <a:pt x="4969723" y="142096"/>
                  <a:pt x="4914280" y="141359"/>
                  <a:pt x="4859468" y="134911"/>
                </a:cubicBezTo>
                <a:cubicBezTo>
                  <a:pt x="4829282" y="131360"/>
                  <a:pt x="4799807" y="122554"/>
                  <a:pt x="4769527" y="119921"/>
                </a:cubicBezTo>
                <a:cubicBezTo>
                  <a:pt x="4684756" y="112550"/>
                  <a:pt x="4599553" y="111217"/>
                  <a:pt x="4514694" y="104931"/>
                </a:cubicBezTo>
                <a:cubicBezTo>
                  <a:pt x="4464615" y="101221"/>
                  <a:pt x="4414759" y="94938"/>
                  <a:pt x="4364792" y="89941"/>
                </a:cubicBezTo>
                <a:cubicBezTo>
                  <a:pt x="4207336" y="50574"/>
                  <a:pt x="4402321" y="95468"/>
                  <a:pt x="4064989" y="59960"/>
                </a:cubicBezTo>
                <a:cubicBezTo>
                  <a:pt x="4049275" y="58306"/>
                  <a:pt x="4035347" y="48802"/>
                  <a:pt x="4020018" y="44970"/>
                </a:cubicBezTo>
                <a:cubicBezTo>
                  <a:pt x="3995301" y="38791"/>
                  <a:pt x="3970135" y="34538"/>
                  <a:pt x="3945068" y="29980"/>
                </a:cubicBezTo>
                <a:cubicBezTo>
                  <a:pt x="3868808" y="16115"/>
                  <a:pt x="3828798" y="11229"/>
                  <a:pt x="3750196" y="0"/>
                </a:cubicBezTo>
                <a:cubicBezTo>
                  <a:pt x="3570314" y="4997"/>
                  <a:pt x="3390265" y="5774"/>
                  <a:pt x="3210550" y="14990"/>
                </a:cubicBezTo>
                <a:cubicBezTo>
                  <a:pt x="3194770" y="15799"/>
                  <a:pt x="3181004" y="26552"/>
                  <a:pt x="3165579" y="29980"/>
                </a:cubicBezTo>
                <a:cubicBezTo>
                  <a:pt x="3135909" y="36573"/>
                  <a:pt x="3105881" y="41946"/>
                  <a:pt x="3075638" y="44970"/>
                </a:cubicBezTo>
                <a:cubicBezTo>
                  <a:pt x="3005854" y="51948"/>
                  <a:pt x="2935730" y="54963"/>
                  <a:pt x="2865776" y="59960"/>
                </a:cubicBezTo>
                <a:cubicBezTo>
                  <a:pt x="2598194" y="113476"/>
                  <a:pt x="2789473" y="80951"/>
                  <a:pt x="2191218" y="59960"/>
                </a:cubicBezTo>
                <a:cubicBezTo>
                  <a:pt x="2106179" y="56976"/>
                  <a:pt x="2021330" y="49967"/>
                  <a:pt x="1936386" y="44970"/>
                </a:cubicBezTo>
                <a:cubicBezTo>
                  <a:pt x="1693048" y="10208"/>
                  <a:pt x="1800907" y="19432"/>
                  <a:pt x="1366759" y="44970"/>
                </a:cubicBezTo>
                <a:cubicBezTo>
                  <a:pt x="1350985" y="45898"/>
                  <a:pt x="1321789" y="59960"/>
                  <a:pt x="1321789" y="59960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6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What are the ingredients of a good story?</a:t>
            </a:r>
          </a:p>
        </p:txBody>
      </p:sp>
    </p:spTree>
    <p:extLst>
      <p:ext uri="{BB962C8B-B14F-4D97-AF65-F5344CB8AC3E}">
        <p14:creationId xmlns:p14="http://schemas.microsoft.com/office/powerpoint/2010/main" val="165562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34"/>
            <a:ext cx="10396882" cy="1151965"/>
          </a:xfrm>
        </p:spPr>
        <p:txBody>
          <a:bodyPr/>
          <a:lstStyle/>
          <a:p>
            <a:r>
              <a:rPr lang="en-GB" dirty="0"/>
              <a:t>Other pupils’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174" y="1328099"/>
            <a:ext cx="7543800" cy="4203271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Characters we care about/emotional connection.</a:t>
            </a:r>
          </a:p>
          <a:p>
            <a:r>
              <a:rPr lang="en-GB" sz="2400" dirty="0"/>
              <a:t>A plot that makes sense but is not boring or predictable.</a:t>
            </a:r>
          </a:p>
          <a:p>
            <a:r>
              <a:rPr lang="en-GB" sz="2400" dirty="0"/>
              <a:t>Conversations and dialogue that show us who the characters Are rather than bland descriptions of what the character is wearing – show don’t tell.</a:t>
            </a:r>
          </a:p>
          <a:p>
            <a:r>
              <a:rPr lang="en-GB" sz="2400" dirty="0"/>
              <a:t>Surprises and discoveries.</a:t>
            </a:r>
          </a:p>
          <a:p>
            <a:r>
              <a:rPr lang="en-GB" sz="2400" dirty="0"/>
              <a:t>Questions, choices and decisions.</a:t>
            </a:r>
          </a:p>
          <a:p>
            <a:r>
              <a:rPr lang="en-GB" sz="2400" dirty="0"/>
              <a:t>Conflicts and resolutions.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345" y="407325"/>
            <a:ext cx="4094119" cy="54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60" y="60960"/>
            <a:ext cx="8026400" cy="62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GB" dirty="0"/>
              <a:t>Generating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086" y="1151965"/>
            <a:ext cx="11291340" cy="442437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latin typeface="+mj-lt"/>
              </a:rPr>
              <a:t>Facing a blank page can be intimidating. Here are some techniques that professional writers use to generate ideas:</a:t>
            </a:r>
          </a:p>
          <a:p>
            <a:endParaRPr lang="en-GB" sz="2400" dirty="0"/>
          </a:p>
          <a:p>
            <a:pPr lvl="1"/>
            <a:r>
              <a:rPr lang="en-GB" sz="2000" dirty="0"/>
              <a:t>I always begin with character, or characters, and then try to think up as much action for them as possible. – John Irving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A story usually begins with a single idea or memory or mental picture. The writing of the story is simply a matter of building up to that moment. – William Faulkner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I just have a very general idea and then the thing develops as I write. – Aldous Huxley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If I didn’t know the end of my story, I wouldn’t begin. – Katherine Anne Porter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5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36" y="272440"/>
            <a:ext cx="10396882" cy="1151965"/>
          </a:xfrm>
        </p:spPr>
        <p:txBody>
          <a:bodyPr/>
          <a:lstStyle/>
          <a:p>
            <a:r>
              <a:rPr lang="en-GB" dirty="0"/>
              <a:t>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6136" y="1823554"/>
            <a:ext cx="6865495" cy="331118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 There is no one single way of getting started on a story.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 Even professional writers can find generating ideas difficult.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817" y="1276781"/>
            <a:ext cx="4761746" cy="33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273"/>
            <a:ext cx="10396882" cy="1151965"/>
          </a:xfrm>
        </p:spPr>
        <p:txBody>
          <a:bodyPr/>
          <a:lstStyle/>
          <a:p>
            <a:r>
              <a:rPr lang="en-GB" dirty="0"/>
              <a:t>Getting Started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76" y="1072692"/>
            <a:ext cx="863268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2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273"/>
            <a:ext cx="10396882" cy="1151965"/>
          </a:xfrm>
        </p:spPr>
        <p:txBody>
          <a:bodyPr/>
          <a:lstStyle/>
          <a:p>
            <a:r>
              <a:rPr lang="en-GB" dirty="0"/>
              <a:t>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03" y="1072692"/>
            <a:ext cx="10693971" cy="48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5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1036</TotalTime>
  <Words>1851</Words>
  <Application>Microsoft Office PowerPoint</Application>
  <PresentationFormat>Widescreen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Arial</vt:lpstr>
      <vt:lpstr>Arial Unicode MS</vt:lpstr>
      <vt:lpstr>Calibri</vt:lpstr>
      <vt:lpstr>Century Schoolbook</vt:lpstr>
      <vt:lpstr>Impact</vt:lpstr>
      <vt:lpstr>Main Event</vt:lpstr>
      <vt:lpstr>Creative Writing</vt:lpstr>
      <vt:lpstr>End Task</vt:lpstr>
      <vt:lpstr>Group Discussion</vt:lpstr>
      <vt:lpstr>Other pupils’ responses</vt:lpstr>
      <vt:lpstr>PowerPoint Presentation</vt:lpstr>
      <vt:lpstr>Generating Ideas</vt:lpstr>
      <vt:lpstr>So…</vt:lpstr>
      <vt:lpstr>Getting Started</vt:lpstr>
      <vt:lpstr>Getting Started</vt:lpstr>
      <vt:lpstr>My favourite advice</vt:lpstr>
      <vt:lpstr>Basics of Plot</vt:lpstr>
      <vt:lpstr>Basics of Plot</vt:lpstr>
      <vt:lpstr>Conflict Plots</vt:lpstr>
      <vt:lpstr>PowerPoint Presentation</vt:lpstr>
      <vt:lpstr>PowerPoint Presentation</vt:lpstr>
      <vt:lpstr>Pitching your Story Idea</vt:lpstr>
      <vt:lpstr>Pitching your Story Idea</vt:lpstr>
      <vt:lpstr>Pitching your Story Idea</vt:lpstr>
      <vt:lpstr>PowerPoint Presentation</vt:lpstr>
      <vt:lpstr>Example introduction</vt:lpstr>
      <vt:lpstr>Self Evaluation – Essay Checklist</vt:lpstr>
      <vt:lpstr>The Burger of Criticism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Creative Writing</dc:title>
  <dc:creator>Bryan McPhail</dc:creator>
  <cp:lastModifiedBy>Miss Tomelty</cp:lastModifiedBy>
  <cp:revision>33</cp:revision>
  <dcterms:created xsi:type="dcterms:W3CDTF">2014-08-15T07:06:00Z</dcterms:created>
  <dcterms:modified xsi:type="dcterms:W3CDTF">2020-02-13T19:57:11Z</dcterms:modified>
</cp:coreProperties>
</file>