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5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8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CF49C-B475-42B0-B13B-6403C2843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A6F5D-CD6F-437E-BE80-C081E9957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FEE37-53F8-46C3-9AE4-00AC1E06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EB183-9C5A-40BE-8E65-749E6D30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F4101-5E77-4365-A0FA-B9D539A9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4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3C57-F299-451F-BD59-C8BD3A1D9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FA832-2093-4B5E-A56B-470020F32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E577-9D65-4EAB-AA80-86DAD1B36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A3753-50AB-4B12-A755-239BE63C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045AD-7C9C-48D4-977B-CB31E5AC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5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E4E98A-054A-49CC-A79B-E2FF60AE6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4AB91A-2184-448F-9DE2-321F7CE69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55F36-4CC5-42BA-8190-FE5415D8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ED034-4FC0-434A-B2A3-66F0EB6C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C7EFB-0D6B-475B-8C69-71F5DBDA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4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0CE52-250C-4D1C-912F-EC33FF4A6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C09C7-F6C5-4E99-BD36-9DCDE04D7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DE579-B955-4C6C-8F43-8F6CA224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2124-C310-444C-8E5B-92347C48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56E51-14A3-48D1-801A-E57AD580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2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15257-91BA-4E02-94CC-0383AA56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33E0C-96AA-4DA9-82D2-4010BCE8C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79C67-8FA6-49D4-9228-9D95530A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51FEA-F2A2-43FC-B54B-11F57AA4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F810B-15C1-4137-8143-279228FA1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8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33009-05BA-4B65-B6BB-BC8C259D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A27DE-7446-4046-BDE6-C4EF95685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765B1-E70B-4BA5-837E-A132BB6A1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23419-9410-4650-AE74-A371CFA2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B354E-1C65-4134-B799-8750BBEB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D8594-F6A5-402A-8BC1-3925FF73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6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C4E56-9745-4039-BED6-BA724C1C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7A7A0-526B-4CF2-BF72-70FFCE1E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FB792-3771-46D5-9816-A9DEC4000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96A02B-887F-46AE-8962-087953DE9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D58A5-E21D-401E-A1BA-6B487429A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3EF9C0-B91C-4150-B231-58742640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C4A8B6-B69B-4558-801C-0F67626A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09836-28FE-4FA4-B1FB-D6F20882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6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8C7D-3BC0-4B30-A7D5-F8BA60991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3F0ACD-A8DB-4FA6-8940-74D196C2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06E1EE-3BC3-44CF-B18A-1E85F099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72998-675C-4060-A113-E5B05BC16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1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3CE812-DEF9-4C72-921C-E697FCCC4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AF9010-01A3-443F-99EC-14EF9DECD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00885-0E68-4179-858E-D079771F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2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2262-658C-4C50-AC37-26453BF55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8CE6D-3F7D-425F-89F7-D8376F67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7FA2D-DEED-4670-8940-5D96DB8CB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307C7-D5FF-44D8-B838-9F363ED8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45425-E631-4E59-95CA-23CC1BE4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496C1-1DB7-4F7D-B9E2-577EA4FB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7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B714-EC1E-44EB-BB76-69487360B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54F1F-622B-4BDC-B3D0-8C5E005F94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5118C-95D9-4327-87ED-298C816F1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AF20E-9298-45B4-A067-617652B7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F0521-6B35-4A29-A84D-68B663B4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3FC80-53A3-4CD6-9B7B-2042AC96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A7868-1008-4776-9774-0AA589918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51315-CFB7-4CCC-9D5B-C3280128E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A3035-A37F-4348-8954-7C3F76F24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757C5-614E-4DB8-A225-2010FB183D9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A9DD0-BC07-4338-8A20-49C8E4AE5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56767-960B-443C-91BE-D83D2CD0F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363B0-7295-4498-A26D-309883A2F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6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Final Question (5E)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331949"/>
            <a:ext cx="8974315" cy="4525963"/>
          </a:xfrm>
        </p:spPr>
        <p:txBody>
          <a:bodyPr/>
          <a:lstStyle/>
          <a:p>
            <a:pPr marL="0" indent="0"/>
            <a:r>
              <a:rPr lang="en-GB" dirty="0"/>
              <a:t> Remember:  this is a </a:t>
            </a:r>
            <a:r>
              <a:rPr lang="en-GB" u="sng" dirty="0"/>
              <a:t>key ideas</a:t>
            </a:r>
            <a:r>
              <a:rPr lang="en-GB" dirty="0"/>
              <a:t> question</a:t>
            </a:r>
          </a:p>
          <a:p>
            <a:pPr marL="0" indent="0"/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Sub-heading the key idea upon which the passages agree or disagree </a:t>
            </a:r>
          </a:p>
          <a:p>
            <a:pPr marL="0" indent="0"/>
            <a:r>
              <a:rPr lang="en-GB" dirty="0"/>
              <a:t> </a:t>
            </a:r>
            <a:r>
              <a:rPr lang="en-GB" dirty="0">
                <a:solidFill>
                  <a:srgbClr val="CC0450"/>
                </a:solidFill>
              </a:rPr>
              <a:t>Justify your choice of point of agreement/disagreement by referring to the passage.  Quotation alone is </a:t>
            </a:r>
            <a:r>
              <a:rPr lang="en-GB" u="sng" dirty="0">
                <a:solidFill>
                  <a:srgbClr val="CC0450"/>
                </a:solidFill>
              </a:rPr>
              <a:t>not enough</a:t>
            </a:r>
            <a:r>
              <a:rPr lang="en-GB" dirty="0">
                <a:solidFill>
                  <a:srgbClr val="CC0450"/>
                </a:solidFill>
              </a:rPr>
              <a:t>.  As an ideas question, </a:t>
            </a:r>
            <a:r>
              <a:rPr lang="en-GB" b="1" dirty="0">
                <a:solidFill>
                  <a:srgbClr val="CC0450"/>
                </a:solidFill>
              </a:rPr>
              <a:t>use your own words as far as possible!</a:t>
            </a:r>
            <a:endParaRPr lang="en-GB" dirty="0">
              <a:solidFill>
                <a:srgbClr val="CC04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50398" y="5380858"/>
            <a:ext cx="9134173" cy="95410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+mj-lt"/>
              </a:rPr>
              <a:t>SQA TIP: </a:t>
            </a:r>
            <a:r>
              <a:rPr lang="en-GB" sz="2800" b="1" dirty="0">
                <a:solidFill>
                  <a:schemeClr val="bg1"/>
                </a:solidFill>
                <a:latin typeface="+mj-lt"/>
              </a:rPr>
              <a:t>IDENTIFY 3 KEY AREAS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.  USE OF EVIDENCE SHOULD BE CLEAR AND INTELLIGENT!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0"/>
            <a:ext cx="221457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  English Department</a:t>
            </a:r>
          </a:p>
        </p:txBody>
      </p:sp>
    </p:spTree>
    <p:extLst>
      <p:ext uri="{BB962C8B-B14F-4D97-AF65-F5344CB8AC3E}">
        <p14:creationId xmlns:p14="http://schemas.microsoft.com/office/powerpoint/2010/main" val="143624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The Final Question – Marking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7257" y="1236297"/>
            <a:ext cx="9144000" cy="5400600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5 marks </a:t>
            </a:r>
            <a:r>
              <a:rPr lang="en-GB" dirty="0"/>
              <a:t>– identification of key areas of agreement/disagreement, with an intelligent use of supporting evidence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r>
              <a:rPr lang="en-GB" b="1" dirty="0"/>
              <a:t>4 marks </a:t>
            </a:r>
            <a:r>
              <a:rPr lang="en-GB" dirty="0"/>
              <a:t>– identification of key areas of agreement/disagreement, with sound use of supporting evidence 	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u="sng" dirty="0"/>
              <a:t>3 marks − identification of key areas of agreement/disagreement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r>
              <a:rPr lang="en-GB" b="1" dirty="0"/>
              <a:t>2 marks </a:t>
            </a:r>
            <a:r>
              <a:rPr lang="en-GB" dirty="0"/>
              <a:t>− identification of only two key areas of agreement/ disagreement </a:t>
            </a:r>
          </a:p>
          <a:p>
            <a:r>
              <a:rPr lang="en-GB" dirty="0"/>
              <a:t>	</a:t>
            </a:r>
          </a:p>
          <a:p>
            <a:r>
              <a:rPr lang="en-GB" b="1" dirty="0"/>
              <a:t>1 mark </a:t>
            </a:r>
            <a:r>
              <a:rPr lang="en-GB" dirty="0"/>
              <a:t>– identification of just one key area of agreement/disagreement 	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0 marks </a:t>
            </a:r>
            <a:r>
              <a:rPr lang="en-GB" dirty="0"/>
              <a:t>– failure to identify any key area of agreement/disagreement and/or complete misunderstanding of the task. 	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98429" y="6286521"/>
            <a:ext cx="9144000" cy="4616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TIP: SET YOUR ANSWERS OUT CLEARLY!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0"/>
            <a:ext cx="221457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  English Department</a:t>
            </a:r>
          </a:p>
        </p:txBody>
      </p:sp>
    </p:spTree>
    <p:extLst>
      <p:ext uri="{BB962C8B-B14F-4D97-AF65-F5344CB8AC3E}">
        <p14:creationId xmlns:p14="http://schemas.microsoft.com/office/powerpoint/2010/main" val="348860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The Final Question (5E)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836712"/>
            <a:ext cx="8712968" cy="5832648"/>
          </a:xfrm>
        </p:spPr>
        <p:txBody>
          <a:bodyPr>
            <a:noAutofit/>
          </a:bodyPr>
          <a:lstStyle/>
          <a:p>
            <a:pPr marL="0" indent="0"/>
            <a:r>
              <a:rPr lang="en-GB" sz="2400" u="sng" dirty="0">
                <a:solidFill>
                  <a:srgbClr val="FF0000"/>
                </a:solidFill>
              </a:rPr>
              <a:t>Key Idea 1</a:t>
            </a:r>
            <a:r>
              <a:rPr lang="en-GB" sz="2400" dirty="0">
                <a:solidFill>
                  <a:srgbClr val="FF0000"/>
                </a:solidFill>
              </a:rPr>
              <a:t>= …</a:t>
            </a:r>
          </a:p>
          <a:p>
            <a:pPr marL="0" indent="0">
              <a:buNone/>
            </a:pPr>
            <a:r>
              <a:rPr lang="en-GB" sz="2400" dirty="0"/>
              <a:t>Passage 1 states “….” which suggests…</a:t>
            </a:r>
          </a:p>
          <a:p>
            <a:pPr marL="0" indent="0">
              <a:buNone/>
            </a:pPr>
            <a:r>
              <a:rPr lang="en-GB" sz="2400" dirty="0"/>
              <a:t>Passage 2 agrees/disagrees  stating“…” which reveals…</a:t>
            </a:r>
          </a:p>
          <a:p>
            <a:pPr marL="0" indent="0"/>
            <a:r>
              <a:rPr lang="en-GB" sz="2400" u="sng" dirty="0">
                <a:solidFill>
                  <a:srgbClr val="FF0000"/>
                </a:solidFill>
              </a:rPr>
              <a:t>Key Idea 2 </a:t>
            </a:r>
            <a:r>
              <a:rPr lang="en-GB" sz="2400" dirty="0">
                <a:solidFill>
                  <a:srgbClr val="FF0000"/>
                </a:solidFill>
              </a:rPr>
              <a:t>= …</a:t>
            </a:r>
          </a:p>
          <a:p>
            <a:pPr marL="0" indent="0">
              <a:buNone/>
            </a:pPr>
            <a:r>
              <a:rPr lang="en-GB" sz="2400" dirty="0"/>
              <a:t>Passage 1 states “….” which suggests that the writer believes that…</a:t>
            </a:r>
          </a:p>
          <a:p>
            <a:pPr marL="0" indent="0">
              <a:buNone/>
            </a:pPr>
            <a:r>
              <a:rPr lang="en-GB" sz="2400" dirty="0"/>
              <a:t>Passage 2 agrees/disagrees as the writer notes “…” which reveals that he thinks that…</a:t>
            </a:r>
          </a:p>
          <a:p>
            <a:pPr marL="0" indent="0"/>
            <a:r>
              <a:rPr lang="en-GB" sz="2400" u="sng" dirty="0">
                <a:solidFill>
                  <a:srgbClr val="FF0000"/>
                </a:solidFill>
              </a:rPr>
              <a:t>Key Idea 3</a:t>
            </a:r>
            <a:r>
              <a:rPr lang="en-GB" sz="2400" dirty="0">
                <a:solidFill>
                  <a:srgbClr val="FF0000"/>
                </a:solidFill>
              </a:rPr>
              <a:t>= ...</a:t>
            </a:r>
          </a:p>
          <a:p>
            <a:pPr marL="0" indent="0">
              <a:buNone/>
            </a:pPr>
            <a:r>
              <a:rPr lang="en-GB" sz="2400" dirty="0"/>
              <a:t>Passage 1 states “….” which suggests that the writer believes that… Passage 2 agrees/disagrees as the writer notes “…” which reveals that he thinks that…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1" y="5589241"/>
            <a:ext cx="9118428" cy="95410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+mj-lt"/>
              </a:rPr>
              <a:t>SQA TIP: IF  RUNNING OUT OF TIME IDENTIFY 3 KEY IDEAS FIRST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0"/>
            <a:ext cx="221457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  English Department</a:t>
            </a:r>
          </a:p>
        </p:txBody>
      </p:sp>
    </p:spTree>
    <p:extLst>
      <p:ext uri="{BB962C8B-B14F-4D97-AF65-F5344CB8AC3E}">
        <p14:creationId xmlns:p14="http://schemas.microsoft.com/office/powerpoint/2010/main" val="3077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The Final Question (5E)</vt:lpstr>
      <vt:lpstr>The Final Question – Marking Instructions</vt:lpstr>
      <vt:lpstr>The Final Question (5E)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Final Question (5E)</dc:title>
  <dc:creator>Toshiba</dc:creator>
  <cp:lastModifiedBy>Toshiba</cp:lastModifiedBy>
  <cp:revision>2</cp:revision>
  <dcterms:created xsi:type="dcterms:W3CDTF">2019-04-01T22:56:19Z</dcterms:created>
  <dcterms:modified xsi:type="dcterms:W3CDTF">2019-04-01T22:56:42Z</dcterms:modified>
</cp:coreProperties>
</file>