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91" r:id="rId2"/>
    <p:sldId id="301" r:id="rId3"/>
    <p:sldId id="303" r:id="rId4"/>
    <p:sldId id="257" r:id="rId5"/>
    <p:sldId id="259" r:id="rId6"/>
    <p:sldId id="262" r:id="rId7"/>
    <p:sldId id="263" r:id="rId8"/>
    <p:sldId id="292" r:id="rId9"/>
    <p:sldId id="275" r:id="rId10"/>
    <p:sldId id="293" r:id="rId11"/>
    <p:sldId id="264" r:id="rId12"/>
    <p:sldId id="265" r:id="rId13"/>
    <p:sldId id="266" r:id="rId14"/>
    <p:sldId id="267" r:id="rId15"/>
    <p:sldId id="270" r:id="rId16"/>
    <p:sldId id="268" r:id="rId17"/>
    <p:sldId id="272" r:id="rId18"/>
    <p:sldId id="271" r:id="rId19"/>
    <p:sldId id="273" r:id="rId20"/>
    <p:sldId id="277" r:id="rId21"/>
    <p:sldId id="276" r:id="rId22"/>
    <p:sldId id="274" r:id="rId23"/>
    <p:sldId id="295" r:id="rId24"/>
    <p:sldId id="297" r:id="rId25"/>
    <p:sldId id="298" r:id="rId26"/>
    <p:sldId id="299" r:id="rId27"/>
    <p:sldId id="300" r:id="rId28"/>
    <p:sldId id="284" r:id="rId29"/>
    <p:sldId id="329" r:id="rId30"/>
    <p:sldId id="294" r:id="rId31"/>
    <p:sldId id="327" r:id="rId32"/>
    <p:sldId id="328" r:id="rId33"/>
    <p:sldId id="283" r:id="rId34"/>
    <p:sldId id="285" r:id="rId35"/>
    <p:sldId id="286" r:id="rId36"/>
    <p:sldId id="290" r:id="rId37"/>
    <p:sldId id="289" r:id="rId38"/>
    <p:sldId id="288" r:id="rId39"/>
    <p:sldId id="287" r:id="rId40"/>
    <p:sldId id="258" r:id="rId41"/>
    <p:sldId id="330"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34" y="13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1BD5E3-759E-415B-A5DB-088B44EA5DAD}" type="datetimeFigureOut">
              <a:rPr lang="en-GB" smtClean="0"/>
              <a:t>03/04/2019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975912-01BB-4E45-A247-EDD33721372A}" type="slidenum">
              <a:rPr lang="en-GB" smtClean="0"/>
              <a:t>‹#›</a:t>
            </a:fld>
            <a:endParaRPr lang="en-GB"/>
          </a:p>
        </p:txBody>
      </p:sp>
    </p:spTree>
    <p:extLst>
      <p:ext uri="{BB962C8B-B14F-4D97-AF65-F5344CB8AC3E}">
        <p14:creationId xmlns:p14="http://schemas.microsoft.com/office/powerpoint/2010/main" val="1002510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Windmills</a:t>
            </a:r>
            <a:r>
              <a:rPr lang="en-GB" baseline="0" dirty="0"/>
              <a:t> question 2</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1</a:t>
            </a:fld>
            <a:endParaRPr lang="en-GB"/>
          </a:p>
        </p:txBody>
      </p:sp>
    </p:spTree>
    <p:extLst>
      <p:ext uri="{BB962C8B-B14F-4D97-AF65-F5344CB8AC3E}">
        <p14:creationId xmlns:p14="http://schemas.microsoft.com/office/powerpoint/2010/main" val="3603563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2015  Question 2</a:t>
            </a:r>
          </a:p>
        </p:txBody>
      </p:sp>
      <p:sp>
        <p:nvSpPr>
          <p:cNvPr id="4" name="Slide Number Placeholder 3"/>
          <p:cNvSpPr>
            <a:spLocks noGrp="1"/>
          </p:cNvSpPr>
          <p:nvPr>
            <p:ph type="sldNum" sz="quarter" idx="10"/>
          </p:nvPr>
        </p:nvSpPr>
        <p:spPr/>
        <p:txBody>
          <a:bodyPr/>
          <a:lstStyle/>
          <a:p>
            <a:fld id="{05975912-01BB-4E45-A247-EDD33721372A}" type="slidenum">
              <a:rPr lang="en-GB" smtClean="0"/>
              <a:t>11</a:t>
            </a:fld>
            <a:endParaRPr lang="en-GB"/>
          </a:p>
        </p:txBody>
      </p:sp>
    </p:spTree>
    <p:extLst>
      <p:ext uri="{BB962C8B-B14F-4D97-AF65-F5344CB8AC3E}">
        <p14:creationId xmlns:p14="http://schemas.microsoft.com/office/powerpoint/2010/main" val="2650159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 Analysis</a:t>
            </a:r>
            <a:r>
              <a:rPr lang="en-GB" baseline="0" dirty="0"/>
              <a:t> questions</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12</a:t>
            </a:fld>
            <a:endParaRPr lang="en-GB"/>
          </a:p>
        </p:txBody>
      </p:sp>
    </p:spTree>
    <p:extLst>
      <p:ext uri="{BB962C8B-B14F-4D97-AF65-F5344CB8AC3E}">
        <p14:creationId xmlns:p14="http://schemas.microsoft.com/office/powerpoint/2010/main" val="2570110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Deconstructing</a:t>
            </a:r>
            <a:r>
              <a:rPr lang="en-GB" baseline="0" dirty="0"/>
              <a:t> the question </a:t>
            </a:r>
            <a:r>
              <a:rPr lang="en-GB" dirty="0"/>
              <a:t>2015  2</a:t>
            </a:r>
          </a:p>
        </p:txBody>
      </p:sp>
      <p:sp>
        <p:nvSpPr>
          <p:cNvPr id="4" name="Slide Number Placeholder 3"/>
          <p:cNvSpPr>
            <a:spLocks noGrp="1"/>
          </p:cNvSpPr>
          <p:nvPr>
            <p:ph type="sldNum" sz="quarter" idx="10"/>
          </p:nvPr>
        </p:nvSpPr>
        <p:spPr/>
        <p:txBody>
          <a:bodyPr/>
          <a:lstStyle/>
          <a:p>
            <a:fld id="{05975912-01BB-4E45-A247-EDD33721372A}" type="slidenum">
              <a:rPr lang="en-GB" smtClean="0"/>
              <a:t>13</a:t>
            </a:fld>
            <a:endParaRPr lang="en-GB"/>
          </a:p>
        </p:txBody>
      </p:sp>
    </p:spTree>
    <p:extLst>
      <p:ext uri="{BB962C8B-B14F-4D97-AF65-F5344CB8AC3E}">
        <p14:creationId xmlns:p14="http://schemas.microsoft.com/office/powerpoint/2010/main" val="2650159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Marking</a:t>
            </a:r>
            <a:r>
              <a:rPr lang="en-GB" baseline="0" dirty="0"/>
              <a:t> scheme answer </a:t>
            </a:r>
            <a:r>
              <a:rPr lang="en-GB" dirty="0"/>
              <a:t>2015  </a:t>
            </a:r>
            <a:r>
              <a:rPr lang="en-GB" baseline="0" dirty="0"/>
              <a:t>2</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14</a:t>
            </a:fld>
            <a:endParaRPr lang="en-GB"/>
          </a:p>
        </p:txBody>
      </p:sp>
    </p:spTree>
    <p:extLst>
      <p:ext uri="{BB962C8B-B14F-4D97-AF65-F5344CB8AC3E}">
        <p14:creationId xmlns:p14="http://schemas.microsoft.com/office/powerpoint/2010/main" val="1535087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Marking</a:t>
            </a:r>
            <a:r>
              <a:rPr lang="en-GB" baseline="0" dirty="0"/>
              <a:t> scheme answer </a:t>
            </a:r>
            <a:r>
              <a:rPr lang="en-GB" dirty="0"/>
              <a:t>2015  </a:t>
            </a:r>
            <a:r>
              <a:rPr lang="en-GB" baseline="0" dirty="0"/>
              <a:t>2</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15</a:t>
            </a:fld>
            <a:endParaRPr lang="en-GB"/>
          </a:p>
        </p:txBody>
      </p:sp>
    </p:spTree>
    <p:extLst>
      <p:ext uri="{BB962C8B-B14F-4D97-AF65-F5344CB8AC3E}">
        <p14:creationId xmlns:p14="http://schemas.microsoft.com/office/powerpoint/2010/main" val="1535087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_ word choice questions</a:t>
            </a:r>
          </a:p>
        </p:txBody>
      </p:sp>
      <p:sp>
        <p:nvSpPr>
          <p:cNvPr id="4" name="Slide Number Placeholder 3"/>
          <p:cNvSpPr>
            <a:spLocks noGrp="1"/>
          </p:cNvSpPr>
          <p:nvPr>
            <p:ph type="sldNum" sz="quarter" idx="10"/>
          </p:nvPr>
        </p:nvSpPr>
        <p:spPr/>
        <p:txBody>
          <a:bodyPr/>
          <a:lstStyle/>
          <a:p>
            <a:fld id="{05975912-01BB-4E45-A247-EDD33721372A}" type="slidenum">
              <a:rPr lang="en-GB" smtClean="0"/>
              <a:t>16</a:t>
            </a:fld>
            <a:endParaRPr lang="en-GB"/>
          </a:p>
        </p:txBody>
      </p:sp>
    </p:spTree>
    <p:extLst>
      <p:ext uri="{BB962C8B-B14F-4D97-AF65-F5344CB8AC3E}">
        <p14:creationId xmlns:p14="http://schemas.microsoft.com/office/powerpoint/2010/main" val="1219513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Deconstructing</a:t>
            </a:r>
            <a:r>
              <a:rPr lang="en-GB" baseline="0" dirty="0"/>
              <a:t> the </a:t>
            </a:r>
            <a:r>
              <a:rPr lang="en-GB" dirty="0"/>
              <a:t>2015  </a:t>
            </a:r>
            <a:r>
              <a:rPr lang="en-GB" baseline="0" dirty="0"/>
              <a:t>question 2</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17</a:t>
            </a:fld>
            <a:endParaRPr lang="en-GB"/>
          </a:p>
        </p:txBody>
      </p:sp>
    </p:spTree>
    <p:extLst>
      <p:ext uri="{BB962C8B-B14F-4D97-AF65-F5344CB8AC3E}">
        <p14:creationId xmlns:p14="http://schemas.microsoft.com/office/powerpoint/2010/main" val="2650159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Marking</a:t>
            </a:r>
            <a:r>
              <a:rPr lang="en-GB" baseline="0" dirty="0"/>
              <a:t> scheme answer </a:t>
            </a:r>
            <a:r>
              <a:rPr lang="en-GB" dirty="0"/>
              <a:t>2015  </a:t>
            </a:r>
            <a:r>
              <a:rPr lang="en-GB" baseline="0" dirty="0"/>
              <a:t>2</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18</a:t>
            </a:fld>
            <a:endParaRPr lang="en-GB"/>
          </a:p>
        </p:txBody>
      </p:sp>
    </p:spTree>
    <p:extLst>
      <p:ext uri="{BB962C8B-B14F-4D97-AF65-F5344CB8AC3E}">
        <p14:creationId xmlns:p14="http://schemas.microsoft.com/office/powerpoint/2010/main" val="1535087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 sentence structure</a:t>
            </a:r>
          </a:p>
        </p:txBody>
      </p:sp>
      <p:sp>
        <p:nvSpPr>
          <p:cNvPr id="4" name="Slide Number Placeholder 3"/>
          <p:cNvSpPr>
            <a:spLocks noGrp="1"/>
          </p:cNvSpPr>
          <p:nvPr>
            <p:ph type="sldNum" sz="quarter" idx="10"/>
          </p:nvPr>
        </p:nvSpPr>
        <p:spPr/>
        <p:txBody>
          <a:bodyPr/>
          <a:lstStyle/>
          <a:p>
            <a:fld id="{05975912-01BB-4E45-A247-EDD33721372A}" type="slidenum">
              <a:rPr lang="en-GB" smtClean="0"/>
              <a:t>19</a:t>
            </a:fld>
            <a:endParaRPr lang="en-GB"/>
          </a:p>
        </p:txBody>
      </p:sp>
    </p:spTree>
    <p:extLst>
      <p:ext uri="{BB962C8B-B14F-4D97-AF65-F5344CB8AC3E}">
        <p14:creationId xmlns:p14="http://schemas.microsoft.com/office/powerpoint/2010/main" val="1814207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Sentence Structure</a:t>
            </a:r>
            <a:r>
              <a:rPr lang="en-GB" baseline="0" dirty="0"/>
              <a:t> -</a:t>
            </a:r>
            <a:r>
              <a:rPr lang="en-GB" dirty="0"/>
              <a:t> some techniques</a:t>
            </a:r>
          </a:p>
        </p:txBody>
      </p:sp>
      <p:sp>
        <p:nvSpPr>
          <p:cNvPr id="4" name="Slide Number Placeholder 3"/>
          <p:cNvSpPr>
            <a:spLocks noGrp="1"/>
          </p:cNvSpPr>
          <p:nvPr>
            <p:ph type="sldNum" sz="quarter" idx="10"/>
          </p:nvPr>
        </p:nvSpPr>
        <p:spPr/>
        <p:txBody>
          <a:bodyPr/>
          <a:lstStyle/>
          <a:p>
            <a:fld id="{05975912-01BB-4E45-A247-EDD33721372A}" type="slidenum">
              <a:rPr lang="en-GB" smtClean="0"/>
              <a:t>20</a:t>
            </a:fld>
            <a:endParaRPr lang="en-GB"/>
          </a:p>
        </p:txBody>
      </p:sp>
    </p:spTree>
    <p:extLst>
      <p:ext uri="{BB962C8B-B14F-4D97-AF65-F5344CB8AC3E}">
        <p14:creationId xmlns:p14="http://schemas.microsoft.com/office/powerpoint/2010/main" val="3247534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Windmills</a:t>
            </a:r>
            <a:r>
              <a:rPr lang="en-GB" baseline="0" dirty="0"/>
              <a:t> question 2</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2</a:t>
            </a:fld>
            <a:endParaRPr lang="en-GB"/>
          </a:p>
        </p:txBody>
      </p:sp>
    </p:spTree>
    <p:extLst>
      <p:ext uri="{BB962C8B-B14F-4D97-AF65-F5344CB8AC3E}">
        <p14:creationId xmlns:p14="http://schemas.microsoft.com/office/powerpoint/2010/main" val="3603563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Marking</a:t>
            </a:r>
            <a:r>
              <a:rPr lang="en-GB" baseline="0" dirty="0"/>
              <a:t> scheme answer 2 sentence structure</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21</a:t>
            </a:fld>
            <a:endParaRPr lang="en-GB"/>
          </a:p>
        </p:txBody>
      </p:sp>
    </p:spTree>
    <p:extLst>
      <p:ext uri="{BB962C8B-B14F-4D97-AF65-F5344CB8AC3E}">
        <p14:creationId xmlns:p14="http://schemas.microsoft.com/office/powerpoint/2010/main" val="1535087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Marking</a:t>
            </a:r>
            <a:r>
              <a:rPr lang="en-GB" baseline="0" dirty="0"/>
              <a:t> scheme answer 2 sentence structure</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22</a:t>
            </a:fld>
            <a:endParaRPr lang="en-GB"/>
          </a:p>
        </p:txBody>
      </p:sp>
    </p:spTree>
    <p:extLst>
      <p:ext uri="{BB962C8B-B14F-4D97-AF65-F5344CB8AC3E}">
        <p14:creationId xmlns:p14="http://schemas.microsoft.com/office/powerpoint/2010/main" val="1535087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Imagery - How to</a:t>
            </a:r>
          </a:p>
        </p:txBody>
      </p:sp>
      <p:sp>
        <p:nvSpPr>
          <p:cNvPr id="4" name="Slide Number Placeholder 3"/>
          <p:cNvSpPr>
            <a:spLocks noGrp="1"/>
          </p:cNvSpPr>
          <p:nvPr>
            <p:ph type="sldNum" sz="quarter" idx="10"/>
          </p:nvPr>
        </p:nvSpPr>
        <p:spPr/>
        <p:txBody>
          <a:bodyPr/>
          <a:lstStyle/>
          <a:p>
            <a:fld id="{05975912-01BB-4E45-A247-EDD33721372A}" type="slidenum">
              <a:rPr lang="en-GB" smtClean="0"/>
              <a:t>23</a:t>
            </a:fld>
            <a:endParaRPr lang="en-GB"/>
          </a:p>
        </p:txBody>
      </p:sp>
    </p:spTree>
    <p:extLst>
      <p:ext uri="{BB962C8B-B14F-4D97-AF65-F5344CB8AC3E}">
        <p14:creationId xmlns:p14="http://schemas.microsoft.com/office/powerpoint/2010/main" val="1456639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question </a:t>
            </a:r>
            <a:r>
              <a:rPr lang="en-GB" dirty="0"/>
              <a:t>2015  6</a:t>
            </a:r>
          </a:p>
        </p:txBody>
      </p:sp>
      <p:sp>
        <p:nvSpPr>
          <p:cNvPr id="4" name="Slide Number Placeholder 3"/>
          <p:cNvSpPr>
            <a:spLocks noGrp="1"/>
          </p:cNvSpPr>
          <p:nvPr>
            <p:ph type="sldNum" sz="quarter" idx="10"/>
          </p:nvPr>
        </p:nvSpPr>
        <p:spPr/>
        <p:txBody>
          <a:bodyPr/>
          <a:lstStyle/>
          <a:p>
            <a:fld id="{05975912-01BB-4E45-A247-EDD33721372A}" type="slidenum">
              <a:rPr lang="en-GB" smtClean="0"/>
              <a:t>24</a:t>
            </a:fld>
            <a:endParaRPr lang="en-GB"/>
          </a:p>
        </p:txBody>
      </p:sp>
    </p:spTree>
    <p:extLst>
      <p:ext uri="{BB962C8B-B14F-4D97-AF65-F5344CB8AC3E}">
        <p14:creationId xmlns:p14="http://schemas.microsoft.com/office/powerpoint/2010/main" val="2650159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Deconstructing the question </a:t>
            </a:r>
            <a:r>
              <a:rPr lang="en-GB" dirty="0"/>
              <a:t>2015  6</a:t>
            </a:r>
          </a:p>
        </p:txBody>
      </p:sp>
      <p:sp>
        <p:nvSpPr>
          <p:cNvPr id="4" name="Slide Number Placeholder 3"/>
          <p:cNvSpPr>
            <a:spLocks noGrp="1"/>
          </p:cNvSpPr>
          <p:nvPr>
            <p:ph type="sldNum" sz="quarter" idx="10"/>
          </p:nvPr>
        </p:nvSpPr>
        <p:spPr/>
        <p:txBody>
          <a:bodyPr/>
          <a:lstStyle/>
          <a:p>
            <a:fld id="{05975912-01BB-4E45-A247-EDD33721372A}" type="slidenum">
              <a:rPr lang="en-GB" smtClean="0"/>
              <a:t>25</a:t>
            </a:fld>
            <a:endParaRPr lang="en-GB"/>
          </a:p>
        </p:txBody>
      </p:sp>
    </p:spTree>
    <p:extLst>
      <p:ext uri="{BB962C8B-B14F-4D97-AF65-F5344CB8AC3E}">
        <p14:creationId xmlns:p14="http://schemas.microsoft.com/office/powerpoint/2010/main" val="2650159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Marking</a:t>
            </a:r>
            <a:r>
              <a:rPr lang="en-GB" baseline="0" dirty="0"/>
              <a:t> scheme answer 6 imagery</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26</a:t>
            </a:fld>
            <a:endParaRPr lang="en-GB"/>
          </a:p>
        </p:txBody>
      </p:sp>
    </p:spTree>
    <p:extLst>
      <p:ext uri="{BB962C8B-B14F-4D97-AF65-F5344CB8AC3E}">
        <p14:creationId xmlns:p14="http://schemas.microsoft.com/office/powerpoint/2010/main" val="1535087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Marking</a:t>
            </a:r>
            <a:r>
              <a:rPr lang="en-GB" baseline="0" dirty="0"/>
              <a:t> scheme answer 6 imagery</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27</a:t>
            </a:fld>
            <a:endParaRPr lang="en-GB"/>
          </a:p>
        </p:txBody>
      </p:sp>
    </p:spTree>
    <p:extLst>
      <p:ext uri="{BB962C8B-B14F-4D97-AF65-F5344CB8AC3E}">
        <p14:creationId xmlns:p14="http://schemas.microsoft.com/office/powerpoint/2010/main" val="1535087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Windmills</a:t>
            </a:r>
            <a:r>
              <a:rPr lang="en-GB" baseline="0" dirty="0"/>
              <a:t> question 2</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28</a:t>
            </a:fld>
            <a:endParaRPr lang="en-GB"/>
          </a:p>
        </p:txBody>
      </p:sp>
    </p:spTree>
    <p:extLst>
      <p:ext uri="{BB962C8B-B14F-4D97-AF65-F5344CB8AC3E}">
        <p14:creationId xmlns:p14="http://schemas.microsoft.com/office/powerpoint/2010/main" val="3603563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Windmills</a:t>
            </a:r>
            <a:r>
              <a:rPr lang="en-GB" baseline="0" dirty="0"/>
              <a:t> question 2</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29</a:t>
            </a:fld>
            <a:endParaRPr lang="en-GB"/>
          </a:p>
        </p:txBody>
      </p:sp>
    </p:spTree>
    <p:extLst>
      <p:ext uri="{BB962C8B-B14F-4D97-AF65-F5344CB8AC3E}">
        <p14:creationId xmlns:p14="http://schemas.microsoft.com/office/powerpoint/2010/main" val="3808460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Marking</a:t>
            </a:r>
            <a:r>
              <a:rPr lang="en-GB" baseline="0" dirty="0"/>
              <a:t> scheme answer 2 sentence structure</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30</a:t>
            </a:fld>
            <a:endParaRPr lang="en-GB"/>
          </a:p>
        </p:txBody>
      </p:sp>
    </p:spTree>
    <p:extLst>
      <p:ext uri="{BB962C8B-B14F-4D97-AF65-F5344CB8AC3E}">
        <p14:creationId xmlns:p14="http://schemas.microsoft.com/office/powerpoint/2010/main" val="1535087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Windmills</a:t>
            </a:r>
            <a:r>
              <a:rPr lang="en-GB" baseline="0" dirty="0"/>
              <a:t> question 2</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3</a:t>
            </a:fld>
            <a:endParaRPr lang="en-GB"/>
          </a:p>
        </p:txBody>
      </p:sp>
    </p:spTree>
    <p:extLst>
      <p:ext uri="{BB962C8B-B14F-4D97-AF65-F5344CB8AC3E}">
        <p14:creationId xmlns:p14="http://schemas.microsoft.com/office/powerpoint/2010/main" val="3603563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Marking</a:t>
            </a:r>
            <a:r>
              <a:rPr lang="en-GB" baseline="0" dirty="0"/>
              <a:t> scheme answer 2 sentence structure</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31</a:t>
            </a:fld>
            <a:endParaRPr lang="en-GB"/>
          </a:p>
        </p:txBody>
      </p:sp>
    </p:spTree>
    <p:extLst>
      <p:ext uri="{BB962C8B-B14F-4D97-AF65-F5344CB8AC3E}">
        <p14:creationId xmlns:p14="http://schemas.microsoft.com/office/powerpoint/2010/main" val="2783469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Marking</a:t>
            </a:r>
            <a:r>
              <a:rPr lang="en-GB" baseline="0" dirty="0"/>
              <a:t> scheme answer 2 sentence structure</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32</a:t>
            </a:fld>
            <a:endParaRPr lang="en-GB"/>
          </a:p>
        </p:txBody>
      </p:sp>
    </p:spTree>
    <p:extLst>
      <p:ext uri="{BB962C8B-B14F-4D97-AF65-F5344CB8AC3E}">
        <p14:creationId xmlns:p14="http://schemas.microsoft.com/office/powerpoint/2010/main" val="3590911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2015 Question 3</a:t>
            </a:r>
          </a:p>
        </p:txBody>
      </p:sp>
      <p:sp>
        <p:nvSpPr>
          <p:cNvPr id="4" name="Slide Number Placeholder 3"/>
          <p:cNvSpPr>
            <a:spLocks noGrp="1"/>
          </p:cNvSpPr>
          <p:nvPr>
            <p:ph type="sldNum" sz="quarter" idx="10"/>
          </p:nvPr>
        </p:nvSpPr>
        <p:spPr/>
        <p:txBody>
          <a:bodyPr/>
          <a:lstStyle/>
          <a:p>
            <a:fld id="{05975912-01BB-4E45-A247-EDD33721372A}" type="slidenum">
              <a:rPr lang="en-GB" smtClean="0"/>
              <a:t>33</a:t>
            </a:fld>
            <a:endParaRPr lang="en-GB"/>
          </a:p>
        </p:txBody>
      </p:sp>
    </p:spTree>
    <p:extLst>
      <p:ext uri="{BB962C8B-B14F-4D97-AF65-F5344CB8AC3E}">
        <p14:creationId xmlns:p14="http://schemas.microsoft.com/office/powerpoint/2010/main" val="2650159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2015 </a:t>
            </a:r>
            <a:r>
              <a:rPr lang="en-GB"/>
              <a:t>Question 3 de</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34</a:t>
            </a:fld>
            <a:endParaRPr lang="en-GB"/>
          </a:p>
        </p:txBody>
      </p:sp>
    </p:spTree>
    <p:extLst>
      <p:ext uri="{BB962C8B-B14F-4D97-AF65-F5344CB8AC3E}">
        <p14:creationId xmlns:p14="http://schemas.microsoft.com/office/powerpoint/2010/main" val="2650159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2015 </a:t>
            </a:r>
            <a:r>
              <a:rPr lang="en-GB"/>
              <a:t>Question 3 de</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35</a:t>
            </a:fld>
            <a:endParaRPr lang="en-GB"/>
          </a:p>
        </p:txBody>
      </p:sp>
    </p:spTree>
    <p:extLst>
      <p:ext uri="{BB962C8B-B14F-4D97-AF65-F5344CB8AC3E}">
        <p14:creationId xmlns:p14="http://schemas.microsoft.com/office/powerpoint/2010/main" val="2650159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Marking</a:t>
            </a:r>
            <a:r>
              <a:rPr lang="en-GB" baseline="0" dirty="0"/>
              <a:t> scheme answer </a:t>
            </a:r>
            <a:r>
              <a:rPr lang="en-GB" dirty="0"/>
              <a:t>2015  </a:t>
            </a:r>
            <a:r>
              <a:rPr lang="en-GB" baseline="0" dirty="0"/>
              <a:t>3</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36</a:t>
            </a:fld>
            <a:endParaRPr lang="en-GB"/>
          </a:p>
        </p:txBody>
      </p:sp>
    </p:spTree>
    <p:extLst>
      <p:ext uri="{BB962C8B-B14F-4D97-AF65-F5344CB8AC3E}">
        <p14:creationId xmlns:p14="http://schemas.microsoft.com/office/powerpoint/2010/main" val="1535087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Marking</a:t>
            </a:r>
            <a:r>
              <a:rPr lang="en-GB" baseline="0" dirty="0"/>
              <a:t> scheme answer </a:t>
            </a:r>
            <a:r>
              <a:rPr lang="en-GB" dirty="0"/>
              <a:t>2015  </a:t>
            </a:r>
            <a:r>
              <a:rPr lang="en-GB" baseline="0" dirty="0"/>
              <a:t>3</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37</a:t>
            </a:fld>
            <a:endParaRPr lang="en-GB"/>
          </a:p>
        </p:txBody>
      </p:sp>
    </p:spTree>
    <p:extLst>
      <p:ext uri="{BB962C8B-B14F-4D97-AF65-F5344CB8AC3E}">
        <p14:creationId xmlns:p14="http://schemas.microsoft.com/office/powerpoint/2010/main" val="1535087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Marking</a:t>
            </a:r>
            <a:r>
              <a:rPr lang="en-GB" baseline="0" dirty="0"/>
              <a:t> scheme answer 3 sentence structure</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38</a:t>
            </a:fld>
            <a:endParaRPr lang="en-GB"/>
          </a:p>
        </p:txBody>
      </p:sp>
    </p:spTree>
    <p:extLst>
      <p:ext uri="{BB962C8B-B14F-4D97-AF65-F5344CB8AC3E}">
        <p14:creationId xmlns:p14="http://schemas.microsoft.com/office/powerpoint/2010/main" val="1535087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Windmills</a:t>
            </a:r>
            <a:r>
              <a:rPr lang="en-GB" baseline="0" dirty="0"/>
              <a:t> question 3</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39</a:t>
            </a:fld>
            <a:endParaRPr lang="en-GB"/>
          </a:p>
        </p:txBody>
      </p:sp>
    </p:spTree>
    <p:extLst>
      <p:ext uri="{BB962C8B-B14F-4D97-AF65-F5344CB8AC3E}">
        <p14:creationId xmlns:p14="http://schemas.microsoft.com/office/powerpoint/2010/main" val="3603563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2015  Question</a:t>
            </a:r>
            <a:r>
              <a:rPr lang="en-GB" baseline="0" dirty="0"/>
              <a:t> 4</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40</a:t>
            </a:fld>
            <a:endParaRPr lang="en-GB"/>
          </a:p>
        </p:txBody>
      </p:sp>
    </p:spTree>
    <p:extLst>
      <p:ext uri="{BB962C8B-B14F-4D97-AF65-F5344CB8AC3E}">
        <p14:creationId xmlns:p14="http://schemas.microsoft.com/office/powerpoint/2010/main" val="2140913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 1</a:t>
            </a:r>
          </a:p>
        </p:txBody>
      </p:sp>
      <p:sp>
        <p:nvSpPr>
          <p:cNvPr id="4" name="Slide Number Placeholder 3"/>
          <p:cNvSpPr>
            <a:spLocks noGrp="1"/>
          </p:cNvSpPr>
          <p:nvPr>
            <p:ph type="sldNum" sz="quarter" idx="10"/>
          </p:nvPr>
        </p:nvSpPr>
        <p:spPr/>
        <p:txBody>
          <a:bodyPr/>
          <a:lstStyle/>
          <a:p>
            <a:fld id="{05975912-01BB-4E45-A247-EDD33721372A}" type="slidenum">
              <a:rPr lang="en-GB" smtClean="0"/>
              <a:t>4</a:t>
            </a:fld>
            <a:endParaRPr lang="en-GB"/>
          </a:p>
        </p:txBody>
      </p:sp>
    </p:spTree>
    <p:extLst>
      <p:ext uri="{BB962C8B-B14F-4D97-AF65-F5344CB8AC3E}">
        <p14:creationId xmlns:p14="http://schemas.microsoft.com/office/powerpoint/2010/main" val="2650159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2015  Question</a:t>
            </a:r>
            <a:r>
              <a:rPr lang="en-GB" baseline="0" dirty="0"/>
              <a:t> 4</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41</a:t>
            </a:fld>
            <a:endParaRPr lang="en-GB"/>
          </a:p>
        </p:txBody>
      </p:sp>
    </p:spTree>
    <p:extLst>
      <p:ext uri="{BB962C8B-B14F-4D97-AF65-F5344CB8AC3E}">
        <p14:creationId xmlns:p14="http://schemas.microsoft.com/office/powerpoint/2010/main" val="2424668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2015 Question 8</a:t>
            </a:r>
          </a:p>
        </p:txBody>
      </p:sp>
      <p:sp>
        <p:nvSpPr>
          <p:cNvPr id="4" name="Slide Number Placeholder 3"/>
          <p:cNvSpPr>
            <a:spLocks noGrp="1"/>
          </p:cNvSpPr>
          <p:nvPr>
            <p:ph type="sldNum" sz="quarter" idx="10"/>
          </p:nvPr>
        </p:nvSpPr>
        <p:spPr/>
        <p:txBody>
          <a:bodyPr/>
          <a:lstStyle/>
          <a:p>
            <a:fld id="{05975912-01BB-4E45-A247-EDD33721372A}" type="slidenum">
              <a:rPr lang="en-GB" smtClean="0"/>
              <a:t>42</a:t>
            </a:fld>
            <a:endParaRPr lang="en-GB"/>
          </a:p>
        </p:txBody>
      </p:sp>
    </p:spTree>
    <p:extLst>
      <p:ext uri="{BB962C8B-B14F-4D97-AF65-F5344CB8AC3E}">
        <p14:creationId xmlns:p14="http://schemas.microsoft.com/office/powerpoint/2010/main" val="26501599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2015 Question 8</a:t>
            </a:r>
          </a:p>
        </p:txBody>
      </p:sp>
      <p:sp>
        <p:nvSpPr>
          <p:cNvPr id="4" name="Slide Number Placeholder 3"/>
          <p:cNvSpPr>
            <a:spLocks noGrp="1"/>
          </p:cNvSpPr>
          <p:nvPr>
            <p:ph type="sldNum" sz="quarter" idx="10"/>
          </p:nvPr>
        </p:nvSpPr>
        <p:spPr/>
        <p:txBody>
          <a:bodyPr/>
          <a:lstStyle/>
          <a:p>
            <a:fld id="{05975912-01BB-4E45-A247-EDD33721372A}" type="slidenum">
              <a:rPr lang="en-GB" smtClean="0"/>
              <a:t>45</a:t>
            </a:fld>
            <a:endParaRPr lang="en-GB"/>
          </a:p>
        </p:txBody>
      </p:sp>
    </p:spTree>
    <p:extLst>
      <p:ext uri="{BB962C8B-B14F-4D97-AF65-F5344CB8AC3E}">
        <p14:creationId xmlns:p14="http://schemas.microsoft.com/office/powerpoint/2010/main" val="2650159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Marking</a:t>
            </a:r>
            <a:r>
              <a:rPr lang="en-GB" baseline="0" dirty="0"/>
              <a:t> scheme answer 8 evaluative question</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46</a:t>
            </a:fld>
            <a:endParaRPr lang="en-GB"/>
          </a:p>
        </p:txBody>
      </p:sp>
    </p:spTree>
    <p:extLst>
      <p:ext uri="{BB962C8B-B14F-4D97-AF65-F5344CB8AC3E}">
        <p14:creationId xmlns:p14="http://schemas.microsoft.com/office/powerpoint/2010/main" val="15350879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Marking</a:t>
            </a:r>
            <a:r>
              <a:rPr lang="en-GB" baseline="0" dirty="0"/>
              <a:t> scheme answer 8 evaluative question</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47</a:t>
            </a:fld>
            <a:endParaRPr lang="en-GB"/>
          </a:p>
        </p:txBody>
      </p:sp>
    </p:spTree>
    <p:extLst>
      <p:ext uri="{BB962C8B-B14F-4D97-AF65-F5344CB8AC3E}">
        <p14:creationId xmlns:p14="http://schemas.microsoft.com/office/powerpoint/2010/main" val="15350879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Windmills</a:t>
            </a:r>
            <a:r>
              <a:rPr lang="en-GB" baseline="0" dirty="0"/>
              <a:t> question 3</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48</a:t>
            </a:fld>
            <a:endParaRPr lang="en-GB"/>
          </a:p>
        </p:txBody>
      </p:sp>
    </p:spTree>
    <p:extLst>
      <p:ext uri="{BB962C8B-B14F-4D97-AF65-F5344CB8AC3E}">
        <p14:creationId xmlns:p14="http://schemas.microsoft.com/office/powerpoint/2010/main" val="3603563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Windmills</a:t>
            </a:r>
            <a:r>
              <a:rPr lang="en-GB" baseline="0" dirty="0"/>
              <a:t> question 3</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50</a:t>
            </a:fld>
            <a:endParaRPr lang="en-GB"/>
          </a:p>
        </p:txBody>
      </p:sp>
    </p:spTree>
    <p:extLst>
      <p:ext uri="{BB962C8B-B14F-4D97-AF65-F5344CB8AC3E}">
        <p14:creationId xmlns:p14="http://schemas.microsoft.com/office/powerpoint/2010/main" val="36035638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Windmills</a:t>
            </a:r>
            <a:r>
              <a:rPr lang="en-GB" baseline="0" dirty="0"/>
              <a:t> question 3</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60</a:t>
            </a:fld>
            <a:endParaRPr lang="en-GB"/>
          </a:p>
        </p:txBody>
      </p:sp>
    </p:spTree>
    <p:extLst>
      <p:ext uri="{BB962C8B-B14F-4D97-AF65-F5344CB8AC3E}">
        <p14:creationId xmlns:p14="http://schemas.microsoft.com/office/powerpoint/2010/main" val="3603563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a:t>
            </a:r>
            <a:r>
              <a:rPr lang="en-GB" baseline="0" dirty="0"/>
              <a:t> -</a:t>
            </a:r>
            <a:r>
              <a:rPr lang="en-GB" dirty="0"/>
              <a:t> Understanding questions</a:t>
            </a:r>
          </a:p>
        </p:txBody>
      </p:sp>
      <p:sp>
        <p:nvSpPr>
          <p:cNvPr id="4" name="Slide Number Placeholder 3"/>
          <p:cNvSpPr>
            <a:spLocks noGrp="1"/>
          </p:cNvSpPr>
          <p:nvPr>
            <p:ph type="sldNum" sz="quarter" idx="10"/>
          </p:nvPr>
        </p:nvSpPr>
        <p:spPr/>
        <p:txBody>
          <a:bodyPr/>
          <a:lstStyle/>
          <a:p>
            <a:fld id="{05975912-01BB-4E45-A247-EDD33721372A}" type="slidenum">
              <a:rPr lang="en-GB" smtClean="0"/>
              <a:t>5</a:t>
            </a:fld>
            <a:endParaRPr lang="en-GB"/>
          </a:p>
        </p:txBody>
      </p:sp>
    </p:spTree>
    <p:extLst>
      <p:ext uri="{BB962C8B-B14F-4D97-AF65-F5344CB8AC3E}">
        <p14:creationId xmlns:p14="http://schemas.microsoft.com/office/powerpoint/2010/main" val="2757885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Locating the answer</a:t>
            </a:r>
          </a:p>
        </p:txBody>
      </p:sp>
      <p:sp>
        <p:nvSpPr>
          <p:cNvPr id="4" name="Slide Number Placeholder 3"/>
          <p:cNvSpPr>
            <a:spLocks noGrp="1"/>
          </p:cNvSpPr>
          <p:nvPr>
            <p:ph type="sldNum" sz="quarter" idx="10"/>
          </p:nvPr>
        </p:nvSpPr>
        <p:spPr/>
        <p:txBody>
          <a:bodyPr/>
          <a:lstStyle/>
          <a:p>
            <a:fld id="{05975912-01BB-4E45-A247-EDD33721372A}" type="slidenum">
              <a:rPr lang="en-GB" smtClean="0"/>
              <a:t>6</a:t>
            </a:fld>
            <a:endParaRPr lang="en-GB"/>
          </a:p>
        </p:txBody>
      </p:sp>
    </p:spTree>
    <p:extLst>
      <p:ext uri="{BB962C8B-B14F-4D97-AF65-F5344CB8AC3E}">
        <p14:creationId xmlns:p14="http://schemas.microsoft.com/office/powerpoint/2010/main" val="3586729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Marking</a:t>
            </a:r>
            <a:r>
              <a:rPr lang="en-GB" baseline="0" dirty="0"/>
              <a:t> scheme answer 1</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7</a:t>
            </a:fld>
            <a:endParaRPr lang="en-GB"/>
          </a:p>
        </p:txBody>
      </p:sp>
    </p:spTree>
    <p:extLst>
      <p:ext uri="{BB962C8B-B14F-4D97-AF65-F5344CB8AC3E}">
        <p14:creationId xmlns:p14="http://schemas.microsoft.com/office/powerpoint/2010/main" val="1535087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Windmills question</a:t>
            </a:r>
            <a:r>
              <a:rPr lang="en-GB" baseline="0" dirty="0"/>
              <a:t> 1</a:t>
            </a:r>
            <a:endParaRPr lang="en-GB" dirty="0"/>
          </a:p>
        </p:txBody>
      </p:sp>
      <p:sp>
        <p:nvSpPr>
          <p:cNvPr id="4" name="Slide Number Placeholder 3"/>
          <p:cNvSpPr>
            <a:spLocks noGrp="1"/>
          </p:cNvSpPr>
          <p:nvPr>
            <p:ph type="sldNum" sz="quarter" idx="10"/>
          </p:nvPr>
        </p:nvSpPr>
        <p:spPr/>
        <p:txBody>
          <a:bodyPr/>
          <a:lstStyle/>
          <a:p>
            <a:fld id="{05975912-01BB-4E45-A247-EDD33721372A}" type="slidenum">
              <a:rPr lang="en-GB" smtClean="0"/>
              <a:t>9</a:t>
            </a:fld>
            <a:endParaRPr lang="en-GB"/>
          </a:p>
        </p:txBody>
      </p:sp>
    </p:spTree>
    <p:extLst>
      <p:ext uri="{BB962C8B-B14F-4D97-AF65-F5344CB8AC3E}">
        <p14:creationId xmlns:p14="http://schemas.microsoft.com/office/powerpoint/2010/main" val="3436648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Caitlin Moran passage answer 1</a:t>
            </a:r>
          </a:p>
        </p:txBody>
      </p:sp>
      <p:sp>
        <p:nvSpPr>
          <p:cNvPr id="4" name="Slide Number Placeholder 3"/>
          <p:cNvSpPr>
            <a:spLocks noGrp="1"/>
          </p:cNvSpPr>
          <p:nvPr>
            <p:ph type="sldNum" sz="quarter" idx="10"/>
          </p:nvPr>
        </p:nvSpPr>
        <p:spPr/>
        <p:txBody>
          <a:bodyPr/>
          <a:lstStyle/>
          <a:p>
            <a:fld id="{05975912-01BB-4E45-A247-EDD33721372A}" type="slidenum">
              <a:rPr lang="en-GB" smtClean="0"/>
              <a:t>10</a:t>
            </a:fld>
            <a:endParaRPr lang="en-GB"/>
          </a:p>
        </p:txBody>
      </p:sp>
    </p:spTree>
    <p:extLst>
      <p:ext uri="{BB962C8B-B14F-4D97-AF65-F5344CB8AC3E}">
        <p14:creationId xmlns:p14="http://schemas.microsoft.com/office/powerpoint/2010/main" val="1535087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3657143-C653-46D0-A497-278B44C61A72}" type="datetimeFigureOut">
              <a:rPr lang="en-GB" smtClean="0"/>
              <a:t>03/04/2019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505E75-A7B7-49F5-B569-33A4DBDEB56F}" type="slidenum">
              <a:rPr lang="en-GB" smtClean="0"/>
              <a:t>‹#›</a:t>
            </a:fld>
            <a:endParaRPr lang="en-GB"/>
          </a:p>
        </p:txBody>
      </p:sp>
    </p:spTree>
    <p:extLst>
      <p:ext uri="{BB962C8B-B14F-4D97-AF65-F5344CB8AC3E}">
        <p14:creationId xmlns:p14="http://schemas.microsoft.com/office/powerpoint/2010/main" val="2267547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657143-C653-46D0-A497-278B44C61A72}" type="datetimeFigureOut">
              <a:rPr lang="en-GB" smtClean="0"/>
              <a:t>03/04/2019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505E75-A7B7-49F5-B569-33A4DBDEB56F}" type="slidenum">
              <a:rPr lang="en-GB" smtClean="0"/>
              <a:t>‹#›</a:t>
            </a:fld>
            <a:endParaRPr lang="en-GB"/>
          </a:p>
        </p:txBody>
      </p:sp>
    </p:spTree>
    <p:extLst>
      <p:ext uri="{BB962C8B-B14F-4D97-AF65-F5344CB8AC3E}">
        <p14:creationId xmlns:p14="http://schemas.microsoft.com/office/powerpoint/2010/main" val="3248374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657143-C653-46D0-A497-278B44C61A72}" type="datetimeFigureOut">
              <a:rPr lang="en-GB" smtClean="0"/>
              <a:t>03/04/2019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505E75-A7B7-49F5-B569-33A4DBDEB56F}" type="slidenum">
              <a:rPr lang="en-GB" smtClean="0"/>
              <a:t>‹#›</a:t>
            </a:fld>
            <a:endParaRPr lang="en-GB"/>
          </a:p>
        </p:txBody>
      </p:sp>
    </p:spTree>
    <p:extLst>
      <p:ext uri="{BB962C8B-B14F-4D97-AF65-F5344CB8AC3E}">
        <p14:creationId xmlns:p14="http://schemas.microsoft.com/office/powerpoint/2010/main" val="151050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657143-C653-46D0-A497-278B44C61A72}" type="datetimeFigureOut">
              <a:rPr lang="en-GB" smtClean="0"/>
              <a:t>03/04/2019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505E75-A7B7-49F5-B569-33A4DBDEB56F}" type="slidenum">
              <a:rPr lang="en-GB" smtClean="0"/>
              <a:t>‹#›</a:t>
            </a:fld>
            <a:endParaRPr lang="en-GB"/>
          </a:p>
        </p:txBody>
      </p:sp>
    </p:spTree>
    <p:extLst>
      <p:ext uri="{BB962C8B-B14F-4D97-AF65-F5344CB8AC3E}">
        <p14:creationId xmlns:p14="http://schemas.microsoft.com/office/powerpoint/2010/main" val="1993655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657143-C653-46D0-A497-278B44C61A72}" type="datetimeFigureOut">
              <a:rPr lang="en-GB" smtClean="0"/>
              <a:t>03/04/2019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505E75-A7B7-49F5-B569-33A4DBDEB56F}" type="slidenum">
              <a:rPr lang="en-GB" smtClean="0"/>
              <a:t>‹#›</a:t>
            </a:fld>
            <a:endParaRPr lang="en-GB"/>
          </a:p>
        </p:txBody>
      </p:sp>
    </p:spTree>
    <p:extLst>
      <p:ext uri="{BB962C8B-B14F-4D97-AF65-F5344CB8AC3E}">
        <p14:creationId xmlns:p14="http://schemas.microsoft.com/office/powerpoint/2010/main" val="515195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3657143-C653-46D0-A497-278B44C61A72}" type="datetimeFigureOut">
              <a:rPr lang="en-GB" smtClean="0"/>
              <a:t>03/04/2019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505E75-A7B7-49F5-B569-33A4DBDEB56F}" type="slidenum">
              <a:rPr lang="en-GB" smtClean="0"/>
              <a:t>‹#›</a:t>
            </a:fld>
            <a:endParaRPr lang="en-GB"/>
          </a:p>
        </p:txBody>
      </p:sp>
    </p:spTree>
    <p:extLst>
      <p:ext uri="{BB962C8B-B14F-4D97-AF65-F5344CB8AC3E}">
        <p14:creationId xmlns:p14="http://schemas.microsoft.com/office/powerpoint/2010/main" val="2263853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3657143-C653-46D0-A497-278B44C61A72}" type="datetimeFigureOut">
              <a:rPr lang="en-GB" smtClean="0"/>
              <a:t>03/04/2019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B505E75-A7B7-49F5-B569-33A4DBDEB56F}" type="slidenum">
              <a:rPr lang="en-GB" smtClean="0"/>
              <a:t>‹#›</a:t>
            </a:fld>
            <a:endParaRPr lang="en-GB"/>
          </a:p>
        </p:txBody>
      </p:sp>
    </p:spTree>
    <p:extLst>
      <p:ext uri="{BB962C8B-B14F-4D97-AF65-F5344CB8AC3E}">
        <p14:creationId xmlns:p14="http://schemas.microsoft.com/office/powerpoint/2010/main" val="2326514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3657143-C653-46D0-A497-278B44C61A72}" type="datetimeFigureOut">
              <a:rPr lang="en-GB" smtClean="0"/>
              <a:t>03/04/2019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B505E75-A7B7-49F5-B569-33A4DBDEB56F}" type="slidenum">
              <a:rPr lang="en-GB" smtClean="0"/>
              <a:t>‹#›</a:t>
            </a:fld>
            <a:endParaRPr lang="en-GB"/>
          </a:p>
        </p:txBody>
      </p:sp>
    </p:spTree>
    <p:extLst>
      <p:ext uri="{BB962C8B-B14F-4D97-AF65-F5344CB8AC3E}">
        <p14:creationId xmlns:p14="http://schemas.microsoft.com/office/powerpoint/2010/main" val="1331772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657143-C653-46D0-A497-278B44C61A72}" type="datetimeFigureOut">
              <a:rPr lang="en-GB" smtClean="0"/>
              <a:t>03/04/2019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B505E75-A7B7-49F5-B569-33A4DBDEB56F}" type="slidenum">
              <a:rPr lang="en-GB" smtClean="0"/>
              <a:t>‹#›</a:t>
            </a:fld>
            <a:endParaRPr lang="en-GB"/>
          </a:p>
        </p:txBody>
      </p:sp>
    </p:spTree>
    <p:extLst>
      <p:ext uri="{BB962C8B-B14F-4D97-AF65-F5344CB8AC3E}">
        <p14:creationId xmlns:p14="http://schemas.microsoft.com/office/powerpoint/2010/main" val="1978898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657143-C653-46D0-A497-278B44C61A72}" type="datetimeFigureOut">
              <a:rPr lang="en-GB" smtClean="0"/>
              <a:t>03/04/2019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505E75-A7B7-49F5-B569-33A4DBDEB56F}" type="slidenum">
              <a:rPr lang="en-GB" smtClean="0"/>
              <a:t>‹#›</a:t>
            </a:fld>
            <a:endParaRPr lang="en-GB"/>
          </a:p>
        </p:txBody>
      </p:sp>
    </p:spTree>
    <p:extLst>
      <p:ext uri="{BB962C8B-B14F-4D97-AF65-F5344CB8AC3E}">
        <p14:creationId xmlns:p14="http://schemas.microsoft.com/office/powerpoint/2010/main" val="1251863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657143-C653-46D0-A497-278B44C61A72}" type="datetimeFigureOut">
              <a:rPr lang="en-GB" smtClean="0"/>
              <a:t>03/04/2019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505E75-A7B7-49F5-B569-33A4DBDEB56F}" type="slidenum">
              <a:rPr lang="en-GB" smtClean="0"/>
              <a:t>‹#›</a:t>
            </a:fld>
            <a:endParaRPr lang="en-GB"/>
          </a:p>
        </p:txBody>
      </p:sp>
    </p:spTree>
    <p:extLst>
      <p:ext uri="{BB962C8B-B14F-4D97-AF65-F5344CB8AC3E}">
        <p14:creationId xmlns:p14="http://schemas.microsoft.com/office/powerpoint/2010/main" val="3956142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657143-C653-46D0-A497-278B44C61A72}" type="datetimeFigureOut">
              <a:rPr lang="en-GB" smtClean="0"/>
              <a:t>03/04/2019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505E75-A7B7-49F5-B569-33A4DBDEB56F}" type="slidenum">
              <a:rPr lang="en-GB" smtClean="0"/>
              <a:t>‹#›</a:t>
            </a:fld>
            <a:endParaRPr lang="en-GB"/>
          </a:p>
        </p:txBody>
      </p:sp>
    </p:spTree>
    <p:extLst>
      <p:ext uri="{BB962C8B-B14F-4D97-AF65-F5344CB8AC3E}">
        <p14:creationId xmlns:p14="http://schemas.microsoft.com/office/powerpoint/2010/main" val="2931861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l="-6000" r="-6000"/>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0" y="540575"/>
            <a:ext cx="9144000" cy="448258"/>
          </a:xfrm>
          <a:solidFill>
            <a:srgbClr val="FFFF99"/>
          </a:solidFill>
          <a:ln w="76200">
            <a:noFill/>
          </a:ln>
          <a:effectLst>
            <a:softEdge rad="12700"/>
          </a:effectLst>
        </p:spPr>
        <p:txBody>
          <a:bodyPr>
            <a:noAutofit/>
          </a:bodyPr>
          <a:lstStyle/>
          <a:p>
            <a:r>
              <a:rPr lang="en-GB" sz="3600" b="1" dirty="0">
                <a:solidFill>
                  <a:schemeClr val="accent4">
                    <a:lumMod val="75000"/>
                  </a:schemeClr>
                </a:solidFill>
              </a:rPr>
              <a:t>WELCOME TO EASTER SCHOOL 2019</a:t>
            </a:r>
          </a:p>
        </p:txBody>
      </p:sp>
      <p:sp>
        <p:nvSpPr>
          <p:cNvPr id="10" name="Content Placeholder 3"/>
          <p:cNvSpPr>
            <a:spLocks noGrp="1"/>
          </p:cNvSpPr>
          <p:nvPr>
            <p:ph sz="half" idx="2"/>
          </p:nvPr>
        </p:nvSpPr>
        <p:spPr>
          <a:xfrm>
            <a:off x="0" y="764704"/>
            <a:ext cx="9036496" cy="6093296"/>
          </a:xfrm>
          <a:solidFill>
            <a:srgbClr val="FFFF99">
              <a:alpha val="44000"/>
            </a:srgbClr>
          </a:solidFill>
          <a:ln w="76200">
            <a:noFill/>
          </a:ln>
          <a:effectLst>
            <a:softEdge rad="635000"/>
          </a:effectLst>
        </p:spPr>
        <p:txBody>
          <a:bodyPr>
            <a:normAutofit/>
          </a:bodyPr>
          <a:lstStyle/>
          <a:p>
            <a:pPr marL="0" indent="0">
              <a:buNone/>
            </a:pPr>
            <a:endParaRPr lang="en-GB" sz="2400" b="1" dirty="0">
              <a:solidFill>
                <a:schemeClr val="accent4">
                  <a:lumMod val="75000"/>
                </a:schemeClr>
              </a:solidFill>
            </a:endParaRPr>
          </a:p>
          <a:p>
            <a:pPr marL="0" indent="0">
              <a:buNone/>
            </a:pPr>
            <a:r>
              <a:rPr lang="en-GB" sz="2400" b="1" dirty="0">
                <a:solidFill>
                  <a:schemeClr val="accent4">
                    <a:lumMod val="75000"/>
                  </a:schemeClr>
                </a:solidFill>
              </a:rPr>
              <a:t>9- 10:30</a:t>
            </a:r>
          </a:p>
          <a:p>
            <a:r>
              <a:rPr lang="en-GB" sz="2400" b="1" dirty="0">
                <a:solidFill>
                  <a:srgbClr val="00B0F0"/>
                </a:solidFill>
              </a:rPr>
              <a:t>Understanding questions and Link questions</a:t>
            </a:r>
          </a:p>
          <a:p>
            <a:r>
              <a:rPr lang="en-GB" sz="2400" b="1" dirty="0">
                <a:solidFill>
                  <a:srgbClr val="00B0F0"/>
                </a:solidFill>
              </a:rPr>
              <a:t>Analysis questions: Word choice and sentence structure</a:t>
            </a:r>
          </a:p>
          <a:p>
            <a:r>
              <a:rPr lang="en-GB" sz="2400" b="1" dirty="0">
                <a:solidFill>
                  <a:srgbClr val="00B0F0"/>
                </a:solidFill>
              </a:rPr>
              <a:t>Analysis questions: Imagery and Tone</a:t>
            </a:r>
          </a:p>
          <a:p>
            <a:r>
              <a:rPr lang="en-GB" sz="2400" b="1" dirty="0">
                <a:solidFill>
                  <a:srgbClr val="00B0F0"/>
                </a:solidFill>
              </a:rPr>
              <a:t>Evaluative questions</a:t>
            </a:r>
          </a:p>
          <a:p>
            <a:r>
              <a:rPr lang="en-GB" sz="2400" b="1" dirty="0">
                <a:solidFill>
                  <a:srgbClr val="00B0F0"/>
                </a:solidFill>
              </a:rPr>
              <a:t>Comparing the passages (the last question)</a:t>
            </a:r>
            <a:endParaRPr lang="en-GB" sz="2400" b="1" dirty="0">
              <a:solidFill>
                <a:srgbClr val="7030A0"/>
              </a:solidFill>
            </a:endParaRPr>
          </a:p>
          <a:p>
            <a:pPr marL="0" indent="0" algn="ctr">
              <a:buNone/>
            </a:pPr>
            <a:r>
              <a:rPr lang="en-GB" sz="2400" b="1" dirty="0">
                <a:solidFill>
                  <a:srgbClr val="7030A0"/>
                </a:solidFill>
              </a:rPr>
              <a:t>Comfort break</a:t>
            </a:r>
          </a:p>
          <a:p>
            <a:pPr marL="0" indent="0">
              <a:buNone/>
            </a:pPr>
            <a:r>
              <a:rPr lang="en-GB" sz="2400" b="1" dirty="0">
                <a:solidFill>
                  <a:srgbClr val="7030A0"/>
                </a:solidFill>
              </a:rPr>
              <a:t>10:45-12:00</a:t>
            </a:r>
          </a:p>
          <a:p>
            <a:r>
              <a:rPr lang="en-GB" sz="2400" b="1" dirty="0">
                <a:solidFill>
                  <a:srgbClr val="00B0F0"/>
                </a:solidFill>
              </a:rPr>
              <a:t>Critical Essay Literature and the Scottish Set Texts</a:t>
            </a:r>
          </a:p>
          <a:p>
            <a:pPr marL="0" indent="0">
              <a:buNone/>
            </a:pPr>
            <a:endParaRPr lang="en-GB" sz="2400" dirty="0"/>
          </a:p>
          <a:p>
            <a:pPr marL="0" indent="0">
              <a:buNone/>
            </a:pPr>
            <a:endParaRPr lang="en-GB" sz="2000" dirty="0"/>
          </a:p>
        </p:txBody>
      </p:sp>
      <p:sp>
        <p:nvSpPr>
          <p:cNvPr id="11" name="Content Placeholder 2"/>
          <p:cNvSpPr>
            <a:spLocks noGrp="1"/>
          </p:cNvSpPr>
          <p:nvPr>
            <p:ph sz="half" idx="1"/>
          </p:nvPr>
        </p:nvSpPr>
        <p:spPr>
          <a:xfrm>
            <a:off x="-54260" y="5561856"/>
            <a:ext cx="9252520" cy="1296144"/>
          </a:xfrm>
          <a:solidFill>
            <a:schemeClr val="accent4">
              <a:lumMod val="40000"/>
              <a:lumOff val="60000"/>
              <a:alpha val="68000"/>
            </a:schemeClr>
          </a:solidFill>
          <a:ln>
            <a:solidFill>
              <a:schemeClr val="accent4">
                <a:lumMod val="40000"/>
                <a:lumOff val="60000"/>
              </a:schemeClr>
            </a:solidFill>
          </a:ln>
          <a:effectLst>
            <a:softEdge rad="31750"/>
          </a:effectLst>
        </p:spPr>
        <p:txBody>
          <a:bodyPr>
            <a:noAutofit/>
          </a:bodyPr>
          <a:lstStyle/>
          <a:p>
            <a:pPr marL="0" indent="0" algn="ctr">
              <a:lnSpc>
                <a:spcPct val="170000"/>
              </a:lnSpc>
              <a:buNone/>
            </a:pPr>
            <a:r>
              <a:rPr lang="en-GB" b="1" dirty="0"/>
              <a:t>Please sign in and take one passage from each pile.</a:t>
            </a:r>
          </a:p>
        </p:txBody>
      </p:sp>
    </p:spTree>
    <p:extLst>
      <p:ext uri="{BB962C8B-B14F-4D97-AF65-F5344CB8AC3E}">
        <p14:creationId xmlns:p14="http://schemas.microsoft.com/office/powerpoint/2010/main" val="20344938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88640"/>
            <a:ext cx="9144000" cy="648072"/>
          </a:xfrm>
        </p:spPr>
        <p:txBody>
          <a:bodyPr>
            <a:normAutofit/>
          </a:bodyPr>
          <a:lstStyle/>
          <a:p>
            <a:r>
              <a:rPr lang="en-GB" sz="2800" dirty="0"/>
              <a:t>Expected Answers – </a:t>
            </a:r>
            <a:r>
              <a:rPr lang="en-GB" sz="2000" dirty="0"/>
              <a:t>no marks for straight lifts from the passage.</a:t>
            </a:r>
          </a:p>
        </p:txBody>
      </p:sp>
      <p:sp>
        <p:nvSpPr>
          <p:cNvPr id="8" name="Content Placeholder 7"/>
          <p:cNvSpPr>
            <a:spLocks noGrp="1"/>
          </p:cNvSpPr>
          <p:nvPr>
            <p:ph sz="half" idx="1"/>
          </p:nvPr>
        </p:nvSpPr>
        <p:spPr>
          <a:xfrm>
            <a:off x="879" y="908720"/>
            <a:ext cx="9144000" cy="4968552"/>
          </a:xfrm>
          <a:solidFill>
            <a:srgbClr val="FFFF99"/>
          </a:solidFill>
        </p:spPr>
        <p:txBody>
          <a:bodyPr>
            <a:normAutofit fontScale="92500" lnSpcReduction="10000"/>
          </a:bodyPr>
          <a:lstStyle/>
          <a:p>
            <a:r>
              <a:rPr lang="en-GB" dirty="0"/>
              <a:t>Possible answers include:</a:t>
            </a:r>
            <a:br>
              <a:rPr lang="en-GB" dirty="0"/>
            </a:br>
            <a:endParaRPr lang="en-GB" dirty="0"/>
          </a:p>
          <a:p>
            <a:pPr marL="400050" lvl="1" indent="0">
              <a:buNone/>
            </a:pPr>
            <a:r>
              <a:rPr lang="en-GB" b="1" dirty="0"/>
              <a:t>Writer’s attitude</a:t>
            </a:r>
          </a:p>
          <a:p>
            <a:pPr marL="400050" lvl="1" indent="0">
              <a:buNone/>
            </a:pPr>
            <a:endParaRPr lang="en-GB" dirty="0"/>
          </a:p>
          <a:p>
            <a:pPr lvl="1"/>
            <a:r>
              <a:rPr lang="en-GB" dirty="0"/>
              <a:t>Is one of </a:t>
            </a:r>
            <a:r>
              <a:rPr lang="en-GB" u="sng" dirty="0"/>
              <a:t>intense excitement </a:t>
            </a:r>
            <a:r>
              <a:rPr lang="en-GB" dirty="0"/>
              <a:t>at seeing the turbines.</a:t>
            </a:r>
          </a:p>
          <a:p>
            <a:pPr lvl="1"/>
            <a:r>
              <a:rPr lang="en-GB" dirty="0"/>
              <a:t>She looks at the wind turbines with </a:t>
            </a:r>
            <a:r>
              <a:rPr lang="en-GB" u="sng" dirty="0"/>
              <a:t>wonder.</a:t>
            </a:r>
          </a:p>
          <a:p>
            <a:pPr lvl="1"/>
            <a:r>
              <a:rPr lang="en-GB" dirty="0"/>
              <a:t>When she sees the wind turbines she feels a sense of </a:t>
            </a:r>
            <a:r>
              <a:rPr lang="en-GB" u="sng" dirty="0"/>
              <a:t>awe.</a:t>
            </a:r>
          </a:p>
          <a:p>
            <a:pPr marL="400050" lvl="1" indent="0">
              <a:buNone/>
            </a:pPr>
            <a:endParaRPr lang="en-GB" b="1" dirty="0"/>
          </a:p>
          <a:p>
            <a:pPr marL="400050" lvl="1" indent="0">
              <a:buNone/>
            </a:pPr>
            <a:r>
              <a:rPr lang="en-GB" b="1" dirty="0"/>
              <a:t>Children’s attitudes</a:t>
            </a:r>
          </a:p>
          <a:p>
            <a:pPr marL="400050" lvl="1" indent="0">
              <a:buNone/>
            </a:pPr>
            <a:endParaRPr lang="en-GB" dirty="0"/>
          </a:p>
          <a:p>
            <a:pPr lvl="1"/>
            <a:r>
              <a:rPr lang="en-GB" dirty="0"/>
              <a:t>Indifference</a:t>
            </a:r>
          </a:p>
          <a:p>
            <a:pPr lvl="1"/>
            <a:r>
              <a:rPr lang="en-GB" dirty="0"/>
              <a:t>Boredom</a:t>
            </a:r>
          </a:p>
          <a:p>
            <a:pPr lvl="1"/>
            <a:r>
              <a:rPr lang="en-GB" dirty="0"/>
              <a:t>Or any other acceptable answer</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0004" y="3789040"/>
            <a:ext cx="395114" cy="395114"/>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125" y="1700808"/>
            <a:ext cx="395114" cy="395114"/>
          </a:xfrm>
          <a:prstGeom prst="rect">
            <a:avLst/>
          </a:prstGeom>
        </p:spPr>
      </p:pic>
    </p:spTree>
    <p:extLst>
      <p:ext uri="{BB962C8B-B14F-4D97-AF65-F5344CB8AC3E}">
        <p14:creationId xmlns:p14="http://schemas.microsoft.com/office/powerpoint/2010/main" val="286594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0" y="12529"/>
            <a:ext cx="9131606" cy="672654"/>
          </a:xfrm>
        </p:spPr>
        <p:txBody>
          <a:bodyPr>
            <a:normAutofit fontScale="90000"/>
          </a:bodyPr>
          <a:lstStyle/>
          <a:p>
            <a:r>
              <a:rPr lang="en-GB" sz="2800" b="1" dirty="0"/>
              <a:t>Question 2</a:t>
            </a:r>
            <a:br>
              <a:rPr lang="en-GB" sz="2800" b="1" dirty="0"/>
            </a:br>
            <a:r>
              <a:rPr lang="en-GB" sz="2800" b="1" dirty="0"/>
              <a:t>Official SQA Past Paper from 2015</a:t>
            </a:r>
          </a:p>
        </p:txBody>
      </p:sp>
      <p:sp>
        <p:nvSpPr>
          <p:cNvPr id="3" name="Content Placeholder 2"/>
          <p:cNvSpPr>
            <a:spLocks noGrp="1"/>
          </p:cNvSpPr>
          <p:nvPr>
            <p:ph idx="1"/>
          </p:nvPr>
        </p:nvSpPr>
        <p:spPr>
          <a:xfrm>
            <a:off x="168089" y="4854198"/>
            <a:ext cx="8807821" cy="1224136"/>
          </a:xfrm>
        </p:spPr>
        <p:txBody>
          <a:bodyPr>
            <a:normAutofit fontScale="92500"/>
          </a:bodyPr>
          <a:lstStyle/>
          <a:p>
            <a:pPr marL="0" indent="0">
              <a:buNone/>
            </a:pPr>
            <a:r>
              <a:rPr lang="en-GB" sz="2400" dirty="0">
                <a:latin typeface="Trebuchet MS" panose="020B0603020202020204" pitchFamily="34" charset="0"/>
              </a:rPr>
              <a:t>2. Read lines 6-10.</a:t>
            </a:r>
          </a:p>
          <a:p>
            <a:pPr marL="0" indent="0">
              <a:buNone/>
            </a:pPr>
            <a:r>
              <a:rPr lang="en-GB" sz="2400" dirty="0">
                <a:latin typeface="Trebuchet MS" panose="020B0603020202020204" pitchFamily="34" charset="0"/>
              </a:rPr>
              <a:t>By referring to at least </a:t>
            </a:r>
            <a:r>
              <a:rPr lang="en-GB" sz="2400" b="1" dirty="0">
                <a:latin typeface="Trebuchet MS" panose="020B0603020202020204" pitchFamily="34" charset="0"/>
              </a:rPr>
              <a:t>t</a:t>
            </a:r>
            <a:r>
              <a:rPr lang="en-GB" sz="2400" dirty="0">
                <a:latin typeface="Trebuchet MS" panose="020B0603020202020204" pitchFamily="34" charset="0"/>
              </a:rPr>
              <a:t>wo examples, analyse how the writer’s use of language creates a negative impression of Central Valley. </a:t>
            </a:r>
            <a:r>
              <a:rPr lang="en-GB" sz="2400" b="1" dirty="0">
                <a:latin typeface="Trebuchet MS" panose="020B0603020202020204" pitchFamily="34" charset="0"/>
              </a:rPr>
              <a:t>(4)</a:t>
            </a:r>
            <a:endParaRPr lang="en-GB" sz="1800" b="1" dirty="0"/>
          </a:p>
          <a:p>
            <a:pPr>
              <a:buFont typeface="+mj-lt"/>
              <a:buAutoNum type="arabicPeriod"/>
            </a:pPr>
            <a:endParaRPr lang="en-GB" sz="1800" dirty="0"/>
          </a:p>
          <a:p>
            <a:pPr>
              <a:buFont typeface="+mj-lt"/>
              <a:buAutoNum type="arabicPeriod"/>
            </a:pPr>
            <a:endParaRPr lang="en-GB" sz="1800" dirty="0"/>
          </a:p>
          <a:p>
            <a:pPr>
              <a:buFont typeface="Wingdings" pitchFamily="2" charset="2"/>
              <a:buChar char="v"/>
            </a:pPr>
            <a:endParaRPr lang="en-GB" sz="1800" b="1" dirty="0"/>
          </a:p>
          <a:p>
            <a:pPr algn="ctr">
              <a:buFont typeface="Wingdings" pitchFamily="2" charset="2"/>
              <a:buChar char="v"/>
            </a:pPr>
            <a:endParaRPr lang="en-GB" sz="1800" b="1" dirty="0">
              <a:solidFill>
                <a:srgbClr val="FF0000"/>
              </a:solidFill>
            </a:endParaRPr>
          </a:p>
        </p:txBody>
      </p:sp>
      <p:sp>
        <p:nvSpPr>
          <p:cNvPr id="4" name="TextBox 3"/>
          <p:cNvSpPr txBox="1"/>
          <p:nvPr/>
        </p:nvSpPr>
        <p:spPr>
          <a:xfrm>
            <a:off x="0" y="860862"/>
            <a:ext cx="9144000" cy="3323987"/>
          </a:xfrm>
          <a:prstGeom prst="rect">
            <a:avLst/>
          </a:prstGeom>
          <a:solidFill>
            <a:srgbClr val="FFFF99"/>
          </a:solidFill>
        </p:spPr>
        <p:txBody>
          <a:bodyPr wrap="square" rtlCol="0">
            <a:spAutoFit/>
          </a:bodyPr>
          <a:lstStyle/>
          <a:p>
            <a:pPr>
              <a:lnSpc>
                <a:spcPct val="150000"/>
              </a:lnSpc>
            </a:pPr>
            <a:r>
              <a:rPr lang="en-GB" sz="2000" dirty="0">
                <a:latin typeface="Trebuchet MS" panose="020B0603020202020204" pitchFamily="34" charset="0"/>
              </a:rPr>
              <a:t>It may sound like the Garden of Eden but it is a deeply disturbing place. Among the perfectly aligned rows of trees and cultivated crops are no birds, no butterflies, no beetles or shrubs. There is not a single blade of grass or a hedgerow, and the only bees arrive by lorry, transported across the United States. The bees are hired by the day to fertilise the blossom, part of a multibillion-dollar industry that has sprung up to do a job that nature once did for free.(lines 6-10)</a:t>
            </a:r>
          </a:p>
        </p:txBody>
      </p:sp>
    </p:spTree>
    <p:extLst>
      <p:ext uri="{BB962C8B-B14F-4D97-AF65-F5344CB8AC3E}">
        <p14:creationId xmlns:p14="http://schemas.microsoft.com/office/powerpoint/2010/main" val="37801913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90" y="0"/>
            <a:ext cx="9176289" cy="836712"/>
          </a:xfrm>
        </p:spPr>
        <p:txBody>
          <a:bodyPr/>
          <a:lstStyle/>
          <a:p>
            <a:r>
              <a:rPr lang="en-GB" dirty="0"/>
              <a:t>Analysis Questions</a:t>
            </a:r>
          </a:p>
        </p:txBody>
      </p:sp>
      <p:sp>
        <p:nvSpPr>
          <p:cNvPr id="3" name="Content Placeholder 2"/>
          <p:cNvSpPr>
            <a:spLocks noGrp="1"/>
          </p:cNvSpPr>
          <p:nvPr>
            <p:ph idx="1"/>
          </p:nvPr>
        </p:nvSpPr>
        <p:spPr>
          <a:xfrm>
            <a:off x="251520" y="908721"/>
            <a:ext cx="8640960" cy="5328592"/>
          </a:xfrm>
        </p:spPr>
        <p:txBody>
          <a:bodyPr>
            <a:normAutofit fontScale="92500" lnSpcReduction="20000"/>
          </a:bodyPr>
          <a:lstStyle/>
          <a:p>
            <a:pPr>
              <a:buNone/>
            </a:pPr>
            <a:r>
              <a:rPr lang="en-GB" sz="2400" dirty="0"/>
              <a:t>You will recognise this type of question when you see any of the following:</a:t>
            </a:r>
          </a:p>
          <a:p>
            <a:pPr>
              <a:buFont typeface="Wingdings" pitchFamily="2" charset="2"/>
              <a:buChar char="v"/>
            </a:pPr>
            <a:r>
              <a:rPr lang="en-GB" sz="2400" dirty="0"/>
              <a:t>How </a:t>
            </a:r>
            <a:endParaRPr lang="en-GB" sz="2400" b="1" u="sng" dirty="0"/>
          </a:p>
          <a:p>
            <a:pPr>
              <a:buNone/>
            </a:pPr>
            <a:r>
              <a:rPr lang="en-GB" sz="2400" dirty="0"/>
              <a:t>OR</a:t>
            </a:r>
          </a:p>
          <a:p>
            <a:pPr>
              <a:buFont typeface="Wingdings" pitchFamily="2" charset="2"/>
              <a:buChar char="v"/>
            </a:pPr>
            <a:r>
              <a:rPr lang="en-GB" sz="2400" dirty="0"/>
              <a:t>How well</a:t>
            </a:r>
          </a:p>
          <a:p>
            <a:pPr>
              <a:buNone/>
            </a:pPr>
            <a:r>
              <a:rPr lang="en-GB" sz="2400" dirty="0"/>
              <a:t>OR</a:t>
            </a:r>
          </a:p>
          <a:p>
            <a:pPr>
              <a:buFont typeface="Wingdings" pitchFamily="2" charset="2"/>
              <a:buChar char="v"/>
            </a:pPr>
            <a:r>
              <a:rPr lang="en-GB" sz="2400" dirty="0"/>
              <a:t>Analyse </a:t>
            </a:r>
          </a:p>
          <a:p>
            <a:pPr>
              <a:buNone/>
            </a:pPr>
            <a:r>
              <a:rPr lang="en-GB" sz="2400" dirty="0"/>
              <a:t>OR</a:t>
            </a:r>
          </a:p>
          <a:p>
            <a:pPr>
              <a:buFont typeface="Wingdings" pitchFamily="2" charset="2"/>
              <a:buChar char="v"/>
            </a:pPr>
            <a:r>
              <a:rPr lang="en-GB" sz="2400" dirty="0"/>
              <a:t>Comment on the writer’s use of language/language features/word choice/ imagery...</a:t>
            </a:r>
          </a:p>
          <a:p>
            <a:pPr>
              <a:buNone/>
            </a:pPr>
            <a:r>
              <a:rPr lang="en-GB" sz="2400" dirty="0"/>
              <a:t>OR</a:t>
            </a:r>
          </a:p>
          <a:p>
            <a:pPr>
              <a:buFont typeface="Wingdings" pitchFamily="2" charset="2"/>
              <a:buChar char="v"/>
            </a:pPr>
            <a:r>
              <a:rPr lang="en-GB" sz="2400" dirty="0"/>
              <a:t>Evaluate</a:t>
            </a:r>
          </a:p>
          <a:p>
            <a:pPr>
              <a:buNone/>
            </a:pPr>
            <a:r>
              <a:rPr lang="en-GB" sz="2400" dirty="0"/>
              <a:t>OR </a:t>
            </a:r>
          </a:p>
          <a:p>
            <a:pPr>
              <a:buFont typeface="Wingdings" pitchFamily="2" charset="2"/>
              <a:buChar char="v"/>
            </a:pPr>
            <a:r>
              <a:rPr lang="en-GB" sz="2400" dirty="0"/>
              <a:t>Identify/Explain </a:t>
            </a:r>
            <a:r>
              <a:rPr lang="en-GB" sz="2400" b="1" u="sng" dirty="0"/>
              <a:t>HOW</a:t>
            </a:r>
            <a:r>
              <a:rPr lang="en-GB" sz="2400" b="1" dirty="0">
                <a:solidFill>
                  <a:srgbClr val="FF0000"/>
                </a:solidFill>
              </a:rPr>
              <a:t>*  </a:t>
            </a:r>
            <a:r>
              <a:rPr lang="en-GB" sz="2400" dirty="0"/>
              <a:t>(in this case the word </a:t>
            </a:r>
            <a:r>
              <a:rPr lang="en-GB" sz="2400" b="1" dirty="0"/>
              <a:t>‘how’</a:t>
            </a:r>
            <a:r>
              <a:rPr lang="en-GB" sz="2400" dirty="0"/>
              <a:t> alongside ‘identify’ or ‘explain’ means it is an </a:t>
            </a:r>
            <a:r>
              <a:rPr lang="en-GB" sz="2400" b="1" dirty="0"/>
              <a:t>analysis question </a:t>
            </a:r>
            <a:r>
              <a:rPr lang="en-GB" sz="2400" dirty="0"/>
              <a:t>rather than understanding)</a:t>
            </a:r>
            <a:endParaRPr lang="en-GB" sz="2400" b="1" dirty="0"/>
          </a:p>
          <a:p>
            <a:pPr>
              <a:buNone/>
            </a:pPr>
            <a:endParaRPr lang="en-GB" sz="2400" dirty="0"/>
          </a:p>
          <a:p>
            <a:pPr>
              <a:buFont typeface="Wingdings" pitchFamily="2" charset="2"/>
              <a:buChar char="v"/>
            </a:pPr>
            <a:endParaRPr lang="en-GB" sz="2400" dirty="0"/>
          </a:p>
          <a:p>
            <a:pPr>
              <a:buFont typeface="Wingdings" pitchFamily="2" charset="2"/>
              <a:buChar char="v"/>
            </a:pPr>
            <a:endParaRPr lang="en-GB" sz="2400" dirty="0"/>
          </a:p>
          <a:p>
            <a:pPr>
              <a:buNone/>
            </a:pPr>
            <a:endParaRPr lang="en-GB" sz="2800" dirty="0"/>
          </a:p>
          <a:p>
            <a:pPr>
              <a:buFont typeface="Wingdings" pitchFamily="2" charset="2"/>
              <a:buChar char="v"/>
            </a:pPr>
            <a:endParaRPr lang="en-GB" dirty="0"/>
          </a:p>
        </p:txBody>
      </p:sp>
      <p:sp>
        <p:nvSpPr>
          <p:cNvPr id="4" name="TextBox 3"/>
          <p:cNvSpPr txBox="1"/>
          <p:nvPr/>
        </p:nvSpPr>
        <p:spPr>
          <a:xfrm>
            <a:off x="13854" y="6466630"/>
            <a:ext cx="9144000" cy="369332"/>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chemeClr val="bg1"/>
                </a:solidFill>
                <a:latin typeface="+mj-lt"/>
              </a:rPr>
              <a:t>TIP: READ THE QUESTIONS VERY CAREFULLY AND THINK!</a:t>
            </a:r>
          </a:p>
        </p:txBody>
      </p:sp>
    </p:spTree>
    <p:extLst>
      <p:ext uri="{BB962C8B-B14F-4D97-AF65-F5344CB8AC3E}">
        <p14:creationId xmlns:p14="http://schemas.microsoft.com/office/powerpoint/2010/main" val="23369988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0" y="12529"/>
            <a:ext cx="9131606" cy="672654"/>
          </a:xfrm>
        </p:spPr>
        <p:txBody>
          <a:bodyPr>
            <a:normAutofit fontScale="90000"/>
          </a:bodyPr>
          <a:lstStyle/>
          <a:p>
            <a:r>
              <a:rPr lang="en-GB" sz="2800" b="1" dirty="0"/>
              <a:t>Question 2</a:t>
            </a:r>
            <a:br>
              <a:rPr lang="en-GB" sz="2800" b="1" dirty="0"/>
            </a:br>
            <a:r>
              <a:rPr lang="en-GB" sz="2800" b="1" dirty="0"/>
              <a:t>Official SQA Past Paper from 2015</a:t>
            </a:r>
          </a:p>
        </p:txBody>
      </p:sp>
      <p:sp>
        <p:nvSpPr>
          <p:cNvPr id="3" name="Content Placeholder 2"/>
          <p:cNvSpPr>
            <a:spLocks noGrp="1"/>
          </p:cNvSpPr>
          <p:nvPr>
            <p:ph idx="1"/>
          </p:nvPr>
        </p:nvSpPr>
        <p:spPr>
          <a:xfrm>
            <a:off x="168089" y="4854198"/>
            <a:ext cx="8807821" cy="1224136"/>
          </a:xfrm>
        </p:spPr>
        <p:txBody>
          <a:bodyPr>
            <a:normAutofit fontScale="92500"/>
          </a:bodyPr>
          <a:lstStyle/>
          <a:p>
            <a:pPr marL="0" indent="0">
              <a:buNone/>
            </a:pPr>
            <a:r>
              <a:rPr lang="en-GB" sz="2400" dirty="0">
                <a:latin typeface="Trebuchet MS" panose="020B0603020202020204" pitchFamily="34" charset="0"/>
              </a:rPr>
              <a:t>2. Read lines 6-10.</a:t>
            </a:r>
          </a:p>
          <a:p>
            <a:pPr marL="0" indent="0">
              <a:buNone/>
            </a:pPr>
            <a:r>
              <a:rPr lang="en-GB" sz="2400" dirty="0">
                <a:latin typeface="Trebuchet MS" panose="020B0603020202020204" pitchFamily="34" charset="0"/>
              </a:rPr>
              <a:t>By referring to at least </a:t>
            </a:r>
            <a:r>
              <a:rPr lang="en-GB" sz="2400" b="1" dirty="0">
                <a:latin typeface="Trebuchet MS" panose="020B0603020202020204" pitchFamily="34" charset="0"/>
              </a:rPr>
              <a:t>two </a:t>
            </a:r>
            <a:r>
              <a:rPr lang="en-GB" sz="2400" dirty="0">
                <a:latin typeface="Trebuchet MS" panose="020B0603020202020204" pitchFamily="34" charset="0"/>
              </a:rPr>
              <a:t>examples, analyse how the writer’s </a:t>
            </a:r>
            <a:r>
              <a:rPr lang="en-GB" sz="2400" b="1" u="sng" dirty="0">
                <a:solidFill>
                  <a:srgbClr val="FF0000"/>
                </a:solidFill>
                <a:latin typeface="Trebuchet MS" panose="020B0603020202020204" pitchFamily="34" charset="0"/>
              </a:rPr>
              <a:t>use of language </a:t>
            </a:r>
            <a:r>
              <a:rPr lang="en-GB" sz="2400" dirty="0">
                <a:latin typeface="Trebuchet MS" panose="020B0603020202020204" pitchFamily="34" charset="0"/>
              </a:rPr>
              <a:t>creates a negative impression of Central Valley. </a:t>
            </a:r>
            <a:r>
              <a:rPr lang="en-GB" sz="2400" b="1" dirty="0">
                <a:latin typeface="Trebuchet MS" panose="020B0603020202020204" pitchFamily="34" charset="0"/>
              </a:rPr>
              <a:t>(4)</a:t>
            </a:r>
            <a:endParaRPr lang="en-GB" sz="1800" b="1" dirty="0"/>
          </a:p>
          <a:p>
            <a:pPr>
              <a:buFont typeface="+mj-lt"/>
              <a:buAutoNum type="arabicPeriod"/>
            </a:pPr>
            <a:endParaRPr lang="en-GB" sz="1800" dirty="0"/>
          </a:p>
          <a:p>
            <a:pPr>
              <a:buFont typeface="+mj-lt"/>
              <a:buAutoNum type="arabicPeriod"/>
            </a:pPr>
            <a:endParaRPr lang="en-GB" sz="1800" dirty="0"/>
          </a:p>
          <a:p>
            <a:pPr>
              <a:buFont typeface="Wingdings" pitchFamily="2" charset="2"/>
              <a:buChar char="v"/>
            </a:pPr>
            <a:endParaRPr lang="en-GB" sz="1800" b="1" dirty="0"/>
          </a:p>
          <a:p>
            <a:pPr algn="ctr">
              <a:buFont typeface="Wingdings" pitchFamily="2" charset="2"/>
              <a:buChar char="v"/>
            </a:pPr>
            <a:endParaRPr lang="en-GB" sz="1800" b="1" dirty="0">
              <a:solidFill>
                <a:srgbClr val="FF0000"/>
              </a:solidFill>
            </a:endParaRPr>
          </a:p>
        </p:txBody>
      </p:sp>
      <p:sp>
        <p:nvSpPr>
          <p:cNvPr id="4" name="TextBox 3"/>
          <p:cNvSpPr txBox="1"/>
          <p:nvPr/>
        </p:nvSpPr>
        <p:spPr>
          <a:xfrm>
            <a:off x="0" y="860862"/>
            <a:ext cx="9144000" cy="3323987"/>
          </a:xfrm>
          <a:prstGeom prst="rect">
            <a:avLst/>
          </a:prstGeom>
          <a:solidFill>
            <a:srgbClr val="FFFF99"/>
          </a:solidFill>
        </p:spPr>
        <p:txBody>
          <a:bodyPr wrap="square" rtlCol="0">
            <a:spAutoFit/>
          </a:bodyPr>
          <a:lstStyle/>
          <a:p>
            <a:pPr>
              <a:lnSpc>
                <a:spcPct val="150000"/>
              </a:lnSpc>
            </a:pPr>
            <a:r>
              <a:rPr lang="en-GB" sz="2000" b="1" u="sng" dirty="0">
                <a:solidFill>
                  <a:srgbClr val="FF0000"/>
                </a:solidFill>
                <a:latin typeface="Trebuchet MS" panose="020B0603020202020204" pitchFamily="34" charset="0"/>
              </a:rPr>
              <a:t>It may sound like </a:t>
            </a:r>
            <a:r>
              <a:rPr lang="en-GB" sz="2000" dirty="0">
                <a:latin typeface="Trebuchet MS" panose="020B0603020202020204" pitchFamily="34" charset="0"/>
              </a:rPr>
              <a:t>the Garden of Eden but it is a </a:t>
            </a:r>
            <a:r>
              <a:rPr lang="en-GB" sz="2000" b="1" u="sng" dirty="0">
                <a:solidFill>
                  <a:srgbClr val="FF0000"/>
                </a:solidFill>
                <a:latin typeface="Trebuchet MS" panose="020B0603020202020204" pitchFamily="34" charset="0"/>
              </a:rPr>
              <a:t>deeply disturbing </a:t>
            </a:r>
            <a:r>
              <a:rPr lang="en-GB" sz="2000" dirty="0">
                <a:latin typeface="Trebuchet MS" panose="020B0603020202020204" pitchFamily="34" charset="0"/>
              </a:rPr>
              <a:t>place. Among the perfectly aligned rows of trees and cultivated crops </a:t>
            </a:r>
            <a:r>
              <a:rPr lang="en-GB" sz="2000" b="1" u="sng" dirty="0">
                <a:solidFill>
                  <a:srgbClr val="FF0000"/>
                </a:solidFill>
                <a:latin typeface="Trebuchet MS" panose="020B0603020202020204" pitchFamily="34" charset="0"/>
              </a:rPr>
              <a:t>are no birds, no butterflies, no beetles or shrubs. </a:t>
            </a:r>
            <a:r>
              <a:rPr lang="en-GB" sz="2000" dirty="0">
                <a:latin typeface="Trebuchet MS" panose="020B0603020202020204" pitchFamily="34" charset="0"/>
              </a:rPr>
              <a:t>There is </a:t>
            </a:r>
            <a:r>
              <a:rPr lang="en-GB" sz="2000" b="1" u="sng" dirty="0">
                <a:solidFill>
                  <a:srgbClr val="FF0000"/>
                </a:solidFill>
                <a:latin typeface="Trebuchet MS" panose="020B0603020202020204" pitchFamily="34" charset="0"/>
              </a:rPr>
              <a:t>not a single blade of grass</a:t>
            </a:r>
            <a:r>
              <a:rPr lang="en-GB" sz="2000" dirty="0">
                <a:latin typeface="Trebuchet MS" panose="020B0603020202020204" pitchFamily="34" charset="0"/>
              </a:rPr>
              <a:t> or a hedgerow, and </a:t>
            </a:r>
            <a:r>
              <a:rPr lang="en-GB" sz="2000" b="1" u="sng" dirty="0">
                <a:solidFill>
                  <a:srgbClr val="FF0000"/>
                </a:solidFill>
                <a:latin typeface="Trebuchet MS" panose="020B0603020202020204" pitchFamily="34" charset="0"/>
              </a:rPr>
              <a:t>the only bees arrive by lorry</a:t>
            </a:r>
            <a:r>
              <a:rPr lang="en-GB" sz="2000" dirty="0">
                <a:latin typeface="Trebuchet MS" panose="020B0603020202020204" pitchFamily="34" charset="0"/>
              </a:rPr>
              <a:t>, transported across the United States. The </a:t>
            </a:r>
            <a:r>
              <a:rPr lang="en-GB" sz="2000" b="1" u="sng" dirty="0">
                <a:solidFill>
                  <a:srgbClr val="FF0000"/>
                </a:solidFill>
                <a:latin typeface="Trebuchet MS" panose="020B0603020202020204" pitchFamily="34" charset="0"/>
              </a:rPr>
              <a:t>bees are hired by the day </a:t>
            </a:r>
            <a:r>
              <a:rPr lang="en-GB" sz="2000" dirty="0">
                <a:latin typeface="Trebuchet MS" panose="020B0603020202020204" pitchFamily="34" charset="0"/>
              </a:rPr>
              <a:t>to fertilise the blossom, part of a </a:t>
            </a:r>
            <a:r>
              <a:rPr lang="en-GB" sz="2000" b="1" u="sng" dirty="0">
                <a:solidFill>
                  <a:srgbClr val="FF0000"/>
                </a:solidFill>
                <a:latin typeface="Trebuchet MS" panose="020B0603020202020204" pitchFamily="34" charset="0"/>
              </a:rPr>
              <a:t>multibillion-dollar industry </a:t>
            </a:r>
            <a:r>
              <a:rPr lang="en-GB" sz="2000" dirty="0">
                <a:latin typeface="Trebuchet MS" panose="020B0603020202020204" pitchFamily="34" charset="0"/>
              </a:rPr>
              <a:t>that has sprung up to do a job that nature once did for free.(lines 6-10)</a:t>
            </a:r>
          </a:p>
        </p:txBody>
      </p:sp>
      <p:cxnSp>
        <p:nvCxnSpPr>
          <p:cNvPr id="8" name="Straight Arrow Connector 7"/>
          <p:cNvCxnSpPr/>
          <p:nvPr/>
        </p:nvCxnSpPr>
        <p:spPr>
          <a:xfrm flipH="1" flipV="1">
            <a:off x="1166990" y="6021290"/>
            <a:ext cx="668706" cy="29450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0" y="860861"/>
            <a:ext cx="9144000" cy="3323987"/>
          </a:xfrm>
          <a:prstGeom prst="rect">
            <a:avLst/>
          </a:prstGeom>
          <a:solidFill>
            <a:srgbClr val="FFFF99"/>
          </a:solidFill>
        </p:spPr>
        <p:txBody>
          <a:bodyPr wrap="square" rtlCol="0">
            <a:spAutoFit/>
          </a:bodyPr>
          <a:lstStyle/>
          <a:p>
            <a:pPr>
              <a:lnSpc>
                <a:spcPct val="150000"/>
              </a:lnSpc>
            </a:pPr>
            <a:r>
              <a:rPr lang="en-GB" sz="2000" b="1" u="sng" dirty="0">
                <a:solidFill>
                  <a:srgbClr val="FF0000"/>
                </a:solidFill>
                <a:latin typeface="Trebuchet MS" panose="020B0603020202020204" pitchFamily="34" charset="0"/>
              </a:rPr>
              <a:t>It may sound like </a:t>
            </a:r>
            <a:r>
              <a:rPr lang="en-GB" sz="2000" dirty="0">
                <a:solidFill>
                  <a:srgbClr val="FFFF99"/>
                </a:solidFill>
                <a:latin typeface="Trebuchet MS" panose="020B0603020202020204" pitchFamily="34" charset="0"/>
              </a:rPr>
              <a:t>the Garden of Eden but it is a </a:t>
            </a:r>
            <a:r>
              <a:rPr lang="en-GB" sz="2000" b="1" u="sng" dirty="0">
                <a:solidFill>
                  <a:srgbClr val="FF0000"/>
                </a:solidFill>
                <a:latin typeface="Trebuchet MS" panose="020B0603020202020204" pitchFamily="34" charset="0"/>
              </a:rPr>
              <a:t>deeply disturbing </a:t>
            </a:r>
            <a:r>
              <a:rPr lang="en-GB" sz="2000" dirty="0">
                <a:solidFill>
                  <a:srgbClr val="FFFF99"/>
                </a:solidFill>
                <a:latin typeface="Trebuchet MS" panose="020B0603020202020204" pitchFamily="34" charset="0"/>
              </a:rPr>
              <a:t>place. Among the perfectly aligned rows of trees and cultivated crops </a:t>
            </a:r>
            <a:r>
              <a:rPr lang="en-GB" sz="2000" b="1" u="sng" dirty="0">
                <a:solidFill>
                  <a:srgbClr val="FF0000"/>
                </a:solidFill>
                <a:latin typeface="Trebuchet MS" panose="020B0603020202020204" pitchFamily="34" charset="0"/>
              </a:rPr>
              <a:t>are no birds, no butterflies, no beetles or shrubs. </a:t>
            </a:r>
            <a:r>
              <a:rPr lang="en-GB" sz="2000" dirty="0">
                <a:solidFill>
                  <a:srgbClr val="FFFF99"/>
                </a:solidFill>
                <a:latin typeface="Trebuchet MS" panose="020B0603020202020204" pitchFamily="34" charset="0"/>
              </a:rPr>
              <a:t>There is </a:t>
            </a:r>
            <a:r>
              <a:rPr lang="en-GB" sz="2000" b="1" u="sng" dirty="0">
                <a:solidFill>
                  <a:srgbClr val="FF0000"/>
                </a:solidFill>
                <a:latin typeface="Trebuchet MS" panose="020B0603020202020204" pitchFamily="34" charset="0"/>
              </a:rPr>
              <a:t>not a single blade of grass</a:t>
            </a:r>
            <a:r>
              <a:rPr lang="en-GB" sz="2000" dirty="0">
                <a:latin typeface="Trebuchet MS" panose="020B0603020202020204" pitchFamily="34" charset="0"/>
              </a:rPr>
              <a:t> </a:t>
            </a:r>
            <a:r>
              <a:rPr lang="en-GB" sz="2000" dirty="0">
                <a:solidFill>
                  <a:srgbClr val="FFFF99"/>
                </a:solidFill>
                <a:latin typeface="Trebuchet MS" panose="020B0603020202020204" pitchFamily="34" charset="0"/>
              </a:rPr>
              <a:t>or a hedgerow, and </a:t>
            </a:r>
            <a:r>
              <a:rPr lang="en-GB" sz="2000" b="1" u="sng" dirty="0">
                <a:solidFill>
                  <a:srgbClr val="FF0000"/>
                </a:solidFill>
                <a:latin typeface="Trebuchet MS" panose="020B0603020202020204" pitchFamily="34" charset="0"/>
              </a:rPr>
              <a:t>the only bees arrive by lorry</a:t>
            </a:r>
            <a:r>
              <a:rPr lang="en-GB" sz="2000" dirty="0">
                <a:latin typeface="Trebuchet MS" panose="020B0603020202020204" pitchFamily="34" charset="0"/>
              </a:rPr>
              <a:t>, </a:t>
            </a:r>
            <a:r>
              <a:rPr lang="en-GB" sz="2000" dirty="0">
                <a:solidFill>
                  <a:srgbClr val="FFFF99"/>
                </a:solidFill>
                <a:latin typeface="Trebuchet MS" panose="020B0603020202020204" pitchFamily="34" charset="0"/>
              </a:rPr>
              <a:t>transported across the United States. The </a:t>
            </a:r>
            <a:r>
              <a:rPr lang="en-GB" sz="2000" b="1" u="sng" dirty="0">
                <a:solidFill>
                  <a:srgbClr val="FF0000"/>
                </a:solidFill>
                <a:latin typeface="Trebuchet MS" panose="020B0603020202020204" pitchFamily="34" charset="0"/>
              </a:rPr>
              <a:t>bees are hired by the day </a:t>
            </a:r>
            <a:r>
              <a:rPr lang="en-GB" sz="2000" dirty="0">
                <a:solidFill>
                  <a:srgbClr val="FFFF99"/>
                </a:solidFill>
                <a:latin typeface="Trebuchet MS" panose="020B0603020202020204" pitchFamily="34" charset="0"/>
              </a:rPr>
              <a:t>to fertilise the blossom, part of a </a:t>
            </a:r>
            <a:r>
              <a:rPr lang="en-GB" sz="2000" b="1" u="sng" dirty="0">
                <a:solidFill>
                  <a:srgbClr val="FF0000"/>
                </a:solidFill>
                <a:latin typeface="Trebuchet MS" panose="020B0603020202020204" pitchFamily="34" charset="0"/>
              </a:rPr>
              <a:t>multibillion-dollar industry </a:t>
            </a:r>
            <a:r>
              <a:rPr lang="en-GB" sz="2000" dirty="0">
                <a:solidFill>
                  <a:srgbClr val="FFFF99"/>
                </a:solidFill>
                <a:latin typeface="Trebuchet MS" panose="020B0603020202020204" pitchFamily="34" charset="0"/>
              </a:rPr>
              <a:t>that has sprung up to do a job that nature once did for free.(lines 6-10)</a:t>
            </a:r>
          </a:p>
        </p:txBody>
      </p:sp>
      <p:sp>
        <p:nvSpPr>
          <p:cNvPr id="9" name="Rectangle 8"/>
          <p:cNvSpPr/>
          <p:nvPr/>
        </p:nvSpPr>
        <p:spPr>
          <a:xfrm>
            <a:off x="1619672" y="6235884"/>
            <a:ext cx="7416824" cy="369332"/>
          </a:xfrm>
          <a:prstGeom prst="rect">
            <a:avLst/>
          </a:prstGeom>
        </p:spPr>
        <p:txBody>
          <a:bodyPr wrap="square">
            <a:spAutoFit/>
          </a:bodyPr>
          <a:lstStyle/>
          <a:p>
            <a:pPr algn="ctr"/>
            <a:r>
              <a:rPr lang="en-GB" b="1" dirty="0">
                <a:solidFill>
                  <a:srgbClr val="FF0000"/>
                </a:solidFill>
              </a:rPr>
              <a:t>(A) Analysis = Word choice / Imagery / Sentence Structure / Tone</a:t>
            </a:r>
            <a:endParaRPr lang="en-GB" dirty="0"/>
          </a:p>
        </p:txBody>
      </p:sp>
    </p:spTree>
    <p:extLst>
      <p:ext uri="{BB962C8B-B14F-4D97-AF65-F5344CB8AC3E}">
        <p14:creationId xmlns:p14="http://schemas.microsoft.com/office/powerpoint/2010/main" val="263953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228998"/>
          </a:xfrm>
        </p:spPr>
        <p:txBody>
          <a:bodyPr>
            <a:normAutofit/>
          </a:bodyPr>
          <a:lstStyle/>
          <a:p>
            <a:r>
              <a:rPr lang="en-GB" sz="2800" dirty="0"/>
              <a:t>Expected Answers – For full marks there should be </a:t>
            </a:r>
            <a:r>
              <a:rPr lang="en-GB" sz="2800" b="1" u="sng" dirty="0"/>
              <a:t>detailed/insightful comments </a:t>
            </a:r>
            <a:r>
              <a:rPr lang="en-GB" sz="2800" dirty="0"/>
              <a:t>on </a:t>
            </a:r>
            <a:r>
              <a:rPr lang="en-GB" sz="2800" b="1" u="sng" dirty="0"/>
              <a:t>at least 2 </a:t>
            </a:r>
            <a:r>
              <a:rPr lang="en-GB" sz="2800" dirty="0"/>
              <a:t>examples.</a:t>
            </a:r>
          </a:p>
        </p:txBody>
      </p:sp>
      <p:sp>
        <p:nvSpPr>
          <p:cNvPr id="8" name="Content Placeholder 7"/>
          <p:cNvSpPr>
            <a:spLocks noGrp="1"/>
          </p:cNvSpPr>
          <p:nvPr>
            <p:ph sz="half" idx="1"/>
          </p:nvPr>
        </p:nvSpPr>
        <p:spPr>
          <a:xfrm>
            <a:off x="0" y="1600201"/>
            <a:ext cx="4283968" cy="4421088"/>
          </a:xfrm>
          <a:solidFill>
            <a:srgbClr val="FFFF99"/>
          </a:solidFill>
        </p:spPr>
        <p:txBody>
          <a:bodyPr>
            <a:normAutofit fontScale="92500"/>
          </a:bodyPr>
          <a:lstStyle/>
          <a:p>
            <a:r>
              <a:rPr lang="en-GB" i="1" dirty="0">
                <a:solidFill>
                  <a:srgbClr val="0070C0"/>
                </a:solidFill>
              </a:rPr>
              <a:t>Word choice</a:t>
            </a:r>
          </a:p>
          <a:p>
            <a:r>
              <a:rPr lang="en-GB" dirty="0">
                <a:solidFill>
                  <a:srgbClr val="7030A0"/>
                </a:solidFill>
              </a:rPr>
              <a:t>“deeply disturbing”</a:t>
            </a:r>
          </a:p>
          <a:p>
            <a:r>
              <a:rPr lang="en-GB" dirty="0">
                <a:solidFill>
                  <a:srgbClr val="FF0000"/>
                </a:solidFill>
              </a:rPr>
              <a:t>This  has connotations of something unsettling. It suggest the unnatural nature of the place.</a:t>
            </a:r>
          </a:p>
          <a:p>
            <a:r>
              <a:rPr lang="en-GB" dirty="0"/>
              <a:t>Thus conveys the writer’s negative impression of the Central Valley.</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358" y="5482158"/>
            <a:ext cx="395114" cy="395114"/>
          </a:xfrm>
          <a:prstGeom prst="rect">
            <a:avLst/>
          </a:prstGeom>
        </p:spPr>
      </p:pic>
      <p:sp>
        <p:nvSpPr>
          <p:cNvPr id="14" name="Content Placeholder 4"/>
          <p:cNvSpPr>
            <a:spLocks noGrp="1"/>
          </p:cNvSpPr>
          <p:nvPr>
            <p:ph idx="1"/>
          </p:nvPr>
        </p:nvSpPr>
        <p:spPr>
          <a:xfrm>
            <a:off x="4427984" y="1628800"/>
            <a:ext cx="4464496" cy="4464496"/>
          </a:xfrm>
        </p:spPr>
        <p:txBody>
          <a:bodyPr>
            <a:normAutofit/>
          </a:bodyPr>
          <a:lstStyle/>
          <a:p>
            <a:pPr algn="just"/>
            <a:r>
              <a:rPr lang="en-GB" sz="2600" dirty="0">
                <a:solidFill>
                  <a:srgbClr val="0070C0"/>
                </a:solidFill>
              </a:rPr>
              <a:t>Write the sub-heading </a:t>
            </a:r>
            <a:r>
              <a:rPr lang="en-GB" sz="2600" i="1" dirty="0">
                <a:solidFill>
                  <a:srgbClr val="0070C0"/>
                </a:solidFill>
              </a:rPr>
              <a:t>Word Choice (</a:t>
            </a:r>
            <a:r>
              <a:rPr lang="en-GB" sz="2600" dirty="0">
                <a:solidFill>
                  <a:srgbClr val="0070C0"/>
                </a:solidFill>
              </a:rPr>
              <a:t>this will be particularly useful when answering ‘language’ questions)</a:t>
            </a:r>
          </a:p>
          <a:p>
            <a:pPr algn="just"/>
            <a:r>
              <a:rPr lang="en-GB" sz="2600" dirty="0">
                <a:solidFill>
                  <a:srgbClr val="7030A0"/>
                </a:solidFill>
              </a:rPr>
              <a:t>Quote a single word or short phrase</a:t>
            </a:r>
          </a:p>
          <a:p>
            <a:pPr algn="just"/>
            <a:r>
              <a:rPr lang="en-GB" sz="2600" dirty="0">
                <a:solidFill>
                  <a:srgbClr val="FF0000"/>
                </a:solidFill>
              </a:rPr>
              <a:t>Explore the connotations of the word</a:t>
            </a:r>
          </a:p>
          <a:p>
            <a:pPr algn="just"/>
            <a:r>
              <a:rPr lang="en-GB" sz="2600" dirty="0"/>
              <a:t>Refer back to the question</a:t>
            </a:r>
          </a:p>
          <a:p>
            <a:pPr marL="0" indent="0">
              <a:buNone/>
            </a:pPr>
            <a:endParaRPr lang="en-GB" sz="2600" dirty="0"/>
          </a:p>
          <a:p>
            <a:pPr marL="0" indent="0">
              <a:buNone/>
            </a:pPr>
            <a:endParaRPr lang="en-GB" dirty="0"/>
          </a:p>
          <a:p>
            <a:pPr marL="0" indent="0">
              <a:buNone/>
            </a:pPr>
            <a:endParaRPr lang="en-GB" dirty="0"/>
          </a:p>
        </p:txBody>
      </p:sp>
      <p:sp>
        <p:nvSpPr>
          <p:cNvPr id="15" name="TextBox 14"/>
          <p:cNvSpPr txBox="1"/>
          <p:nvPr/>
        </p:nvSpPr>
        <p:spPr>
          <a:xfrm>
            <a:off x="0" y="6286520"/>
            <a:ext cx="9144000" cy="46166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dirty="0">
                <a:solidFill>
                  <a:schemeClr val="bg1"/>
                </a:solidFill>
                <a:latin typeface="+mj-lt"/>
              </a:rPr>
              <a:t>SQA TIP: ONLY </a:t>
            </a:r>
            <a:r>
              <a:rPr lang="en-GB" sz="2400" u="sng" dirty="0">
                <a:solidFill>
                  <a:schemeClr val="bg1"/>
                </a:solidFill>
                <a:latin typeface="+mj-lt"/>
              </a:rPr>
              <a:t>ONE MARK</a:t>
            </a:r>
            <a:r>
              <a:rPr lang="en-GB" sz="2400" dirty="0">
                <a:solidFill>
                  <a:schemeClr val="bg1"/>
                </a:solidFill>
                <a:latin typeface="+mj-lt"/>
              </a:rPr>
              <a:t> PER WORD CHOICE!</a:t>
            </a:r>
          </a:p>
        </p:txBody>
      </p:sp>
    </p:spTree>
    <p:extLst>
      <p:ext uri="{BB962C8B-B14F-4D97-AF65-F5344CB8AC3E}">
        <p14:creationId xmlns:p14="http://schemas.microsoft.com/office/powerpoint/2010/main" val="31327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ppt_w</p:attrName>
                                        </p:attrNameLst>
                                      </p:cBhvr>
                                      <p:tavLst>
                                        <p:tav tm="0" fmla="#ppt_w*sin(2.5*pi*$)">
                                          <p:val>
                                            <p:fltVal val="0"/>
                                          </p:val>
                                        </p:tav>
                                        <p:tav tm="100000">
                                          <p:val>
                                            <p:fltVal val="1"/>
                                          </p:val>
                                        </p:tav>
                                      </p:tavLst>
                                    </p:anim>
                                    <p:anim calcmode="lin" valueType="num">
                                      <p:cBhvr>
                                        <p:cTn id="2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228998"/>
          </a:xfrm>
        </p:spPr>
        <p:txBody>
          <a:bodyPr>
            <a:normAutofit/>
          </a:bodyPr>
          <a:lstStyle/>
          <a:p>
            <a:r>
              <a:rPr lang="en-GB" sz="2800" dirty="0"/>
              <a:t>Expected Answers – For full marks there should be </a:t>
            </a:r>
            <a:r>
              <a:rPr lang="en-GB" sz="2800" b="1" u="sng" dirty="0"/>
              <a:t>detailed/insightful comments </a:t>
            </a:r>
            <a:r>
              <a:rPr lang="en-GB" sz="2800" dirty="0"/>
              <a:t>on </a:t>
            </a:r>
            <a:r>
              <a:rPr lang="en-GB" sz="2800" b="1" u="sng" dirty="0"/>
              <a:t>at least 2 </a:t>
            </a:r>
            <a:r>
              <a:rPr lang="en-GB" sz="2800" dirty="0"/>
              <a:t>examples.</a:t>
            </a:r>
          </a:p>
        </p:txBody>
      </p:sp>
      <p:sp>
        <p:nvSpPr>
          <p:cNvPr id="8" name="Content Placeholder 7"/>
          <p:cNvSpPr>
            <a:spLocks noGrp="1"/>
          </p:cNvSpPr>
          <p:nvPr>
            <p:ph sz="half" idx="1"/>
          </p:nvPr>
        </p:nvSpPr>
        <p:spPr>
          <a:xfrm>
            <a:off x="0" y="1600201"/>
            <a:ext cx="4283968" cy="4421088"/>
          </a:xfrm>
          <a:solidFill>
            <a:srgbClr val="FFFF99"/>
          </a:solidFill>
        </p:spPr>
        <p:txBody>
          <a:bodyPr>
            <a:normAutofit fontScale="92500" lnSpcReduction="20000"/>
          </a:bodyPr>
          <a:lstStyle/>
          <a:p>
            <a:r>
              <a:rPr lang="en-GB" i="1" dirty="0">
                <a:solidFill>
                  <a:srgbClr val="0070C0"/>
                </a:solidFill>
              </a:rPr>
              <a:t>Word choice</a:t>
            </a:r>
          </a:p>
          <a:p>
            <a:r>
              <a:rPr lang="en-GB" dirty="0">
                <a:solidFill>
                  <a:srgbClr val="7030A0"/>
                </a:solidFill>
              </a:rPr>
              <a:t>“single blade of grass”</a:t>
            </a:r>
          </a:p>
          <a:p>
            <a:r>
              <a:rPr lang="en-GB" dirty="0">
                <a:solidFill>
                  <a:srgbClr val="FF0000"/>
                </a:solidFill>
              </a:rPr>
              <a:t>This  connotes that even the most basic elements of nature have been eradicated. It suggests that wild nature is not tolerated.</a:t>
            </a:r>
          </a:p>
          <a:p>
            <a:r>
              <a:rPr lang="en-GB" dirty="0" smtClean="0"/>
              <a:t>implies the </a:t>
            </a:r>
            <a:r>
              <a:rPr lang="en-GB" dirty="0"/>
              <a:t>Central Valley </a:t>
            </a:r>
            <a:r>
              <a:rPr lang="en-GB" dirty="0" smtClean="0"/>
              <a:t>is </a:t>
            </a:r>
            <a:r>
              <a:rPr lang="en-GB" dirty="0"/>
              <a:t>a place where nature has no place to thrive.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5605198"/>
            <a:ext cx="395114" cy="395114"/>
          </a:xfrm>
          <a:prstGeom prst="rect">
            <a:avLst/>
          </a:prstGeom>
        </p:spPr>
      </p:pic>
      <p:sp>
        <p:nvSpPr>
          <p:cNvPr id="14" name="Content Placeholder 4"/>
          <p:cNvSpPr>
            <a:spLocks noGrp="1"/>
          </p:cNvSpPr>
          <p:nvPr>
            <p:ph idx="1"/>
          </p:nvPr>
        </p:nvSpPr>
        <p:spPr>
          <a:xfrm>
            <a:off x="4427984" y="1628800"/>
            <a:ext cx="4464496" cy="4464496"/>
          </a:xfrm>
        </p:spPr>
        <p:txBody>
          <a:bodyPr>
            <a:normAutofit/>
          </a:bodyPr>
          <a:lstStyle/>
          <a:p>
            <a:pPr algn="just"/>
            <a:r>
              <a:rPr lang="en-GB" sz="2600" dirty="0">
                <a:solidFill>
                  <a:srgbClr val="0070C0"/>
                </a:solidFill>
              </a:rPr>
              <a:t>Write the sub-heading </a:t>
            </a:r>
            <a:r>
              <a:rPr lang="en-GB" sz="2600" i="1" dirty="0">
                <a:solidFill>
                  <a:srgbClr val="0070C0"/>
                </a:solidFill>
              </a:rPr>
              <a:t>Word Choice (</a:t>
            </a:r>
            <a:r>
              <a:rPr lang="en-GB" sz="2600" dirty="0">
                <a:solidFill>
                  <a:srgbClr val="0070C0"/>
                </a:solidFill>
              </a:rPr>
              <a:t>this will be particularly useful when answering ‘language’ questions)</a:t>
            </a:r>
          </a:p>
          <a:p>
            <a:pPr algn="just"/>
            <a:r>
              <a:rPr lang="en-GB" sz="2600" dirty="0">
                <a:solidFill>
                  <a:srgbClr val="7030A0"/>
                </a:solidFill>
              </a:rPr>
              <a:t>Quote a single word or short phrase</a:t>
            </a:r>
          </a:p>
          <a:p>
            <a:pPr algn="just"/>
            <a:r>
              <a:rPr lang="en-GB" sz="2600" dirty="0">
                <a:solidFill>
                  <a:srgbClr val="FF0000"/>
                </a:solidFill>
              </a:rPr>
              <a:t>Explore the connotations of the word</a:t>
            </a:r>
          </a:p>
          <a:p>
            <a:pPr algn="just"/>
            <a:r>
              <a:rPr lang="en-GB" sz="2600" dirty="0"/>
              <a:t>Refer back to the question</a:t>
            </a:r>
          </a:p>
          <a:p>
            <a:pPr marL="0" indent="0">
              <a:buNone/>
            </a:pPr>
            <a:endParaRPr lang="en-GB" sz="2600"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28800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ppt_w</p:attrName>
                                        </p:attrNameLst>
                                      </p:cBhvr>
                                      <p:tavLst>
                                        <p:tav tm="0" fmla="#ppt_w*sin(2.5*pi*$)">
                                          <p:val>
                                            <p:fltVal val="0"/>
                                          </p:val>
                                        </p:tav>
                                        <p:tav tm="100000">
                                          <p:val>
                                            <p:fltVal val="1"/>
                                          </p:val>
                                        </p:tav>
                                      </p:tavLst>
                                    </p:anim>
                                    <p:anim calcmode="lin" valueType="num">
                                      <p:cBhvr>
                                        <p:cTn id="2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50106"/>
          </a:xfrm>
        </p:spPr>
        <p:txBody>
          <a:bodyPr/>
          <a:lstStyle/>
          <a:p>
            <a:r>
              <a:rPr lang="en-GB" dirty="0"/>
              <a:t>Word Choice Questions</a:t>
            </a:r>
          </a:p>
        </p:txBody>
      </p:sp>
      <p:sp>
        <p:nvSpPr>
          <p:cNvPr id="5" name="Content Placeholder 4"/>
          <p:cNvSpPr>
            <a:spLocks noGrp="1"/>
          </p:cNvSpPr>
          <p:nvPr>
            <p:ph idx="1"/>
          </p:nvPr>
        </p:nvSpPr>
        <p:spPr>
          <a:xfrm>
            <a:off x="107504" y="1052736"/>
            <a:ext cx="8928992" cy="5409892"/>
          </a:xfrm>
        </p:spPr>
        <p:txBody>
          <a:bodyPr>
            <a:normAutofit/>
          </a:bodyPr>
          <a:lstStyle/>
          <a:p>
            <a:pPr algn="just"/>
            <a:endParaRPr lang="en-GB" dirty="0"/>
          </a:p>
          <a:p>
            <a:pPr algn="just"/>
            <a:r>
              <a:rPr lang="en-GB" dirty="0"/>
              <a:t>Write the sub-heading </a:t>
            </a:r>
            <a:r>
              <a:rPr lang="en-GB" i="1" dirty="0"/>
              <a:t>Word Choice (</a:t>
            </a:r>
            <a:r>
              <a:rPr lang="en-GB" dirty="0"/>
              <a:t>this will be particularly useful when answering ‘language’ questions)</a:t>
            </a:r>
          </a:p>
          <a:p>
            <a:pPr algn="just"/>
            <a:r>
              <a:rPr lang="en-GB" dirty="0">
                <a:solidFill>
                  <a:srgbClr val="7030A0"/>
                </a:solidFill>
              </a:rPr>
              <a:t>Quote a single word or short phrase</a:t>
            </a:r>
          </a:p>
          <a:p>
            <a:pPr algn="just"/>
            <a:r>
              <a:rPr lang="en-GB" dirty="0">
                <a:solidFill>
                  <a:srgbClr val="FF0000"/>
                </a:solidFill>
              </a:rPr>
              <a:t>Explore the connotations of the word</a:t>
            </a:r>
          </a:p>
          <a:p>
            <a:pPr algn="just"/>
            <a:r>
              <a:rPr lang="en-GB" dirty="0"/>
              <a:t>Refer back to the question</a:t>
            </a:r>
          </a:p>
          <a:p>
            <a:pPr marL="0" indent="0">
              <a:buNone/>
            </a:pPr>
            <a:endParaRPr lang="en-GB" dirty="0"/>
          </a:p>
          <a:p>
            <a:pPr marL="0" indent="0">
              <a:buNone/>
            </a:pPr>
            <a:endParaRPr lang="en-GB" dirty="0"/>
          </a:p>
          <a:p>
            <a:pPr marL="0" indent="0">
              <a:buNone/>
            </a:pPr>
            <a:endParaRPr lang="en-GB" dirty="0"/>
          </a:p>
        </p:txBody>
      </p:sp>
      <p:sp>
        <p:nvSpPr>
          <p:cNvPr id="6" name="TextBox 5"/>
          <p:cNvSpPr txBox="1"/>
          <p:nvPr/>
        </p:nvSpPr>
        <p:spPr>
          <a:xfrm>
            <a:off x="0" y="6286520"/>
            <a:ext cx="9144000" cy="369332"/>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chemeClr val="bg1"/>
                </a:solidFill>
                <a:latin typeface="Comic Sans MS" pitchFamily="66" charset="0"/>
              </a:rPr>
              <a:t>SQA TIP: ONLY </a:t>
            </a:r>
            <a:r>
              <a:rPr lang="en-GB" u="sng" dirty="0">
                <a:solidFill>
                  <a:schemeClr val="bg1"/>
                </a:solidFill>
                <a:latin typeface="Comic Sans MS" pitchFamily="66" charset="0"/>
              </a:rPr>
              <a:t>ONE MARK</a:t>
            </a:r>
            <a:r>
              <a:rPr lang="en-GB" dirty="0">
                <a:solidFill>
                  <a:schemeClr val="bg1"/>
                </a:solidFill>
                <a:latin typeface="Comic Sans MS" pitchFamily="66" charset="0"/>
              </a:rPr>
              <a:t> PER WORD CHOICE!</a:t>
            </a:r>
          </a:p>
        </p:txBody>
      </p:sp>
    </p:spTree>
    <p:extLst>
      <p:ext uri="{BB962C8B-B14F-4D97-AF65-F5344CB8AC3E}">
        <p14:creationId xmlns:p14="http://schemas.microsoft.com/office/powerpoint/2010/main" val="25113964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0" y="12529"/>
            <a:ext cx="9131606" cy="672654"/>
          </a:xfrm>
        </p:spPr>
        <p:txBody>
          <a:bodyPr>
            <a:normAutofit fontScale="90000"/>
          </a:bodyPr>
          <a:lstStyle/>
          <a:p>
            <a:r>
              <a:rPr lang="en-GB" sz="2800" b="1" dirty="0"/>
              <a:t>Question 2</a:t>
            </a:r>
            <a:br>
              <a:rPr lang="en-GB" sz="2800" b="1" dirty="0"/>
            </a:br>
            <a:r>
              <a:rPr lang="en-GB" sz="2800" b="1" dirty="0"/>
              <a:t>Official SQA Past Paper from 2015</a:t>
            </a:r>
          </a:p>
        </p:txBody>
      </p:sp>
      <p:sp>
        <p:nvSpPr>
          <p:cNvPr id="3" name="Content Placeholder 2"/>
          <p:cNvSpPr>
            <a:spLocks noGrp="1"/>
          </p:cNvSpPr>
          <p:nvPr>
            <p:ph idx="1"/>
          </p:nvPr>
        </p:nvSpPr>
        <p:spPr>
          <a:xfrm>
            <a:off x="168089" y="4854198"/>
            <a:ext cx="8807821" cy="1224136"/>
          </a:xfrm>
        </p:spPr>
        <p:txBody>
          <a:bodyPr>
            <a:normAutofit fontScale="92500"/>
          </a:bodyPr>
          <a:lstStyle/>
          <a:p>
            <a:pPr marL="0" indent="0">
              <a:buNone/>
            </a:pPr>
            <a:r>
              <a:rPr lang="en-GB" sz="2400" dirty="0">
                <a:latin typeface="Trebuchet MS" panose="020B0603020202020204" pitchFamily="34" charset="0"/>
              </a:rPr>
              <a:t>2. Read lines 6-10.</a:t>
            </a:r>
          </a:p>
          <a:p>
            <a:pPr marL="0" indent="0">
              <a:buNone/>
            </a:pPr>
            <a:r>
              <a:rPr lang="en-GB" sz="2400" dirty="0">
                <a:latin typeface="Trebuchet MS" panose="020B0603020202020204" pitchFamily="34" charset="0"/>
              </a:rPr>
              <a:t>By referring to at least </a:t>
            </a:r>
            <a:r>
              <a:rPr lang="en-GB" sz="2400" b="1" dirty="0">
                <a:latin typeface="Trebuchet MS" panose="020B0603020202020204" pitchFamily="34" charset="0"/>
              </a:rPr>
              <a:t>two </a:t>
            </a:r>
            <a:r>
              <a:rPr lang="en-GB" sz="2400" dirty="0">
                <a:latin typeface="Trebuchet MS" panose="020B0603020202020204" pitchFamily="34" charset="0"/>
              </a:rPr>
              <a:t>examples, analyse how the writer’s </a:t>
            </a:r>
            <a:r>
              <a:rPr lang="en-GB" sz="2400" b="1" u="sng" dirty="0">
                <a:solidFill>
                  <a:srgbClr val="FF0000"/>
                </a:solidFill>
                <a:latin typeface="Trebuchet MS" panose="020B0603020202020204" pitchFamily="34" charset="0"/>
              </a:rPr>
              <a:t>use of language </a:t>
            </a:r>
            <a:r>
              <a:rPr lang="en-GB" sz="2400" dirty="0">
                <a:latin typeface="Trebuchet MS" panose="020B0603020202020204" pitchFamily="34" charset="0"/>
              </a:rPr>
              <a:t>creates a negative impression of Central Valley. </a:t>
            </a:r>
            <a:r>
              <a:rPr lang="en-GB" sz="2400" b="1" dirty="0">
                <a:latin typeface="Trebuchet MS" panose="020B0603020202020204" pitchFamily="34" charset="0"/>
              </a:rPr>
              <a:t>(4)</a:t>
            </a:r>
            <a:endParaRPr lang="en-GB" sz="1800" b="1" dirty="0"/>
          </a:p>
          <a:p>
            <a:pPr>
              <a:buFont typeface="+mj-lt"/>
              <a:buAutoNum type="arabicPeriod"/>
            </a:pPr>
            <a:endParaRPr lang="en-GB" sz="1800" dirty="0"/>
          </a:p>
          <a:p>
            <a:pPr>
              <a:buFont typeface="+mj-lt"/>
              <a:buAutoNum type="arabicPeriod"/>
            </a:pPr>
            <a:endParaRPr lang="en-GB" sz="1800" dirty="0"/>
          </a:p>
          <a:p>
            <a:pPr>
              <a:buFont typeface="Wingdings" pitchFamily="2" charset="2"/>
              <a:buChar char="v"/>
            </a:pPr>
            <a:endParaRPr lang="en-GB" sz="1800" b="1" dirty="0"/>
          </a:p>
          <a:p>
            <a:pPr algn="ctr">
              <a:buFont typeface="Wingdings" pitchFamily="2" charset="2"/>
              <a:buChar char="v"/>
            </a:pPr>
            <a:endParaRPr lang="en-GB" sz="1800" b="1" dirty="0">
              <a:solidFill>
                <a:srgbClr val="FF0000"/>
              </a:solidFill>
            </a:endParaRPr>
          </a:p>
        </p:txBody>
      </p:sp>
      <p:sp>
        <p:nvSpPr>
          <p:cNvPr id="4" name="TextBox 3"/>
          <p:cNvSpPr txBox="1"/>
          <p:nvPr/>
        </p:nvSpPr>
        <p:spPr>
          <a:xfrm>
            <a:off x="0" y="860862"/>
            <a:ext cx="9144000" cy="3323987"/>
          </a:xfrm>
          <a:prstGeom prst="rect">
            <a:avLst/>
          </a:prstGeom>
          <a:solidFill>
            <a:srgbClr val="FFFF99"/>
          </a:solidFill>
        </p:spPr>
        <p:txBody>
          <a:bodyPr wrap="square" rtlCol="0">
            <a:spAutoFit/>
          </a:bodyPr>
          <a:lstStyle/>
          <a:p>
            <a:pPr>
              <a:lnSpc>
                <a:spcPct val="150000"/>
              </a:lnSpc>
            </a:pPr>
            <a:r>
              <a:rPr lang="en-GB" sz="2000" b="1" u="sng" dirty="0">
                <a:solidFill>
                  <a:srgbClr val="FF0000"/>
                </a:solidFill>
                <a:latin typeface="Trebuchet MS" panose="020B0603020202020204" pitchFamily="34" charset="0"/>
              </a:rPr>
              <a:t>It may sound like </a:t>
            </a:r>
            <a:r>
              <a:rPr lang="en-GB" sz="2000" dirty="0">
                <a:latin typeface="Trebuchet MS" panose="020B0603020202020204" pitchFamily="34" charset="0"/>
              </a:rPr>
              <a:t>the Garden of Eden but it is a </a:t>
            </a:r>
            <a:r>
              <a:rPr lang="en-GB" sz="2000" b="1" u="sng" dirty="0">
                <a:solidFill>
                  <a:srgbClr val="FF0000"/>
                </a:solidFill>
                <a:latin typeface="Trebuchet MS" panose="020B0603020202020204" pitchFamily="34" charset="0"/>
              </a:rPr>
              <a:t>deeply disturbing </a:t>
            </a:r>
            <a:r>
              <a:rPr lang="en-GB" sz="2000" dirty="0">
                <a:latin typeface="Trebuchet MS" panose="020B0603020202020204" pitchFamily="34" charset="0"/>
              </a:rPr>
              <a:t>place. Among the perfectly aligned rows of trees and cultivated crops </a:t>
            </a:r>
            <a:r>
              <a:rPr lang="en-GB" sz="2000" b="1" u="sng" dirty="0">
                <a:solidFill>
                  <a:srgbClr val="FF0000"/>
                </a:solidFill>
                <a:latin typeface="Trebuchet MS" panose="020B0603020202020204" pitchFamily="34" charset="0"/>
              </a:rPr>
              <a:t>are no birds, no butterflies, no beetles or shrubs. </a:t>
            </a:r>
            <a:r>
              <a:rPr lang="en-GB" sz="2000" dirty="0">
                <a:latin typeface="Trebuchet MS" panose="020B0603020202020204" pitchFamily="34" charset="0"/>
              </a:rPr>
              <a:t>There is </a:t>
            </a:r>
            <a:r>
              <a:rPr lang="en-GB" sz="2000" b="1" u="sng" dirty="0">
                <a:solidFill>
                  <a:srgbClr val="FF0000"/>
                </a:solidFill>
                <a:latin typeface="Trebuchet MS" panose="020B0603020202020204" pitchFamily="34" charset="0"/>
              </a:rPr>
              <a:t>not a single blade of grass</a:t>
            </a:r>
            <a:r>
              <a:rPr lang="en-GB" sz="2000" dirty="0">
                <a:latin typeface="Trebuchet MS" panose="020B0603020202020204" pitchFamily="34" charset="0"/>
              </a:rPr>
              <a:t> or a hedgerow, and </a:t>
            </a:r>
            <a:r>
              <a:rPr lang="en-GB" sz="2000" b="1" u="sng" dirty="0">
                <a:solidFill>
                  <a:srgbClr val="FF0000"/>
                </a:solidFill>
                <a:latin typeface="Trebuchet MS" panose="020B0603020202020204" pitchFamily="34" charset="0"/>
              </a:rPr>
              <a:t>the only bees arrive by lorry</a:t>
            </a:r>
            <a:r>
              <a:rPr lang="en-GB" sz="2000" dirty="0">
                <a:latin typeface="Trebuchet MS" panose="020B0603020202020204" pitchFamily="34" charset="0"/>
              </a:rPr>
              <a:t>, transported across the United States. The </a:t>
            </a:r>
            <a:r>
              <a:rPr lang="en-GB" sz="2000" b="1" u="sng" dirty="0">
                <a:solidFill>
                  <a:srgbClr val="FF0000"/>
                </a:solidFill>
                <a:latin typeface="Trebuchet MS" panose="020B0603020202020204" pitchFamily="34" charset="0"/>
              </a:rPr>
              <a:t>bees are hired by the day </a:t>
            </a:r>
            <a:r>
              <a:rPr lang="en-GB" sz="2000" dirty="0">
                <a:latin typeface="Trebuchet MS" panose="020B0603020202020204" pitchFamily="34" charset="0"/>
              </a:rPr>
              <a:t>to fertilise the blossom, part of a </a:t>
            </a:r>
            <a:r>
              <a:rPr lang="en-GB" sz="2000" b="1" u="sng" dirty="0">
                <a:solidFill>
                  <a:srgbClr val="FF0000"/>
                </a:solidFill>
                <a:latin typeface="Trebuchet MS" panose="020B0603020202020204" pitchFamily="34" charset="0"/>
              </a:rPr>
              <a:t>multibillion-dollar industry </a:t>
            </a:r>
            <a:r>
              <a:rPr lang="en-GB" sz="2000" dirty="0">
                <a:latin typeface="Trebuchet MS" panose="020B0603020202020204" pitchFamily="34" charset="0"/>
              </a:rPr>
              <a:t>that has sprung up to do a job that nature once did for free.(lines 6-10)</a:t>
            </a:r>
          </a:p>
        </p:txBody>
      </p:sp>
      <p:cxnSp>
        <p:nvCxnSpPr>
          <p:cNvPr id="8" name="Straight Arrow Connector 7"/>
          <p:cNvCxnSpPr/>
          <p:nvPr/>
        </p:nvCxnSpPr>
        <p:spPr>
          <a:xfrm flipH="1" flipV="1">
            <a:off x="1166990" y="6021290"/>
            <a:ext cx="668706" cy="29450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0" y="860861"/>
            <a:ext cx="9144000" cy="3323987"/>
          </a:xfrm>
          <a:prstGeom prst="rect">
            <a:avLst/>
          </a:prstGeom>
          <a:solidFill>
            <a:srgbClr val="FFFF99"/>
          </a:solidFill>
        </p:spPr>
        <p:txBody>
          <a:bodyPr wrap="square" rtlCol="0">
            <a:spAutoFit/>
          </a:bodyPr>
          <a:lstStyle/>
          <a:p>
            <a:pPr>
              <a:lnSpc>
                <a:spcPct val="150000"/>
              </a:lnSpc>
            </a:pPr>
            <a:r>
              <a:rPr lang="en-GB" sz="2000" b="1" u="sng" dirty="0">
                <a:solidFill>
                  <a:srgbClr val="FF0000"/>
                </a:solidFill>
                <a:latin typeface="Trebuchet MS" panose="020B0603020202020204" pitchFamily="34" charset="0"/>
              </a:rPr>
              <a:t>It may sound like </a:t>
            </a:r>
            <a:r>
              <a:rPr lang="en-GB" sz="2000" dirty="0">
                <a:solidFill>
                  <a:srgbClr val="FFFF99"/>
                </a:solidFill>
                <a:latin typeface="Trebuchet MS" panose="020B0603020202020204" pitchFamily="34" charset="0"/>
              </a:rPr>
              <a:t>the Garden of Eden but it is a </a:t>
            </a:r>
            <a:r>
              <a:rPr lang="en-GB" sz="2000" b="1" u="sng" dirty="0">
                <a:solidFill>
                  <a:srgbClr val="FF0000"/>
                </a:solidFill>
                <a:latin typeface="Trebuchet MS" panose="020B0603020202020204" pitchFamily="34" charset="0"/>
              </a:rPr>
              <a:t>deeply disturbing </a:t>
            </a:r>
            <a:r>
              <a:rPr lang="en-GB" sz="2000" dirty="0">
                <a:solidFill>
                  <a:srgbClr val="FFFF99"/>
                </a:solidFill>
                <a:latin typeface="Trebuchet MS" panose="020B0603020202020204" pitchFamily="34" charset="0"/>
              </a:rPr>
              <a:t>place. Among the perfectly aligned rows of trees and cultivated crops </a:t>
            </a:r>
            <a:r>
              <a:rPr lang="en-GB" sz="2000" b="1" u="sng" dirty="0">
                <a:solidFill>
                  <a:srgbClr val="FF0000"/>
                </a:solidFill>
                <a:latin typeface="Trebuchet MS" panose="020B0603020202020204" pitchFamily="34" charset="0"/>
              </a:rPr>
              <a:t>are no birds, no butterflies, no beetles or shrubs. </a:t>
            </a:r>
            <a:r>
              <a:rPr lang="en-GB" sz="2000" dirty="0">
                <a:solidFill>
                  <a:srgbClr val="FFFF99"/>
                </a:solidFill>
                <a:latin typeface="Trebuchet MS" panose="020B0603020202020204" pitchFamily="34" charset="0"/>
              </a:rPr>
              <a:t>There is </a:t>
            </a:r>
            <a:r>
              <a:rPr lang="en-GB" sz="2000" b="1" u="sng" dirty="0">
                <a:solidFill>
                  <a:srgbClr val="FF0000"/>
                </a:solidFill>
                <a:latin typeface="Trebuchet MS" panose="020B0603020202020204" pitchFamily="34" charset="0"/>
              </a:rPr>
              <a:t>not a single blade of grass</a:t>
            </a:r>
            <a:r>
              <a:rPr lang="en-GB" sz="2000" dirty="0">
                <a:latin typeface="Trebuchet MS" panose="020B0603020202020204" pitchFamily="34" charset="0"/>
              </a:rPr>
              <a:t> </a:t>
            </a:r>
            <a:r>
              <a:rPr lang="en-GB" sz="2000" dirty="0">
                <a:solidFill>
                  <a:srgbClr val="FFFF99"/>
                </a:solidFill>
                <a:latin typeface="Trebuchet MS" panose="020B0603020202020204" pitchFamily="34" charset="0"/>
              </a:rPr>
              <a:t>or a hedgerow, and </a:t>
            </a:r>
            <a:r>
              <a:rPr lang="en-GB" sz="2000" b="1" u="sng" dirty="0">
                <a:solidFill>
                  <a:srgbClr val="FF0000"/>
                </a:solidFill>
                <a:latin typeface="Trebuchet MS" panose="020B0603020202020204" pitchFamily="34" charset="0"/>
              </a:rPr>
              <a:t>the only bees arrive by lorry</a:t>
            </a:r>
            <a:r>
              <a:rPr lang="en-GB" sz="2000" dirty="0">
                <a:latin typeface="Trebuchet MS" panose="020B0603020202020204" pitchFamily="34" charset="0"/>
              </a:rPr>
              <a:t>, </a:t>
            </a:r>
            <a:r>
              <a:rPr lang="en-GB" sz="2000" dirty="0">
                <a:solidFill>
                  <a:srgbClr val="FFFF99"/>
                </a:solidFill>
                <a:latin typeface="Trebuchet MS" panose="020B0603020202020204" pitchFamily="34" charset="0"/>
              </a:rPr>
              <a:t>transported across the United States. The </a:t>
            </a:r>
            <a:r>
              <a:rPr lang="en-GB" sz="2000" b="1" u="sng" dirty="0">
                <a:solidFill>
                  <a:srgbClr val="FF0000"/>
                </a:solidFill>
                <a:latin typeface="Trebuchet MS" panose="020B0603020202020204" pitchFamily="34" charset="0"/>
              </a:rPr>
              <a:t>bees are hired by the day </a:t>
            </a:r>
            <a:r>
              <a:rPr lang="en-GB" sz="2000" dirty="0">
                <a:solidFill>
                  <a:srgbClr val="FFFF99"/>
                </a:solidFill>
                <a:latin typeface="Trebuchet MS" panose="020B0603020202020204" pitchFamily="34" charset="0"/>
              </a:rPr>
              <a:t>to fertilise the blossom, part of a </a:t>
            </a:r>
            <a:r>
              <a:rPr lang="en-GB" sz="2000" b="1" u="sng" dirty="0">
                <a:solidFill>
                  <a:srgbClr val="FF0000"/>
                </a:solidFill>
                <a:latin typeface="Trebuchet MS" panose="020B0603020202020204" pitchFamily="34" charset="0"/>
              </a:rPr>
              <a:t>multibillion-dollar industry </a:t>
            </a:r>
            <a:r>
              <a:rPr lang="en-GB" sz="2000" dirty="0">
                <a:solidFill>
                  <a:srgbClr val="FFFF99"/>
                </a:solidFill>
                <a:latin typeface="Trebuchet MS" panose="020B0603020202020204" pitchFamily="34" charset="0"/>
              </a:rPr>
              <a:t>that has sprung up to do a job that nature once did for free.(lines 6-10)</a:t>
            </a:r>
          </a:p>
        </p:txBody>
      </p:sp>
      <p:sp>
        <p:nvSpPr>
          <p:cNvPr id="9" name="Rectangle 8"/>
          <p:cNvSpPr/>
          <p:nvPr/>
        </p:nvSpPr>
        <p:spPr>
          <a:xfrm>
            <a:off x="1619672" y="6235884"/>
            <a:ext cx="7416824" cy="369332"/>
          </a:xfrm>
          <a:prstGeom prst="rect">
            <a:avLst/>
          </a:prstGeom>
        </p:spPr>
        <p:txBody>
          <a:bodyPr wrap="square">
            <a:spAutoFit/>
          </a:bodyPr>
          <a:lstStyle/>
          <a:p>
            <a:pPr algn="ctr"/>
            <a:r>
              <a:rPr lang="en-GB" b="1" dirty="0">
                <a:solidFill>
                  <a:srgbClr val="FF0000"/>
                </a:solidFill>
              </a:rPr>
              <a:t>(A) Analysis = Word choice / Imagery / Sentence Structure / Tone</a:t>
            </a:r>
            <a:endParaRPr lang="en-GB" dirty="0"/>
          </a:p>
        </p:txBody>
      </p:sp>
    </p:spTree>
    <p:extLst>
      <p:ext uri="{BB962C8B-B14F-4D97-AF65-F5344CB8AC3E}">
        <p14:creationId xmlns:p14="http://schemas.microsoft.com/office/powerpoint/2010/main" val="87901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228998"/>
          </a:xfrm>
        </p:spPr>
        <p:txBody>
          <a:bodyPr>
            <a:normAutofit/>
          </a:bodyPr>
          <a:lstStyle/>
          <a:p>
            <a:r>
              <a:rPr lang="en-GB" sz="2800" dirty="0"/>
              <a:t>Expected Answers – For full marks there should be </a:t>
            </a:r>
            <a:r>
              <a:rPr lang="en-GB" sz="2800" b="1" u="sng" dirty="0"/>
              <a:t>detailed/insightful comments </a:t>
            </a:r>
            <a:r>
              <a:rPr lang="en-GB" sz="2800" dirty="0"/>
              <a:t>on </a:t>
            </a:r>
            <a:r>
              <a:rPr lang="en-GB" sz="2800" b="1" u="sng" dirty="0"/>
              <a:t>at least 2 </a:t>
            </a:r>
            <a:r>
              <a:rPr lang="en-GB" sz="2800" dirty="0"/>
              <a:t>examples.</a:t>
            </a:r>
          </a:p>
        </p:txBody>
      </p:sp>
      <p:sp>
        <p:nvSpPr>
          <p:cNvPr id="8" name="Content Placeholder 7"/>
          <p:cNvSpPr>
            <a:spLocks noGrp="1"/>
          </p:cNvSpPr>
          <p:nvPr>
            <p:ph sz="half" idx="1"/>
          </p:nvPr>
        </p:nvSpPr>
        <p:spPr>
          <a:xfrm>
            <a:off x="0" y="1600201"/>
            <a:ext cx="4572000" cy="4421088"/>
          </a:xfrm>
          <a:solidFill>
            <a:srgbClr val="FFFF99"/>
          </a:solidFill>
        </p:spPr>
        <p:txBody>
          <a:bodyPr>
            <a:normAutofit fontScale="85000" lnSpcReduction="10000"/>
          </a:bodyPr>
          <a:lstStyle/>
          <a:p>
            <a:r>
              <a:rPr lang="en-GB" i="1" u="sng" dirty="0">
                <a:solidFill>
                  <a:srgbClr val="0070C0"/>
                </a:solidFill>
              </a:rPr>
              <a:t>Word choice</a:t>
            </a:r>
          </a:p>
          <a:p>
            <a:r>
              <a:rPr lang="en-GB" dirty="0">
                <a:solidFill>
                  <a:srgbClr val="7030A0"/>
                </a:solidFill>
              </a:rPr>
              <a:t>“multimillion dollar industry”</a:t>
            </a:r>
          </a:p>
          <a:p>
            <a:r>
              <a:rPr lang="en-GB" dirty="0">
                <a:solidFill>
                  <a:srgbClr val="FF0000"/>
                </a:solidFill>
              </a:rPr>
              <a:t>This has connotations of a huge conglomerate company; anonymity and mas production for profit only.</a:t>
            </a:r>
          </a:p>
          <a:p>
            <a:r>
              <a:rPr lang="en-GB" dirty="0"/>
              <a:t>Thus skilfully implies the writer’s negative impression that the Central Valley is an artificial, unnatural place.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5217271"/>
            <a:ext cx="395114" cy="395114"/>
          </a:xfrm>
          <a:prstGeom prst="rect">
            <a:avLst/>
          </a:prstGeom>
        </p:spPr>
      </p:pic>
      <p:sp>
        <p:nvSpPr>
          <p:cNvPr id="14" name="Content Placeholder 4"/>
          <p:cNvSpPr>
            <a:spLocks noGrp="1"/>
          </p:cNvSpPr>
          <p:nvPr>
            <p:ph idx="1"/>
          </p:nvPr>
        </p:nvSpPr>
        <p:spPr>
          <a:xfrm>
            <a:off x="4427984" y="1628800"/>
            <a:ext cx="4464496" cy="4464496"/>
          </a:xfrm>
        </p:spPr>
        <p:txBody>
          <a:bodyPr>
            <a:normAutofit/>
          </a:bodyPr>
          <a:lstStyle/>
          <a:p>
            <a:pPr algn="just"/>
            <a:r>
              <a:rPr lang="en-GB" sz="2600" dirty="0">
                <a:solidFill>
                  <a:srgbClr val="0070C0"/>
                </a:solidFill>
              </a:rPr>
              <a:t>Write the sub-heading </a:t>
            </a:r>
            <a:r>
              <a:rPr lang="en-GB" sz="2600" i="1" u="sng" dirty="0">
                <a:solidFill>
                  <a:srgbClr val="0070C0"/>
                </a:solidFill>
              </a:rPr>
              <a:t>Word Choice </a:t>
            </a:r>
            <a:r>
              <a:rPr lang="en-GB" sz="2600" i="1" dirty="0">
                <a:solidFill>
                  <a:srgbClr val="0070C0"/>
                </a:solidFill>
              </a:rPr>
              <a:t>(</a:t>
            </a:r>
            <a:r>
              <a:rPr lang="en-GB" sz="2600" dirty="0">
                <a:solidFill>
                  <a:srgbClr val="0070C0"/>
                </a:solidFill>
              </a:rPr>
              <a:t>this will be particularly useful when answering ‘language’ questions)</a:t>
            </a:r>
          </a:p>
          <a:p>
            <a:pPr algn="just"/>
            <a:r>
              <a:rPr lang="en-GB" sz="2600" dirty="0">
                <a:solidFill>
                  <a:srgbClr val="7030A0"/>
                </a:solidFill>
              </a:rPr>
              <a:t>Quote a single word or short phrase</a:t>
            </a:r>
          </a:p>
          <a:p>
            <a:pPr algn="just"/>
            <a:r>
              <a:rPr lang="en-GB" sz="2600" dirty="0">
                <a:solidFill>
                  <a:srgbClr val="FF0000"/>
                </a:solidFill>
              </a:rPr>
              <a:t>Explore the connotations of the word</a:t>
            </a:r>
          </a:p>
          <a:p>
            <a:pPr algn="just"/>
            <a:r>
              <a:rPr lang="en-GB" sz="2600" dirty="0"/>
              <a:t>Refer back to the question</a:t>
            </a:r>
          </a:p>
          <a:p>
            <a:pPr marL="0" indent="0">
              <a:buNone/>
            </a:pPr>
            <a:endParaRPr lang="en-GB" sz="2600" dirty="0"/>
          </a:p>
          <a:p>
            <a:pPr marL="0" indent="0">
              <a:buNone/>
            </a:pPr>
            <a:endParaRPr lang="en-GB" dirty="0"/>
          </a:p>
          <a:p>
            <a:pPr marL="0" indent="0">
              <a:buNone/>
            </a:pPr>
            <a:endParaRPr lang="en-GB" dirty="0"/>
          </a:p>
        </p:txBody>
      </p:sp>
      <p:sp>
        <p:nvSpPr>
          <p:cNvPr id="15" name="TextBox 14"/>
          <p:cNvSpPr txBox="1"/>
          <p:nvPr/>
        </p:nvSpPr>
        <p:spPr>
          <a:xfrm>
            <a:off x="0" y="6286520"/>
            <a:ext cx="9144000" cy="46166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dirty="0">
                <a:solidFill>
                  <a:schemeClr val="bg1"/>
                </a:solidFill>
                <a:latin typeface="+mj-lt"/>
              </a:rPr>
              <a:t>SQA TIP: ONLY </a:t>
            </a:r>
            <a:r>
              <a:rPr lang="en-GB" sz="2400" u="sng" dirty="0">
                <a:solidFill>
                  <a:schemeClr val="bg1"/>
                </a:solidFill>
                <a:latin typeface="+mj-lt"/>
              </a:rPr>
              <a:t>ONE MARK</a:t>
            </a:r>
            <a:r>
              <a:rPr lang="en-GB" sz="2400" dirty="0">
                <a:solidFill>
                  <a:schemeClr val="bg1"/>
                </a:solidFill>
                <a:latin typeface="+mj-lt"/>
              </a:rPr>
              <a:t> PER WORD CHOICE!</a:t>
            </a:r>
          </a:p>
        </p:txBody>
      </p:sp>
    </p:spTree>
    <p:extLst>
      <p:ext uri="{BB962C8B-B14F-4D97-AF65-F5344CB8AC3E}">
        <p14:creationId xmlns:p14="http://schemas.microsoft.com/office/powerpoint/2010/main" val="394500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ppt_w</p:attrName>
                                        </p:attrNameLst>
                                      </p:cBhvr>
                                      <p:tavLst>
                                        <p:tav tm="0" fmla="#ppt_w*sin(2.5*pi*$)">
                                          <p:val>
                                            <p:fltVal val="0"/>
                                          </p:val>
                                        </p:tav>
                                        <p:tav tm="100000">
                                          <p:val>
                                            <p:fltVal val="1"/>
                                          </p:val>
                                        </p:tav>
                                      </p:tavLst>
                                    </p:anim>
                                    <p:anim calcmode="lin" valueType="num">
                                      <p:cBhvr>
                                        <p:cTn id="2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Sentence Structure Questions</a:t>
            </a:r>
          </a:p>
        </p:txBody>
      </p:sp>
      <p:sp>
        <p:nvSpPr>
          <p:cNvPr id="3" name="Content Placeholder 2"/>
          <p:cNvSpPr>
            <a:spLocks noGrp="1"/>
          </p:cNvSpPr>
          <p:nvPr>
            <p:ph idx="1"/>
          </p:nvPr>
        </p:nvSpPr>
        <p:spPr/>
        <p:txBody>
          <a:bodyPr/>
          <a:lstStyle/>
          <a:p>
            <a:r>
              <a:rPr lang="en-GB" dirty="0">
                <a:solidFill>
                  <a:srgbClr val="0070C0"/>
                </a:solidFill>
              </a:rPr>
              <a:t>Write the sub-heading </a:t>
            </a:r>
            <a:r>
              <a:rPr lang="en-GB" u="sng" dirty="0">
                <a:solidFill>
                  <a:srgbClr val="0070C0"/>
                </a:solidFill>
              </a:rPr>
              <a:t>Sentence Structure</a:t>
            </a:r>
          </a:p>
          <a:p>
            <a:r>
              <a:rPr lang="en-GB" dirty="0">
                <a:solidFill>
                  <a:srgbClr val="7030A0"/>
                </a:solidFill>
              </a:rPr>
              <a:t>State the technique used (eg. list, repetition..) with a short quotation/line number reference.</a:t>
            </a:r>
          </a:p>
          <a:p>
            <a:r>
              <a:rPr lang="en-GB" i="1" dirty="0">
                <a:solidFill>
                  <a:srgbClr val="FF0000"/>
                </a:solidFill>
              </a:rPr>
              <a:t>allows the writer to......</a:t>
            </a:r>
          </a:p>
          <a:p>
            <a:r>
              <a:rPr lang="en-GB" dirty="0"/>
              <a:t>Therefore the writer makes it clear that..(</a:t>
            </a:r>
            <a:r>
              <a:rPr lang="en-GB" b="1" i="1" dirty="0"/>
              <a:t>refer back to the question</a:t>
            </a:r>
            <a:r>
              <a:rPr lang="en-GB" dirty="0"/>
              <a:t>)</a:t>
            </a:r>
          </a:p>
          <a:p>
            <a:endParaRPr lang="en-GB" dirty="0"/>
          </a:p>
        </p:txBody>
      </p:sp>
      <p:sp>
        <p:nvSpPr>
          <p:cNvPr id="12" name="TextBox 11"/>
          <p:cNvSpPr txBox="1"/>
          <p:nvPr/>
        </p:nvSpPr>
        <p:spPr>
          <a:xfrm>
            <a:off x="0" y="6286520"/>
            <a:ext cx="9144000" cy="369332"/>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chemeClr val="bg1"/>
                </a:solidFill>
                <a:latin typeface="+mj-lt"/>
              </a:rPr>
              <a:t>SQA TIP: </a:t>
            </a:r>
            <a:r>
              <a:rPr lang="en-GB" u="sng" dirty="0">
                <a:solidFill>
                  <a:schemeClr val="bg1"/>
                </a:solidFill>
                <a:latin typeface="+mj-lt"/>
              </a:rPr>
              <a:t>QUOTE</a:t>
            </a:r>
            <a:r>
              <a:rPr lang="en-GB" dirty="0">
                <a:solidFill>
                  <a:schemeClr val="bg1"/>
                </a:solidFill>
                <a:latin typeface="+mj-lt"/>
              </a:rPr>
              <a:t> EXAMPLE (in short) </a:t>
            </a:r>
            <a:r>
              <a:rPr lang="en-GB" u="sng" dirty="0">
                <a:solidFill>
                  <a:schemeClr val="bg1"/>
                </a:solidFill>
                <a:latin typeface="+mj-lt"/>
              </a:rPr>
              <a:t>AND EXPLAIN </a:t>
            </a:r>
            <a:r>
              <a:rPr lang="en-GB" dirty="0">
                <a:solidFill>
                  <a:schemeClr val="bg1"/>
                </a:solidFill>
                <a:latin typeface="+mj-lt"/>
              </a:rPr>
              <a:t>FULLY</a:t>
            </a:r>
          </a:p>
        </p:txBody>
      </p:sp>
    </p:spTree>
    <p:extLst>
      <p:ext uri="{BB962C8B-B14F-4D97-AF65-F5344CB8AC3E}">
        <p14:creationId xmlns:p14="http://schemas.microsoft.com/office/powerpoint/2010/main" val="4164633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l="-6000" r="-6000"/>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0" y="188640"/>
            <a:ext cx="9144000" cy="448258"/>
          </a:xfrm>
          <a:solidFill>
            <a:srgbClr val="FFFF99"/>
          </a:solidFill>
          <a:ln w="76200">
            <a:noFill/>
          </a:ln>
          <a:effectLst>
            <a:softEdge rad="12700"/>
          </a:effectLst>
        </p:spPr>
        <p:txBody>
          <a:bodyPr>
            <a:normAutofit fontScale="90000"/>
          </a:bodyPr>
          <a:lstStyle/>
          <a:p>
            <a:r>
              <a:rPr lang="en-GB" sz="3200" b="1" dirty="0">
                <a:solidFill>
                  <a:schemeClr val="accent4">
                    <a:lumMod val="75000"/>
                  </a:schemeClr>
                </a:solidFill>
              </a:rPr>
              <a:t>Aims for today</a:t>
            </a:r>
          </a:p>
        </p:txBody>
      </p:sp>
      <p:sp>
        <p:nvSpPr>
          <p:cNvPr id="10" name="Content Placeholder 3"/>
          <p:cNvSpPr>
            <a:spLocks noGrp="1"/>
          </p:cNvSpPr>
          <p:nvPr>
            <p:ph sz="half" idx="2"/>
          </p:nvPr>
        </p:nvSpPr>
        <p:spPr>
          <a:xfrm>
            <a:off x="251520" y="764704"/>
            <a:ext cx="8892480" cy="5904656"/>
          </a:xfrm>
          <a:solidFill>
            <a:srgbClr val="FFFF99">
              <a:alpha val="44000"/>
            </a:srgbClr>
          </a:solidFill>
          <a:ln w="76200">
            <a:noFill/>
          </a:ln>
          <a:effectLst>
            <a:softEdge rad="635000"/>
          </a:effectLst>
        </p:spPr>
        <p:txBody>
          <a:bodyPr>
            <a:normAutofit fontScale="70000" lnSpcReduction="20000"/>
          </a:bodyPr>
          <a:lstStyle/>
          <a:p>
            <a:pPr marL="0" indent="0">
              <a:buNone/>
            </a:pPr>
            <a:r>
              <a:rPr lang="en-GB" sz="3400" b="1" dirty="0"/>
              <a:t>Learning Intentions:</a:t>
            </a:r>
          </a:p>
          <a:p>
            <a:pPr marL="0" indent="0">
              <a:buNone/>
            </a:pPr>
            <a:endParaRPr lang="en-GB" sz="3400" b="1" dirty="0"/>
          </a:p>
          <a:p>
            <a:pPr>
              <a:buFont typeface="Wingdings" panose="05000000000000000000" pitchFamily="2" charset="2"/>
              <a:buChar char="ü"/>
            </a:pPr>
            <a:r>
              <a:rPr lang="en-GB" sz="3400" b="1" dirty="0"/>
              <a:t>To review some Reading for Understanding, Analysis and Evaluation techniques…very quickly!</a:t>
            </a:r>
          </a:p>
          <a:p>
            <a:pPr>
              <a:buFont typeface="Wingdings" panose="05000000000000000000" pitchFamily="2" charset="2"/>
              <a:buChar char="ü"/>
            </a:pPr>
            <a:r>
              <a:rPr lang="en-GB" sz="3400" b="1" dirty="0"/>
              <a:t>To give you an opportunity to revise these using the 2015 past paper and a paper previously unseen by you.</a:t>
            </a:r>
          </a:p>
          <a:p>
            <a:endParaRPr lang="en-GB" sz="3400" b="1" dirty="0"/>
          </a:p>
          <a:p>
            <a:pPr marL="0" indent="0">
              <a:buNone/>
            </a:pPr>
            <a:r>
              <a:rPr lang="en-GB" sz="3400" b="1" dirty="0"/>
              <a:t>Learning Outcomes:</a:t>
            </a:r>
          </a:p>
          <a:p>
            <a:pPr marL="0" indent="0">
              <a:buNone/>
            </a:pPr>
            <a:endParaRPr lang="en-GB" sz="3400" b="1" dirty="0"/>
          </a:p>
          <a:p>
            <a:pPr>
              <a:buFont typeface="Wingdings" panose="05000000000000000000" pitchFamily="2" charset="2"/>
              <a:buChar char="ü"/>
            </a:pPr>
            <a:r>
              <a:rPr lang="en-GB" sz="3400" b="1" dirty="0"/>
              <a:t>To refresh expectations about each question type and know how to tackle them in the best manner to get the most marks.</a:t>
            </a:r>
          </a:p>
          <a:p>
            <a:pPr marL="0" indent="0">
              <a:buNone/>
            </a:pPr>
            <a:endParaRPr lang="en-GB" sz="3400" b="1" dirty="0"/>
          </a:p>
          <a:p>
            <a:pPr marL="0" indent="0">
              <a:buNone/>
            </a:pPr>
            <a:r>
              <a:rPr lang="en-GB" sz="3400" b="1" dirty="0"/>
              <a:t>Next steps:</a:t>
            </a:r>
          </a:p>
          <a:p>
            <a:pPr marL="0" indent="0">
              <a:buNone/>
            </a:pPr>
            <a:endParaRPr lang="en-GB" sz="3400" b="1" dirty="0"/>
          </a:p>
          <a:p>
            <a:pPr>
              <a:buFont typeface="Wingdings" panose="05000000000000000000" pitchFamily="2" charset="2"/>
              <a:buChar char="ü"/>
            </a:pPr>
            <a:r>
              <a:rPr lang="en-GB" sz="3400" b="1" dirty="0"/>
              <a:t>Hopefully you will feel equipped to go away and get on with some great independent revision!</a:t>
            </a:r>
          </a:p>
          <a:p>
            <a:pPr marL="0" indent="0">
              <a:buNone/>
            </a:pPr>
            <a:endParaRPr lang="en-GB" sz="3400" dirty="0"/>
          </a:p>
          <a:p>
            <a:pPr marL="0" indent="0">
              <a:buNone/>
            </a:pPr>
            <a:endParaRPr lang="en-GB" dirty="0"/>
          </a:p>
        </p:txBody>
      </p:sp>
    </p:spTree>
    <p:extLst>
      <p:ext uri="{BB962C8B-B14F-4D97-AF65-F5344CB8AC3E}">
        <p14:creationId xmlns:p14="http://schemas.microsoft.com/office/powerpoint/2010/main" val="3450424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endParaRPr lang="en-GB" sz="2800" dirty="0"/>
          </a:p>
          <a:p>
            <a:pPr marL="0" indent="0" algn="ctr">
              <a:buNone/>
            </a:pPr>
            <a:endParaRPr lang="en-GB" sz="2800" dirty="0"/>
          </a:p>
          <a:p>
            <a:pPr marL="0" indent="0" algn="ctr">
              <a:buNone/>
            </a:pPr>
            <a:endParaRPr lang="en-GB" sz="2800" dirty="0"/>
          </a:p>
          <a:p>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a:p>
            <a:endParaRPr lang="en-GB" dirty="0"/>
          </a:p>
          <a:p>
            <a:endParaRPr lang="en-GB" dirty="0"/>
          </a:p>
          <a:p>
            <a:endParaRPr lang="en-GB" dirty="0"/>
          </a:p>
          <a:p>
            <a:endParaRPr lang="en-GB" dirty="0"/>
          </a:p>
          <a:p>
            <a:pPr marL="0" indent="0">
              <a:buNone/>
            </a:pPr>
            <a:endParaRPr lang="en-GB" dirty="0"/>
          </a:p>
          <a:p>
            <a:pPr marL="0" indent="0">
              <a:buNone/>
            </a:pPr>
            <a:endParaRPr lang="en-GB" dirty="0"/>
          </a:p>
        </p:txBody>
      </p:sp>
      <p:sp>
        <p:nvSpPr>
          <p:cNvPr id="8" name="Content Placeholder 7"/>
          <p:cNvSpPr>
            <a:spLocks noGrp="1"/>
          </p:cNvSpPr>
          <p:nvPr>
            <p:ph sz="quarter" idx="4"/>
          </p:nvPr>
        </p:nvSpPr>
        <p:spPr/>
        <p:txBody>
          <a:bodyPr>
            <a:normAutofit/>
          </a:bodyPr>
          <a:lstStyle/>
          <a:p>
            <a:pPr>
              <a:buNone/>
            </a:pPr>
            <a:endParaRPr lang="en-GB" sz="2800" dirty="0">
              <a:solidFill>
                <a:schemeClr val="accent2">
                  <a:lumMod val="75000"/>
                </a:schemeClr>
              </a:solidFill>
            </a:endParaRPr>
          </a:p>
          <a:p>
            <a:pPr>
              <a:buNone/>
            </a:pPr>
            <a:endParaRPr lang="en-GB" dirty="0">
              <a:solidFill>
                <a:schemeClr val="tx2">
                  <a:lumMod val="75000"/>
                </a:schemeClr>
              </a:solidFill>
            </a:endParaRPr>
          </a:p>
          <a:p>
            <a:endParaRPr lang="en-GB" b="1" u="sng" dirty="0">
              <a:solidFill>
                <a:srgbClr val="7030A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528726799"/>
              </p:ext>
            </p:extLst>
          </p:nvPr>
        </p:nvGraphicFramePr>
        <p:xfrm>
          <a:off x="107504" y="1"/>
          <a:ext cx="9001000" cy="6857999"/>
        </p:xfrm>
        <a:graphic>
          <a:graphicData uri="http://schemas.openxmlformats.org/drawingml/2006/table">
            <a:tbl>
              <a:tblPr firstRow="1" bandRow="1">
                <a:tableStyleId>{5940675A-B579-460E-94D1-54222C63F5DA}</a:tableStyleId>
              </a:tblPr>
              <a:tblGrid>
                <a:gridCol w="2698652">
                  <a:extLst>
                    <a:ext uri="{9D8B030D-6E8A-4147-A177-3AD203B41FA5}">
                      <a16:colId xmlns:a16="http://schemas.microsoft.com/office/drawing/2014/main" xmlns="" val="20000"/>
                    </a:ext>
                  </a:extLst>
                </a:gridCol>
                <a:gridCol w="6302348">
                  <a:extLst>
                    <a:ext uri="{9D8B030D-6E8A-4147-A177-3AD203B41FA5}">
                      <a16:colId xmlns:a16="http://schemas.microsoft.com/office/drawing/2014/main" xmlns="" val="20001"/>
                    </a:ext>
                  </a:extLst>
                </a:gridCol>
              </a:tblGrid>
              <a:tr h="8661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1" u="sng" dirty="0">
                          <a:solidFill>
                            <a:srgbClr val="7030A0"/>
                          </a:solidFill>
                        </a:rPr>
                        <a:t>Technique</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1" u="sng" dirty="0"/>
                        <a:t>Impact/Effect (</a:t>
                      </a:r>
                      <a:r>
                        <a:rPr lang="en-GB" sz="2400" b="1" i="1" u="sng" dirty="0">
                          <a:solidFill>
                            <a:srgbClr val="FF0000"/>
                          </a:solidFill>
                        </a:rPr>
                        <a:t>Allows the writer to…</a:t>
                      </a:r>
                      <a:r>
                        <a:rPr lang="en-GB" sz="2400" b="1" u="sng" dirty="0">
                          <a:solidFill>
                            <a:schemeClr val="tx1"/>
                          </a:solidFill>
                        </a:rPr>
                        <a:t>)</a:t>
                      </a:r>
                    </a:p>
                    <a:p>
                      <a:pPr algn="ctr"/>
                      <a:endParaRPr lang="en-GB" sz="2400" b="1" u="sng"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1565043">
                <a:tc>
                  <a:txBody>
                    <a:bodyPr/>
                    <a:lstStyle/>
                    <a:p>
                      <a:pPr marL="285750" indent="-285750">
                        <a:buFont typeface="Arial" panose="020B0604020202020204" pitchFamily="34" charset="0"/>
                        <a:buChar char="•"/>
                      </a:pPr>
                      <a:r>
                        <a:rPr lang="en-GB" sz="1800" b="1" dirty="0">
                          <a:solidFill>
                            <a:srgbClr val="7030A0"/>
                          </a:solidFill>
                        </a:rPr>
                        <a:t>balanced sentences</a:t>
                      </a:r>
                      <a:r>
                        <a:rPr lang="en-GB" sz="1800" b="1" baseline="0" dirty="0">
                          <a:solidFill>
                            <a:srgbClr val="7030A0"/>
                          </a:solidFill>
                        </a:rPr>
                        <a:t> (s</a:t>
                      </a:r>
                      <a:r>
                        <a:rPr lang="en-GB" sz="1800" b="1" dirty="0">
                          <a:solidFill>
                            <a:srgbClr val="7030A0"/>
                          </a:solidFill>
                        </a:rPr>
                        <a:t>ometimes  separated by a semi-colon)</a:t>
                      </a:r>
                    </a:p>
                    <a:p>
                      <a:pPr marL="0" indent="0">
                        <a:buFont typeface="Arial" panose="020B0604020202020204" pitchFamily="34" charset="0"/>
                        <a:buNone/>
                      </a:pPr>
                      <a:r>
                        <a:rPr lang="en-GB" sz="1800" b="1" dirty="0">
                          <a:solidFill>
                            <a:srgbClr val="7030A0"/>
                          </a:solidFill>
                        </a:rPr>
                        <a:t>.......;..........</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u="sng" dirty="0">
                          <a:solidFill>
                            <a:schemeClr val="tx1"/>
                          </a:solidFill>
                        </a:rPr>
                        <a:t>highlight a contrast </a:t>
                      </a:r>
                      <a:r>
                        <a:rPr lang="en-GB" sz="1800" dirty="0">
                          <a:solidFill>
                            <a:schemeClr val="tx1"/>
                          </a:solidFill>
                        </a:rPr>
                        <a:t>to stress a point/make an idea more forcefully</a:t>
                      </a:r>
                    </a:p>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673649">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dirty="0">
                          <a:solidFill>
                            <a:srgbClr val="7030A0"/>
                          </a:solidFill>
                        </a:rPr>
                        <a:t>Lists</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convey the </a:t>
                      </a:r>
                      <a:r>
                        <a:rPr lang="en-GB" sz="1800" u="sng" dirty="0">
                          <a:solidFill>
                            <a:schemeClr val="tx1"/>
                          </a:solidFill>
                        </a:rPr>
                        <a:t>range</a:t>
                      </a:r>
                      <a:r>
                        <a:rPr lang="en-GB" sz="1800" dirty="0">
                          <a:solidFill>
                            <a:schemeClr val="tx1"/>
                          </a:solidFill>
                        </a:rPr>
                        <a:t>*, the scope/scale of something; suggests multiplicity of…</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962356">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dirty="0">
                          <a:solidFill>
                            <a:srgbClr val="7030A0"/>
                          </a:solidFill>
                        </a:rPr>
                        <a:t>Complex list</a:t>
                      </a:r>
                      <a:r>
                        <a:rPr lang="en-GB" sz="1800" b="1" baseline="0" dirty="0">
                          <a:solidFill>
                            <a:srgbClr val="7030A0"/>
                          </a:solidFill>
                        </a:rPr>
                        <a:t> (sep</a:t>
                      </a:r>
                      <a:r>
                        <a:rPr lang="en-GB" sz="1800" b="1" dirty="0">
                          <a:solidFill>
                            <a:srgbClr val="7030A0"/>
                          </a:solidFill>
                        </a:rPr>
                        <a:t>arated by semi-colons   ;)</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u="sng" dirty="0">
                          <a:solidFill>
                            <a:schemeClr val="tx1"/>
                          </a:solidFill>
                        </a:rPr>
                        <a:t>range</a:t>
                      </a:r>
                      <a:r>
                        <a:rPr lang="en-GB" sz="1800" dirty="0">
                          <a:solidFill>
                            <a:schemeClr val="tx1"/>
                          </a:solidFill>
                        </a:rPr>
                        <a:t>* of things; scale of the argument; so many related ideas/points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1251062">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dirty="0">
                          <a:solidFill>
                            <a:srgbClr val="7030A0"/>
                          </a:solidFill>
                        </a:rPr>
                        <a:t>Repetition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b="1" dirty="0">
                        <a:solidFill>
                          <a:srgbClr val="7030A0"/>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dirty="0">
                          <a:solidFill>
                            <a:schemeClr val="tx1"/>
                          </a:solidFill>
                        </a:rPr>
                        <a:t>suggests endless </a:t>
                      </a:r>
                      <a:r>
                        <a:rPr lang="en-GB" sz="1800" u="sng" dirty="0">
                          <a:solidFill>
                            <a:schemeClr val="tx1"/>
                          </a:solidFill>
                        </a:rPr>
                        <a:t>range</a:t>
                      </a:r>
                      <a:r>
                        <a:rPr lang="en-GB" sz="1800" dirty="0">
                          <a:solidFill>
                            <a:schemeClr val="tx1"/>
                          </a:solidFill>
                        </a:rPr>
                        <a:t>* of...</a:t>
                      </a:r>
                    </a:p>
                    <a:p>
                      <a:r>
                        <a:rPr lang="en-GB" sz="1800" b="1" dirty="0">
                          <a:solidFill>
                            <a:schemeClr val="tx1"/>
                          </a:solidFill>
                        </a:rPr>
                        <a:t>intensifies</a:t>
                      </a:r>
                      <a:r>
                        <a:rPr lang="en-GB" sz="1800" dirty="0">
                          <a:solidFill>
                            <a:schemeClr val="tx1"/>
                          </a:solidFill>
                        </a:rPr>
                        <a:t> the writer’s point/feelings about...</a:t>
                      </a:r>
                    </a:p>
                    <a:p>
                      <a:r>
                        <a:rPr lang="en-GB" sz="1800" b="1" dirty="0">
                          <a:solidFill>
                            <a:schemeClr val="tx1"/>
                          </a:solidFill>
                        </a:rPr>
                        <a:t>stresses </a:t>
                      </a:r>
                      <a:r>
                        <a:rPr lang="en-GB" sz="1800" i="1" dirty="0">
                          <a:solidFill>
                            <a:schemeClr val="tx1"/>
                          </a:solidFill>
                        </a:rPr>
                        <a:t>something</a:t>
                      </a:r>
                      <a:r>
                        <a:rPr lang="en-GB" sz="1800" dirty="0">
                          <a:solidFill>
                            <a:schemeClr val="tx1"/>
                          </a:solidFill>
                        </a:rPr>
                        <a:t> within the structure (perhaps writer’s attitude </a:t>
                      </a:r>
                      <a:r>
                        <a:rPr lang="en-GB" sz="1800" i="1" dirty="0">
                          <a:solidFill>
                            <a:schemeClr val="tx1"/>
                          </a:solidFill>
                        </a:rPr>
                        <a:t>or</a:t>
                      </a:r>
                      <a:r>
                        <a:rPr lang="en-GB" sz="1800" dirty="0">
                          <a:solidFill>
                            <a:schemeClr val="tx1"/>
                          </a:solidFill>
                        </a:rPr>
                        <a:t> range of...</a:t>
                      </a:r>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1539769">
                <a:tc>
                  <a:txBody>
                    <a:bodyPr/>
                    <a:lstStyle/>
                    <a:p>
                      <a:pPr marL="285750" indent="-285750">
                        <a:buFont typeface="Arial" panose="020B0604020202020204" pitchFamily="34" charset="0"/>
                        <a:buChar char="•"/>
                      </a:pPr>
                      <a:r>
                        <a:rPr lang="en-GB" sz="1800" b="1" dirty="0">
                          <a:solidFill>
                            <a:srgbClr val="7030A0"/>
                          </a:solidFill>
                        </a:rPr>
                        <a:t>Repetitive structures</a:t>
                      </a:r>
                    </a:p>
                    <a:p>
                      <a:pPr marL="285750" indent="-285750">
                        <a:buFont typeface="Arial" panose="020B0604020202020204" pitchFamily="34" charset="0"/>
                        <a:buChar char="•"/>
                      </a:pPr>
                      <a:r>
                        <a:rPr lang="en-GB" sz="1800" b="1" dirty="0">
                          <a:solidFill>
                            <a:srgbClr val="7030A0"/>
                          </a:solidFill>
                        </a:rPr>
                        <a:t>Parallel structures</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GB" sz="1800" dirty="0">
                          <a:solidFill>
                            <a:schemeClr val="tx1"/>
                          </a:solidFill>
                        </a:rPr>
                        <a:t>Drives home the writer’s point/feelings</a:t>
                      </a:r>
                    </a:p>
                    <a:p>
                      <a:r>
                        <a:rPr lang="en-GB" sz="1800" dirty="0">
                          <a:solidFill>
                            <a:schemeClr val="tx1"/>
                          </a:solidFill>
                        </a:rPr>
                        <a:t>Stresses or intensifies the writer’s point/feelings</a:t>
                      </a:r>
                    </a:p>
                    <a:p>
                      <a:r>
                        <a:rPr lang="en-GB" sz="1800" dirty="0">
                          <a:solidFill>
                            <a:schemeClr val="tx1"/>
                          </a:solidFill>
                        </a:rPr>
                        <a:t>Highlights </a:t>
                      </a:r>
                      <a:r>
                        <a:rPr lang="en-GB" sz="1800" u="sng" dirty="0">
                          <a:solidFill>
                            <a:schemeClr val="tx1"/>
                          </a:solidFill>
                        </a:rPr>
                        <a:t>a contrast</a:t>
                      </a:r>
                      <a:r>
                        <a:rPr lang="en-GB" sz="1800" dirty="0">
                          <a:solidFill>
                            <a:schemeClr val="tx1"/>
                          </a:solidFill>
                        </a:rPr>
                        <a:t> between the ideas within the parallelism</a:t>
                      </a:r>
                      <a:endParaRPr lang="en-GB" sz="1800" u="sng"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7335053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228998"/>
          </a:xfrm>
        </p:spPr>
        <p:txBody>
          <a:bodyPr>
            <a:normAutofit/>
          </a:bodyPr>
          <a:lstStyle/>
          <a:p>
            <a:r>
              <a:rPr lang="en-GB" sz="2800" dirty="0"/>
              <a:t>Expected Answers – For full marks there should be </a:t>
            </a:r>
            <a:r>
              <a:rPr lang="en-GB" sz="2800" b="1" u="sng" dirty="0"/>
              <a:t>detailed/insightful comments </a:t>
            </a:r>
            <a:r>
              <a:rPr lang="en-GB" sz="2800" dirty="0"/>
              <a:t>on </a:t>
            </a:r>
            <a:r>
              <a:rPr lang="en-GB" sz="2800" b="1" u="sng" dirty="0"/>
              <a:t>at least 2 </a:t>
            </a:r>
            <a:r>
              <a:rPr lang="en-GB" sz="2800" dirty="0"/>
              <a:t>examples.</a:t>
            </a:r>
          </a:p>
        </p:txBody>
      </p:sp>
      <p:sp>
        <p:nvSpPr>
          <p:cNvPr id="8" name="Content Placeholder 7"/>
          <p:cNvSpPr>
            <a:spLocks noGrp="1"/>
          </p:cNvSpPr>
          <p:nvPr>
            <p:ph sz="half" idx="1"/>
          </p:nvPr>
        </p:nvSpPr>
        <p:spPr>
          <a:xfrm>
            <a:off x="288032" y="1616807"/>
            <a:ext cx="4283968" cy="4421088"/>
          </a:xfrm>
          <a:solidFill>
            <a:srgbClr val="FFFF99"/>
          </a:solidFill>
        </p:spPr>
        <p:txBody>
          <a:bodyPr>
            <a:normAutofit fontScale="92500" lnSpcReduction="20000"/>
          </a:bodyPr>
          <a:lstStyle/>
          <a:p>
            <a:r>
              <a:rPr lang="en-GB" sz="2600" u="sng" dirty="0">
                <a:solidFill>
                  <a:srgbClr val="0070C0"/>
                </a:solidFill>
              </a:rPr>
              <a:t>Sentence Structure</a:t>
            </a:r>
          </a:p>
          <a:p>
            <a:r>
              <a:rPr lang="en-GB" sz="2600" dirty="0">
                <a:solidFill>
                  <a:srgbClr val="7030A0"/>
                </a:solidFill>
              </a:rPr>
              <a:t>Repetition in line 7 “no birds, no butterflies, no beetles”</a:t>
            </a:r>
          </a:p>
          <a:p>
            <a:r>
              <a:rPr lang="en-GB" sz="2600" dirty="0">
                <a:solidFill>
                  <a:srgbClr val="FF0000"/>
                </a:solidFill>
              </a:rPr>
              <a:t>allows the writer to emphasise the lack of wildlife</a:t>
            </a:r>
          </a:p>
          <a:p>
            <a:r>
              <a:rPr lang="en-GB" sz="2600" dirty="0"/>
              <a:t>Therefore though repetition of the range of wildlife that is absent the writer makes it clear her negative impression of the Central Valley.</a:t>
            </a:r>
          </a:p>
        </p:txBody>
      </p:sp>
      <p:sp>
        <p:nvSpPr>
          <p:cNvPr id="9" name="Content Placeholder 2"/>
          <p:cNvSpPr>
            <a:spLocks noGrp="1"/>
          </p:cNvSpPr>
          <p:nvPr>
            <p:ph idx="1"/>
          </p:nvPr>
        </p:nvSpPr>
        <p:spPr>
          <a:xfrm>
            <a:off x="4572000" y="1628800"/>
            <a:ext cx="4248472" cy="4425355"/>
          </a:xfrm>
        </p:spPr>
        <p:txBody>
          <a:bodyPr>
            <a:normAutofit fontScale="92500" lnSpcReduction="20000"/>
          </a:bodyPr>
          <a:lstStyle/>
          <a:p>
            <a:r>
              <a:rPr lang="en-GB" dirty="0">
                <a:solidFill>
                  <a:srgbClr val="0070C0"/>
                </a:solidFill>
              </a:rPr>
              <a:t>Write the sub-heading </a:t>
            </a:r>
            <a:r>
              <a:rPr lang="en-GB" u="sng" dirty="0">
                <a:solidFill>
                  <a:srgbClr val="0070C0"/>
                </a:solidFill>
              </a:rPr>
              <a:t>Sentence Structure</a:t>
            </a:r>
          </a:p>
          <a:p>
            <a:r>
              <a:rPr lang="en-GB" dirty="0">
                <a:solidFill>
                  <a:srgbClr val="7030A0"/>
                </a:solidFill>
              </a:rPr>
              <a:t>State the technique used (eg. list, repetition..) with a short quotation/line number reference.</a:t>
            </a:r>
          </a:p>
          <a:p>
            <a:r>
              <a:rPr lang="en-GB" i="1" dirty="0">
                <a:solidFill>
                  <a:srgbClr val="FF0000"/>
                </a:solidFill>
              </a:rPr>
              <a:t>allows the writer to......</a:t>
            </a:r>
          </a:p>
          <a:p>
            <a:r>
              <a:rPr lang="en-GB" dirty="0"/>
              <a:t>Therefore the writer makes it clear that..(</a:t>
            </a:r>
            <a:r>
              <a:rPr lang="en-GB" b="1" i="1" dirty="0"/>
              <a:t>refer back to the question</a:t>
            </a:r>
            <a:r>
              <a:rPr lang="en-GB" dirty="0"/>
              <a:t>)</a:t>
            </a:r>
          </a:p>
          <a:p>
            <a:endParaRPr lang="en-GB" dirty="0"/>
          </a:p>
        </p:txBody>
      </p:sp>
      <p:sp>
        <p:nvSpPr>
          <p:cNvPr id="10" name="TextBox 9"/>
          <p:cNvSpPr txBox="1"/>
          <p:nvPr/>
        </p:nvSpPr>
        <p:spPr>
          <a:xfrm>
            <a:off x="0" y="6286520"/>
            <a:ext cx="9144000" cy="369332"/>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chemeClr val="bg1"/>
                </a:solidFill>
                <a:latin typeface="+mj-lt"/>
              </a:rPr>
              <a:t>SQA TIP: </a:t>
            </a:r>
            <a:r>
              <a:rPr lang="en-GB" u="sng" dirty="0">
                <a:solidFill>
                  <a:schemeClr val="bg1"/>
                </a:solidFill>
                <a:latin typeface="+mj-lt"/>
              </a:rPr>
              <a:t>QUOTE</a:t>
            </a:r>
            <a:r>
              <a:rPr lang="en-GB" dirty="0">
                <a:solidFill>
                  <a:schemeClr val="bg1"/>
                </a:solidFill>
                <a:latin typeface="+mj-lt"/>
              </a:rPr>
              <a:t> EXAMPLE (in short) </a:t>
            </a:r>
            <a:r>
              <a:rPr lang="en-GB" u="sng" dirty="0">
                <a:solidFill>
                  <a:schemeClr val="bg1"/>
                </a:solidFill>
                <a:latin typeface="+mj-lt"/>
              </a:rPr>
              <a:t>AND EXPLAIN </a:t>
            </a:r>
            <a:r>
              <a:rPr lang="en-GB" dirty="0">
                <a:solidFill>
                  <a:schemeClr val="bg1"/>
                </a:solidFill>
                <a:latin typeface="+mj-lt"/>
              </a:rPr>
              <a:t>FULLY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5373216"/>
            <a:ext cx="395114" cy="395114"/>
          </a:xfrm>
          <a:prstGeom prst="rect">
            <a:avLst/>
          </a:prstGeom>
        </p:spPr>
      </p:pic>
    </p:spTree>
    <p:extLst>
      <p:ext uri="{BB962C8B-B14F-4D97-AF65-F5344CB8AC3E}">
        <p14:creationId xmlns:p14="http://schemas.microsoft.com/office/powerpoint/2010/main" val="280011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anim calcmode="lin" valueType="num">
                                      <p:cBhvr>
                                        <p:cTn id="28" dur="2000" fill="hold"/>
                                        <p:tgtEl>
                                          <p:spTgt spid="7"/>
                                        </p:tgtEl>
                                        <p:attrNameLst>
                                          <p:attrName>ppt_w</p:attrName>
                                        </p:attrNameLst>
                                      </p:cBhvr>
                                      <p:tavLst>
                                        <p:tav tm="0" fmla="#ppt_w*sin(2.5*pi*$)">
                                          <p:val>
                                            <p:fltVal val="0"/>
                                          </p:val>
                                        </p:tav>
                                        <p:tav tm="100000">
                                          <p:val>
                                            <p:fltVal val="1"/>
                                          </p:val>
                                        </p:tav>
                                      </p:tavLst>
                                    </p:anim>
                                    <p:anim calcmode="lin" valueType="num">
                                      <p:cBhvr>
                                        <p:cTn id="2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228998"/>
          </a:xfrm>
        </p:spPr>
        <p:txBody>
          <a:bodyPr>
            <a:normAutofit/>
          </a:bodyPr>
          <a:lstStyle/>
          <a:p>
            <a:r>
              <a:rPr lang="en-GB" sz="2800" dirty="0"/>
              <a:t>Expected Answers – For full marks there should be </a:t>
            </a:r>
            <a:r>
              <a:rPr lang="en-GB" sz="2800" b="1" u="sng" dirty="0"/>
              <a:t>detailed/insightful comments </a:t>
            </a:r>
            <a:r>
              <a:rPr lang="en-GB" sz="2800" dirty="0"/>
              <a:t>on </a:t>
            </a:r>
            <a:r>
              <a:rPr lang="en-GB" sz="2800" b="1" u="sng" dirty="0"/>
              <a:t>at least 2 </a:t>
            </a:r>
            <a:r>
              <a:rPr lang="en-GB" sz="2800" dirty="0"/>
              <a:t>examples.</a:t>
            </a:r>
          </a:p>
        </p:txBody>
      </p:sp>
      <p:sp>
        <p:nvSpPr>
          <p:cNvPr id="8" name="Content Placeholder 7"/>
          <p:cNvSpPr>
            <a:spLocks noGrp="1"/>
          </p:cNvSpPr>
          <p:nvPr>
            <p:ph sz="half" idx="1"/>
          </p:nvPr>
        </p:nvSpPr>
        <p:spPr>
          <a:xfrm>
            <a:off x="0" y="1600201"/>
            <a:ext cx="4283968" cy="4421088"/>
          </a:xfrm>
          <a:solidFill>
            <a:srgbClr val="FFFF99"/>
          </a:solidFill>
        </p:spPr>
        <p:txBody>
          <a:bodyPr>
            <a:normAutofit lnSpcReduction="10000"/>
          </a:bodyPr>
          <a:lstStyle/>
          <a:p>
            <a:r>
              <a:rPr lang="en-GB" sz="2600" u="sng" dirty="0">
                <a:solidFill>
                  <a:srgbClr val="0070C0"/>
                </a:solidFill>
              </a:rPr>
              <a:t>Sentence Structure</a:t>
            </a:r>
          </a:p>
          <a:p>
            <a:r>
              <a:rPr lang="en-GB" sz="2600" dirty="0">
                <a:solidFill>
                  <a:srgbClr val="7030A0"/>
                </a:solidFill>
              </a:rPr>
              <a:t>Contrast in line 6, “It may sound like”</a:t>
            </a:r>
          </a:p>
          <a:p>
            <a:r>
              <a:rPr lang="en-GB" sz="2600" dirty="0">
                <a:solidFill>
                  <a:srgbClr val="FF0000"/>
                </a:solidFill>
              </a:rPr>
              <a:t>allows the writer to stress unnatural qualities of Central Valley.</a:t>
            </a:r>
          </a:p>
          <a:p>
            <a:r>
              <a:rPr lang="en-GB" sz="2600" dirty="0"/>
              <a:t>Therefore though contrast the writer makes it clear that her negative impression of the Central Valley.</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5517232"/>
            <a:ext cx="395114" cy="395114"/>
          </a:xfrm>
          <a:prstGeom prst="rect">
            <a:avLst/>
          </a:prstGeom>
        </p:spPr>
      </p:pic>
      <p:sp>
        <p:nvSpPr>
          <p:cNvPr id="9" name="Content Placeholder 2"/>
          <p:cNvSpPr>
            <a:spLocks noGrp="1"/>
          </p:cNvSpPr>
          <p:nvPr>
            <p:ph idx="1"/>
          </p:nvPr>
        </p:nvSpPr>
        <p:spPr>
          <a:xfrm>
            <a:off x="4572000" y="1628800"/>
            <a:ext cx="4248472" cy="4425355"/>
          </a:xfrm>
        </p:spPr>
        <p:txBody>
          <a:bodyPr>
            <a:normAutofit fontScale="92500" lnSpcReduction="20000"/>
          </a:bodyPr>
          <a:lstStyle/>
          <a:p>
            <a:r>
              <a:rPr lang="en-GB" dirty="0">
                <a:solidFill>
                  <a:srgbClr val="0070C0"/>
                </a:solidFill>
              </a:rPr>
              <a:t>Write the sub-heading </a:t>
            </a:r>
            <a:r>
              <a:rPr lang="en-GB" u="sng" dirty="0">
                <a:solidFill>
                  <a:srgbClr val="0070C0"/>
                </a:solidFill>
              </a:rPr>
              <a:t>Sentence Structure</a:t>
            </a:r>
          </a:p>
          <a:p>
            <a:r>
              <a:rPr lang="en-GB" dirty="0">
                <a:solidFill>
                  <a:srgbClr val="7030A0"/>
                </a:solidFill>
              </a:rPr>
              <a:t>State the technique used (eg. list, repetition..) with a short quotation/line number reference.</a:t>
            </a:r>
          </a:p>
          <a:p>
            <a:r>
              <a:rPr lang="en-GB" i="1" dirty="0">
                <a:solidFill>
                  <a:srgbClr val="FF0000"/>
                </a:solidFill>
              </a:rPr>
              <a:t>allows the writer to......</a:t>
            </a:r>
          </a:p>
          <a:p>
            <a:r>
              <a:rPr lang="en-GB" dirty="0"/>
              <a:t>Therefore the writer makes it clear that..(</a:t>
            </a:r>
            <a:r>
              <a:rPr lang="en-GB" b="1" i="1" dirty="0"/>
              <a:t>refer back to the question</a:t>
            </a:r>
            <a:r>
              <a:rPr lang="en-GB" dirty="0"/>
              <a:t>)</a:t>
            </a:r>
          </a:p>
          <a:p>
            <a:endParaRPr lang="en-GB" dirty="0"/>
          </a:p>
        </p:txBody>
      </p:sp>
      <p:sp>
        <p:nvSpPr>
          <p:cNvPr id="10" name="TextBox 9"/>
          <p:cNvSpPr txBox="1"/>
          <p:nvPr/>
        </p:nvSpPr>
        <p:spPr>
          <a:xfrm>
            <a:off x="0" y="6286520"/>
            <a:ext cx="9144000" cy="369332"/>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chemeClr val="bg1"/>
                </a:solidFill>
                <a:latin typeface="+mj-lt"/>
              </a:rPr>
              <a:t>SQA TIP: </a:t>
            </a:r>
            <a:r>
              <a:rPr lang="en-GB" u="sng" dirty="0">
                <a:solidFill>
                  <a:schemeClr val="bg1"/>
                </a:solidFill>
                <a:latin typeface="+mj-lt"/>
              </a:rPr>
              <a:t>QUOTE</a:t>
            </a:r>
            <a:r>
              <a:rPr lang="en-GB" dirty="0">
                <a:solidFill>
                  <a:schemeClr val="bg1"/>
                </a:solidFill>
                <a:latin typeface="+mj-lt"/>
              </a:rPr>
              <a:t> EXAMPLE (in short) </a:t>
            </a:r>
            <a:r>
              <a:rPr lang="en-GB" u="sng" dirty="0">
                <a:solidFill>
                  <a:schemeClr val="bg1"/>
                </a:solidFill>
                <a:latin typeface="+mj-lt"/>
              </a:rPr>
              <a:t>AND EXPLAIN </a:t>
            </a:r>
            <a:r>
              <a:rPr lang="en-GB" dirty="0">
                <a:solidFill>
                  <a:schemeClr val="bg1"/>
                </a:solidFill>
                <a:latin typeface="+mj-lt"/>
              </a:rPr>
              <a:t>FULLY</a:t>
            </a:r>
          </a:p>
        </p:txBody>
      </p:sp>
    </p:spTree>
    <p:extLst>
      <p:ext uri="{BB962C8B-B14F-4D97-AF65-F5344CB8AC3E}">
        <p14:creationId xmlns:p14="http://schemas.microsoft.com/office/powerpoint/2010/main" val="187309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ppt_w</p:attrName>
                                        </p:attrNameLst>
                                      </p:cBhvr>
                                      <p:tavLst>
                                        <p:tav tm="0" fmla="#ppt_w*sin(2.5*pi*$)">
                                          <p:val>
                                            <p:fltVal val="0"/>
                                          </p:val>
                                        </p:tav>
                                        <p:tav tm="100000">
                                          <p:val>
                                            <p:fltVal val="1"/>
                                          </p:val>
                                        </p:tav>
                                      </p:tavLst>
                                    </p:anim>
                                    <p:anim calcmode="lin" valueType="num">
                                      <p:cBhvr>
                                        <p:cTn id="2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1355" y="21651"/>
            <a:ext cx="9144000" cy="599037"/>
          </a:xfrm>
        </p:spPr>
        <p:txBody>
          <a:bodyPr>
            <a:normAutofit fontScale="90000"/>
          </a:bodyPr>
          <a:lstStyle/>
          <a:p>
            <a:r>
              <a:rPr lang="en-GB" dirty="0"/>
              <a:t>Imagery </a:t>
            </a:r>
          </a:p>
        </p:txBody>
      </p:sp>
      <p:sp>
        <p:nvSpPr>
          <p:cNvPr id="4" name="TextBox 3"/>
          <p:cNvSpPr txBox="1"/>
          <p:nvPr/>
        </p:nvSpPr>
        <p:spPr>
          <a:xfrm>
            <a:off x="0" y="6286520"/>
            <a:ext cx="9144000" cy="369332"/>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chemeClr val="bg1"/>
                </a:solidFill>
                <a:latin typeface="+mj-lt"/>
              </a:rPr>
              <a:t>SQA TIP: NO LITERAL ROOT = NO MARKS!</a:t>
            </a:r>
          </a:p>
        </p:txBody>
      </p:sp>
      <p:sp>
        <p:nvSpPr>
          <p:cNvPr id="3074" name="AutoShape 2" descr="image"/>
          <p:cNvSpPr>
            <a:spLocks noChangeAspect="1" noChangeArrowheads="1"/>
          </p:cNvSpPr>
          <p:nvPr/>
        </p:nvSpPr>
        <p:spPr bwMode="auto">
          <a:xfrm>
            <a:off x="134938" y="-365125"/>
            <a:ext cx="619125" cy="771525"/>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p:nvSpPr>
        <p:spPr>
          <a:xfrm>
            <a:off x="139940" y="764704"/>
            <a:ext cx="8824547" cy="5355312"/>
          </a:xfrm>
          <a:prstGeom prst="rect">
            <a:avLst/>
          </a:prstGeom>
          <a:solidFill>
            <a:schemeClr val="bg1">
              <a:lumMod val="95000"/>
            </a:schemeClr>
          </a:solidFill>
          <a:ln w="76200">
            <a:solidFill>
              <a:srgbClr val="FFFF66"/>
            </a:solidFill>
          </a:ln>
        </p:spPr>
        <p:txBody>
          <a:bodyPr wrap="square" rtlCol="0">
            <a:spAutoFit/>
          </a:bodyPr>
          <a:lstStyle/>
          <a:p>
            <a:r>
              <a:rPr lang="en-GB" dirty="0"/>
              <a:t>In the exam it is likely you will be asked a question, or two, on imagery. This mainly covers an exploration of metaphors, similes and personification.</a:t>
            </a:r>
          </a:p>
          <a:p>
            <a:endParaRPr lang="en-GB" dirty="0"/>
          </a:p>
          <a:p>
            <a:r>
              <a:rPr lang="en-GB" dirty="0"/>
              <a:t>Imagery questions involve: identifying an image, looking at both sides of the image (what is being compared to what), and commenting on the effect the image has in the passage. </a:t>
            </a:r>
            <a:br>
              <a:rPr lang="en-GB" dirty="0"/>
            </a:br>
            <a:endParaRPr lang="en-GB" dirty="0"/>
          </a:p>
          <a:p>
            <a:r>
              <a:rPr lang="en-GB" dirty="0"/>
              <a:t>The process to follow is: </a:t>
            </a:r>
          </a:p>
          <a:p>
            <a:endParaRPr lang="en-GB" dirty="0"/>
          </a:p>
          <a:p>
            <a:pPr marL="285750" indent="-285750">
              <a:buFont typeface="Arial" panose="020B0604020202020204" pitchFamily="34" charset="0"/>
              <a:buChar char="•"/>
            </a:pPr>
            <a:r>
              <a:rPr lang="en-GB" b="1" dirty="0"/>
              <a:t>Identify and quote the image (metaphor, simile, personification)…</a:t>
            </a:r>
            <a:r>
              <a:rPr lang="en-GB" sz="2400" b="1" dirty="0"/>
              <a:t>and</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b="1" dirty="0"/>
              <a:t>Explain the literal root </a:t>
            </a:r>
            <a:r>
              <a:rPr lang="en-GB" b="1" dirty="0">
                <a:solidFill>
                  <a:srgbClr val="FF0000"/>
                </a:solidFill>
              </a:rPr>
              <a:t>( this is the JUST AS part)</a:t>
            </a:r>
            <a:r>
              <a:rPr lang="en-GB" sz="2400" b="1" dirty="0"/>
              <a:t>…then</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b="1" dirty="0"/>
              <a:t>Apply the literal root to the context and explain how the writer has extended the root metaphorically </a:t>
            </a:r>
            <a:r>
              <a:rPr lang="en-GB" b="1" dirty="0">
                <a:solidFill>
                  <a:srgbClr val="FF0000"/>
                </a:solidFill>
              </a:rPr>
              <a:t>(this is the SO TOO part)</a:t>
            </a:r>
            <a:r>
              <a:rPr lang="en-GB" sz="2400" b="1" dirty="0"/>
              <a:t>…and then</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b="1" dirty="0"/>
              <a:t>Make sure you have linked back to the task</a:t>
            </a:r>
          </a:p>
        </p:txBody>
      </p:sp>
    </p:spTree>
    <p:extLst>
      <p:ext uri="{BB962C8B-B14F-4D97-AF65-F5344CB8AC3E}">
        <p14:creationId xmlns:p14="http://schemas.microsoft.com/office/powerpoint/2010/main" val="154361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0" y="12529"/>
            <a:ext cx="9131606" cy="672654"/>
          </a:xfrm>
        </p:spPr>
        <p:txBody>
          <a:bodyPr>
            <a:normAutofit fontScale="90000"/>
          </a:bodyPr>
          <a:lstStyle/>
          <a:p>
            <a:r>
              <a:rPr lang="en-GB" sz="2800" b="1" dirty="0"/>
              <a:t>Question 6</a:t>
            </a:r>
            <a:br>
              <a:rPr lang="en-GB" sz="2800" b="1" dirty="0"/>
            </a:br>
            <a:r>
              <a:rPr lang="en-GB" sz="2800" b="1" dirty="0"/>
              <a:t>Official SQA Past Paper from 2015</a:t>
            </a:r>
          </a:p>
        </p:txBody>
      </p:sp>
      <p:sp>
        <p:nvSpPr>
          <p:cNvPr id="3" name="Content Placeholder 2"/>
          <p:cNvSpPr>
            <a:spLocks noGrp="1"/>
          </p:cNvSpPr>
          <p:nvPr>
            <p:ph idx="1"/>
          </p:nvPr>
        </p:nvSpPr>
        <p:spPr>
          <a:xfrm>
            <a:off x="0" y="5445224"/>
            <a:ext cx="9144000" cy="1152128"/>
          </a:xfrm>
        </p:spPr>
        <p:txBody>
          <a:bodyPr>
            <a:normAutofit fontScale="92500" lnSpcReduction="10000"/>
          </a:bodyPr>
          <a:lstStyle/>
          <a:p>
            <a:pPr marL="0" indent="0">
              <a:buNone/>
            </a:pPr>
            <a:r>
              <a:rPr lang="en-GB" sz="2400" dirty="0">
                <a:latin typeface="Trebuchet MS" panose="020B0603020202020204" pitchFamily="34" charset="0"/>
              </a:rPr>
              <a:t>6. Read lines 35-41</a:t>
            </a:r>
          </a:p>
          <a:p>
            <a:pPr marL="0" indent="0">
              <a:buNone/>
            </a:pPr>
            <a:r>
              <a:rPr lang="en-GB" sz="2400" dirty="0">
                <a:latin typeface="Trebuchet MS" panose="020B0603020202020204" pitchFamily="34" charset="0"/>
              </a:rPr>
              <a:t>Analyse how both the imagery and sentence structure are used in these lines to convey the writer’s criticism of industrial farming.  </a:t>
            </a:r>
            <a:r>
              <a:rPr lang="en-GB" sz="2400" b="1" dirty="0">
                <a:latin typeface="Trebuchet MS" panose="020B0603020202020204" pitchFamily="34" charset="0"/>
              </a:rPr>
              <a:t>(4)</a:t>
            </a:r>
            <a:endParaRPr lang="en-GB" sz="1800" b="1" dirty="0"/>
          </a:p>
          <a:p>
            <a:pPr>
              <a:buFont typeface="+mj-lt"/>
              <a:buAutoNum type="arabicPeriod"/>
            </a:pPr>
            <a:endParaRPr lang="en-GB" sz="1800" dirty="0"/>
          </a:p>
          <a:p>
            <a:pPr>
              <a:buFont typeface="+mj-lt"/>
              <a:buAutoNum type="arabicPeriod"/>
            </a:pPr>
            <a:endParaRPr lang="en-GB" sz="1800" dirty="0"/>
          </a:p>
          <a:p>
            <a:pPr>
              <a:buFont typeface="Wingdings" pitchFamily="2" charset="2"/>
              <a:buChar char="v"/>
            </a:pPr>
            <a:endParaRPr lang="en-GB" sz="1800" b="1" dirty="0"/>
          </a:p>
          <a:p>
            <a:pPr algn="ctr">
              <a:buFont typeface="Wingdings" pitchFamily="2" charset="2"/>
              <a:buChar char="v"/>
            </a:pPr>
            <a:endParaRPr lang="en-GB" sz="1800" b="1" dirty="0">
              <a:solidFill>
                <a:srgbClr val="FF0000"/>
              </a:solidFill>
            </a:endParaRPr>
          </a:p>
        </p:txBody>
      </p:sp>
      <p:sp>
        <p:nvSpPr>
          <p:cNvPr id="4" name="TextBox 3"/>
          <p:cNvSpPr txBox="1"/>
          <p:nvPr/>
        </p:nvSpPr>
        <p:spPr>
          <a:xfrm>
            <a:off x="0" y="860862"/>
            <a:ext cx="9144000" cy="3323987"/>
          </a:xfrm>
          <a:prstGeom prst="rect">
            <a:avLst/>
          </a:prstGeom>
          <a:solidFill>
            <a:srgbClr val="FFFF99"/>
          </a:solidFill>
        </p:spPr>
        <p:txBody>
          <a:bodyPr wrap="square" rtlCol="0">
            <a:spAutoFit/>
          </a:bodyPr>
          <a:lstStyle/>
          <a:p>
            <a:pPr>
              <a:lnSpc>
                <a:spcPct val="150000"/>
              </a:lnSpc>
            </a:pPr>
            <a:r>
              <a:rPr lang="en-GB" sz="2000" b="1" u="sng" dirty="0">
                <a:solidFill>
                  <a:srgbClr val="FF0000"/>
                </a:solidFill>
                <a:latin typeface="Trebuchet MS" panose="020B0603020202020204" pitchFamily="34" charset="0"/>
              </a:rPr>
              <a:t>It may sound like </a:t>
            </a:r>
            <a:r>
              <a:rPr lang="en-GB" sz="2000" dirty="0">
                <a:latin typeface="Trebuchet MS" panose="020B0603020202020204" pitchFamily="34" charset="0"/>
              </a:rPr>
              <a:t>the Garden of Eden but it is a </a:t>
            </a:r>
            <a:r>
              <a:rPr lang="en-GB" sz="2000" b="1" u="sng" dirty="0">
                <a:solidFill>
                  <a:srgbClr val="FF0000"/>
                </a:solidFill>
                <a:latin typeface="Trebuchet MS" panose="020B0603020202020204" pitchFamily="34" charset="0"/>
              </a:rPr>
              <a:t>deeply disturbing </a:t>
            </a:r>
            <a:r>
              <a:rPr lang="en-GB" sz="2000" dirty="0">
                <a:latin typeface="Trebuchet MS" panose="020B0603020202020204" pitchFamily="34" charset="0"/>
              </a:rPr>
              <a:t>place. Among the perfectly aligned rows of trees and cultivated crops </a:t>
            </a:r>
            <a:r>
              <a:rPr lang="en-GB" sz="2000" b="1" u="sng" dirty="0">
                <a:solidFill>
                  <a:srgbClr val="FF0000"/>
                </a:solidFill>
                <a:latin typeface="Trebuchet MS" panose="020B0603020202020204" pitchFamily="34" charset="0"/>
              </a:rPr>
              <a:t>are no birds, no butterflies, no beetles or shrubs. </a:t>
            </a:r>
            <a:r>
              <a:rPr lang="en-GB" sz="2000" dirty="0">
                <a:latin typeface="Trebuchet MS" panose="020B0603020202020204" pitchFamily="34" charset="0"/>
              </a:rPr>
              <a:t>There is </a:t>
            </a:r>
            <a:r>
              <a:rPr lang="en-GB" sz="2000" b="1" u="sng" dirty="0">
                <a:solidFill>
                  <a:srgbClr val="FF0000"/>
                </a:solidFill>
                <a:latin typeface="Trebuchet MS" panose="020B0603020202020204" pitchFamily="34" charset="0"/>
              </a:rPr>
              <a:t>not a single blade of grass</a:t>
            </a:r>
            <a:r>
              <a:rPr lang="en-GB" sz="2000" dirty="0">
                <a:latin typeface="Trebuchet MS" panose="020B0603020202020204" pitchFamily="34" charset="0"/>
              </a:rPr>
              <a:t> or a hedgerow, and </a:t>
            </a:r>
            <a:r>
              <a:rPr lang="en-GB" sz="2000" b="1" u="sng" dirty="0">
                <a:solidFill>
                  <a:srgbClr val="FF0000"/>
                </a:solidFill>
                <a:latin typeface="Trebuchet MS" panose="020B0603020202020204" pitchFamily="34" charset="0"/>
              </a:rPr>
              <a:t>the only bees arrive by lorry</a:t>
            </a:r>
            <a:r>
              <a:rPr lang="en-GB" sz="2000" dirty="0">
                <a:latin typeface="Trebuchet MS" panose="020B0603020202020204" pitchFamily="34" charset="0"/>
              </a:rPr>
              <a:t>, transported across the United States. The </a:t>
            </a:r>
            <a:r>
              <a:rPr lang="en-GB" sz="2000" b="1" u="sng" dirty="0">
                <a:solidFill>
                  <a:srgbClr val="FF0000"/>
                </a:solidFill>
                <a:latin typeface="Trebuchet MS" panose="020B0603020202020204" pitchFamily="34" charset="0"/>
              </a:rPr>
              <a:t>bees are hired by the day </a:t>
            </a:r>
            <a:r>
              <a:rPr lang="en-GB" sz="2000" dirty="0">
                <a:latin typeface="Trebuchet MS" panose="020B0603020202020204" pitchFamily="34" charset="0"/>
              </a:rPr>
              <a:t>to fertilise the blossom, part of a </a:t>
            </a:r>
            <a:r>
              <a:rPr lang="en-GB" sz="2000" b="1" u="sng" dirty="0">
                <a:solidFill>
                  <a:srgbClr val="FF0000"/>
                </a:solidFill>
                <a:latin typeface="Trebuchet MS" panose="020B0603020202020204" pitchFamily="34" charset="0"/>
              </a:rPr>
              <a:t>multibillion-dollar industry </a:t>
            </a:r>
            <a:r>
              <a:rPr lang="en-GB" sz="2000" dirty="0">
                <a:latin typeface="Trebuchet MS" panose="020B0603020202020204" pitchFamily="34" charset="0"/>
              </a:rPr>
              <a:t>that has sprung up to do a job that nature once did for free.(lines 6-10)</a:t>
            </a:r>
          </a:p>
        </p:txBody>
      </p:sp>
      <p:sp>
        <p:nvSpPr>
          <p:cNvPr id="7" name="TextBox 6"/>
          <p:cNvSpPr txBox="1"/>
          <p:nvPr/>
        </p:nvSpPr>
        <p:spPr>
          <a:xfrm>
            <a:off x="0" y="860861"/>
            <a:ext cx="9144000" cy="4247317"/>
          </a:xfrm>
          <a:prstGeom prst="rect">
            <a:avLst/>
          </a:prstGeom>
          <a:solidFill>
            <a:srgbClr val="FFFF99"/>
          </a:solidFill>
        </p:spPr>
        <p:txBody>
          <a:bodyPr wrap="square" rtlCol="0">
            <a:spAutoFit/>
          </a:bodyPr>
          <a:lstStyle/>
          <a:p>
            <a:pPr>
              <a:lnSpc>
                <a:spcPct val="150000"/>
              </a:lnSpc>
            </a:pPr>
            <a:r>
              <a:rPr lang="en-GB" sz="2000" b="1" dirty="0">
                <a:latin typeface="Trebuchet MS" panose="020B0603020202020204" pitchFamily="34" charset="0"/>
              </a:rPr>
              <a:t>My journey to expose the truth, to investigate the dirty secret about the way cheap food is produced, took me from the first mega-dairies and piggeries in Britain to factory farms in France, China, Mexico, and North and South America. I talked to people on the front line of the global food industry: treadmill farmers trying to produce more with less. I also talked to their neighbours — people experiencing the side effects of industrial farms. Many had stories about their homes plummeting in value, the desecration of lovely countryside, the disappearance of wildlife and serious health problems linked to pollution. </a:t>
            </a:r>
            <a:r>
              <a:rPr lang="en-GB" sz="2000" b="1" dirty="0">
                <a:solidFill>
                  <a:srgbClr val="FF0000"/>
                </a:solidFill>
                <a:latin typeface="Trebuchet MS" panose="020B0603020202020204" pitchFamily="34" charset="0"/>
              </a:rPr>
              <a:t>(lines 35-41)</a:t>
            </a:r>
          </a:p>
        </p:txBody>
      </p:sp>
    </p:spTree>
    <p:extLst>
      <p:ext uri="{BB962C8B-B14F-4D97-AF65-F5344CB8AC3E}">
        <p14:creationId xmlns:p14="http://schemas.microsoft.com/office/powerpoint/2010/main" val="4431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0" y="12529"/>
            <a:ext cx="9131606" cy="672654"/>
          </a:xfrm>
        </p:spPr>
        <p:txBody>
          <a:bodyPr>
            <a:normAutofit fontScale="90000"/>
          </a:bodyPr>
          <a:lstStyle/>
          <a:p>
            <a:r>
              <a:rPr lang="en-GB" sz="2800" b="1" dirty="0"/>
              <a:t>Question 6</a:t>
            </a:r>
            <a:br>
              <a:rPr lang="en-GB" sz="2800" b="1" dirty="0"/>
            </a:br>
            <a:r>
              <a:rPr lang="en-GB" sz="2800" b="1" dirty="0"/>
              <a:t>Official SQA Past Paper from 2015</a:t>
            </a:r>
          </a:p>
        </p:txBody>
      </p:sp>
      <p:sp>
        <p:nvSpPr>
          <p:cNvPr id="3" name="Content Placeholder 2"/>
          <p:cNvSpPr>
            <a:spLocks noGrp="1"/>
          </p:cNvSpPr>
          <p:nvPr>
            <p:ph idx="1"/>
          </p:nvPr>
        </p:nvSpPr>
        <p:spPr>
          <a:xfrm>
            <a:off x="0" y="5445224"/>
            <a:ext cx="9144000" cy="1152128"/>
          </a:xfrm>
        </p:spPr>
        <p:txBody>
          <a:bodyPr>
            <a:normAutofit fontScale="92500" lnSpcReduction="10000"/>
          </a:bodyPr>
          <a:lstStyle/>
          <a:p>
            <a:pPr marL="0" indent="0">
              <a:buNone/>
            </a:pPr>
            <a:r>
              <a:rPr lang="en-GB" sz="2400" dirty="0">
                <a:latin typeface="Trebuchet MS" panose="020B0603020202020204" pitchFamily="34" charset="0"/>
              </a:rPr>
              <a:t>6. Read lines 35-41</a:t>
            </a:r>
          </a:p>
          <a:p>
            <a:pPr marL="0" indent="0">
              <a:buNone/>
            </a:pPr>
            <a:r>
              <a:rPr lang="en-GB" sz="2400" dirty="0">
                <a:latin typeface="Trebuchet MS" panose="020B0603020202020204" pitchFamily="34" charset="0"/>
              </a:rPr>
              <a:t>Analyse how both the </a:t>
            </a:r>
            <a:r>
              <a:rPr lang="en-GB" sz="2400" b="1" dirty="0">
                <a:solidFill>
                  <a:srgbClr val="FF0000"/>
                </a:solidFill>
                <a:latin typeface="Trebuchet MS" panose="020B0603020202020204" pitchFamily="34" charset="0"/>
              </a:rPr>
              <a:t>imagery</a:t>
            </a:r>
            <a:r>
              <a:rPr lang="en-GB" sz="2400" dirty="0">
                <a:latin typeface="Trebuchet MS" panose="020B0603020202020204" pitchFamily="34" charset="0"/>
              </a:rPr>
              <a:t> and sentence structure are used in these lines to convey the writer’s criticism of industrial farming.  </a:t>
            </a:r>
            <a:r>
              <a:rPr lang="en-GB" sz="2400" b="1" dirty="0">
                <a:latin typeface="Trebuchet MS" panose="020B0603020202020204" pitchFamily="34" charset="0"/>
              </a:rPr>
              <a:t>(4)</a:t>
            </a:r>
            <a:endParaRPr lang="en-GB" sz="1800" b="1" dirty="0"/>
          </a:p>
          <a:p>
            <a:pPr>
              <a:buFont typeface="+mj-lt"/>
              <a:buAutoNum type="arabicPeriod"/>
            </a:pPr>
            <a:endParaRPr lang="en-GB" sz="1800" dirty="0"/>
          </a:p>
          <a:p>
            <a:pPr>
              <a:buFont typeface="+mj-lt"/>
              <a:buAutoNum type="arabicPeriod"/>
            </a:pPr>
            <a:endParaRPr lang="en-GB" sz="1800" dirty="0"/>
          </a:p>
          <a:p>
            <a:pPr>
              <a:buFont typeface="Wingdings" pitchFamily="2" charset="2"/>
              <a:buChar char="v"/>
            </a:pPr>
            <a:endParaRPr lang="en-GB" sz="1800" b="1" dirty="0"/>
          </a:p>
          <a:p>
            <a:pPr algn="ctr">
              <a:buFont typeface="Wingdings" pitchFamily="2" charset="2"/>
              <a:buChar char="v"/>
            </a:pPr>
            <a:endParaRPr lang="en-GB" sz="1800" b="1" dirty="0">
              <a:solidFill>
                <a:srgbClr val="FF0000"/>
              </a:solidFill>
            </a:endParaRPr>
          </a:p>
        </p:txBody>
      </p:sp>
      <p:sp>
        <p:nvSpPr>
          <p:cNvPr id="4" name="TextBox 3"/>
          <p:cNvSpPr txBox="1"/>
          <p:nvPr/>
        </p:nvSpPr>
        <p:spPr>
          <a:xfrm>
            <a:off x="0" y="860862"/>
            <a:ext cx="9144000" cy="3323987"/>
          </a:xfrm>
          <a:prstGeom prst="rect">
            <a:avLst/>
          </a:prstGeom>
          <a:solidFill>
            <a:srgbClr val="FFFF99"/>
          </a:solidFill>
        </p:spPr>
        <p:txBody>
          <a:bodyPr wrap="square" rtlCol="0">
            <a:spAutoFit/>
          </a:bodyPr>
          <a:lstStyle/>
          <a:p>
            <a:pPr>
              <a:lnSpc>
                <a:spcPct val="150000"/>
              </a:lnSpc>
            </a:pPr>
            <a:r>
              <a:rPr lang="en-GB" sz="2000" b="1" u="sng" dirty="0">
                <a:solidFill>
                  <a:srgbClr val="FF0000"/>
                </a:solidFill>
                <a:latin typeface="Trebuchet MS" panose="020B0603020202020204" pitchFamily="34" charset="0"/>
              </a:rPr>
              <a:t>It may sound like </a:t>
            </a:r>
            <a:r>
              <a:rPr lang="en-GB" sz="2000" dirty="0">
                <a:latin typeface="Trebuchet MS" panose="020B0603020202020204" pitchFamily="34" charset="0"/>
              </a:rPr>
              <a:t>the Garden of Eden but it is a </a:t>
            </a:r>
            <a:r>
              <a:rPr lang="en-GB" sz="2000" b="1" u="sng" dirty="0">
                <a:solidFill>
                  <a:srgbClr val="FF0000"/>
                </a:solidFill>
                <a:latin typeface="Trebuchet MS" panose="020B0603020202020204" pitchFamily="34" charset="0"/>
              </a:rPr>
              <a:t>deeply disturbing </a:t>
            </a:r>
            <a:r>
              <a:rPr lang="en-GB" sz="2000" dirty="0">
                <a:latin typeface="Trebuchet MS" panose="020B0603020202020204" pitchFamily="34" charset="0"/>
              </a:rPr>
              <a:t>place. Among the perfectly aligned rows of trees and cultivated crops </a:t>
            </a:r>
            <a:r>
              <a:rPr lang="en-GB" sz="2000" b="1" u="sng" dirty="0">
                <a:solidFill>
                  <a:srgbClr val="FF0000"/>
                </a:solidFill>
                <a:latin typeface="Trebuchet MS" panose="020B0603020202020204" pitchFamily="34" charset="0"/>
              </a:rPr>
              <a:t>are no birds, no butterflies, no beetles or shrubs. </a:t>
            </a:r>
            <a:r>
              <a:rPr lang="en-GB" sz="2000" dirty="0">
                <a:latin typeface="Trebuchet MS" panose="020B0603020202020204" pitchFamily="34" charset="0"/>
              </a:rPr>
              <a:t>There is </a:t>
            </a:r>
            <a:r>
              <a:rPr lang="en-GB" sz="2000" b="1" u="sng" dirty="0">
                <a:solidFill>
                  <a:srgbClr val="FF0000"/>
                </a:solidFill>
                <a:latin typeface="Trebuchet MS" panose="020B0603020202020204" pitchFamily="34" charset="0"/>
              </a:rPr>
              <a:t>not a single blade of grass</a:t>
            </a:r>
            <a:r>
              <a:rPr lang="en-GB" sz="2000" dirty="0">
                <a:latin typeface="Trebuchet MS" panose="020B0603020202020204" pitchFamily="34" charset="0"/>
              </a:rPr>
              <a:t> or a hedgerow, and </a:t>
            </a:r>
            <a:r>
              <a:rPr lang="en-GB" sz="2000" b="1" u="sng" dirty="0">
                <a:solidFill>
                  <a:srgbClr val="FF0000"/>
                </a:solidFill>
                <a:latin typeface="Trebuchet MS" panose="020B0603020202020204" pitchFamily="34" charset="0"/>
              </a:rPr>
              <a:t>the only bees arrive by lorry</a:t>
            </a:r>
            <a:r>
              <a:rPr lang="en-GB" sz="2000" dirty="0">
                <a:latin typeface="Trebuchet MS" panose="020B0603020202020204" pitchFamily="34" charset="0"/>
              </a:rPr>
              <a:t>, transported across the United States. The </a:t>
            </a:r>
            <a:r>
              <a:rPr lang="en-GB" sz="2000" b="1" u="sng" dirty="0">
                <a:solidFill>
                  <a:srgbClr val="FF0000"/>
                </a:solidFill>
                <a:latin typeface="Trebuchet MS" panose="020B0603020202020204" pitchFamily="34" charset="0"/>
              </a:rPr>
              <a:t>bees are hired by the day </a:t>
            </a:r>
            <a:r>
              <a:rPr lang="en-GB" sz="2000" dirty="0">
                <a:latin typeface="Trebuchet MS" panose="020B0603020202020204" pitchFamily="34" charset="0"/>
              </a:rPr>
              <a:t>to fertilise the blossom, part of a </a:t>
            </a:r>
            <a:r>
              <a:rPr lang="en-GB" sz="2000" b="1" u="sng" dirty="0">
                <a:solidFill>
                  <a:srgbClr val="FF0000"/>
                </a:solidFill>
                <a:latin typeface="Trebuchet MS" panose="020B0603020202020204" pitchFamily="34" charset="0"/>
              </a:rPr>
              <a:t>multibillion-dollar industry </a:t>
            </a:r>
            <a:r>
              <a:rPr lang="en-GB" sz="2000" dirty="0">
                <a:latin typeface="Trebuchet MS" panose="020B0603020202020204" pitchFamily="34" charset="0"/>
              </a:rPr>
              <a:t>that has sprung up to do a job that nature once did for free.(lines 6-10)</a:t>
            </a:r>
          </a:p>
        </p:txBody>
      </p:sp>
      <p:sp>
        <p:nvSpPr>
          <p:cNvPr id="7" name="TextBox 6"/>
          <p:cNvSpPr txBox="1"/>
          <p:nvPr/>
        </p:nvSpPr>
        <p:spPr>
          <a:xfrm>
            <a:off x="0" y="860861"/>
            <a:ext cx="9144000" cy="4247317"/>
          </a:xfrm>
          <a:prstGeom prst="rect">
            <a:avLst/>
          </a:prstGeom>
          <a:solidFill>
            <a:srgbClr val="FFFF99"/>
          </a:solidFill>
        </p:spPr>
        <p:txBody>
          <a:bodyPr wrap="square" rtlCol="0">
            <a:spAutoFit/>
          </a:bodyPr>
          <a:lstStyle/>
          <a:p>
            <a:pPr>
              <a:lnSpc>
                <a:spcPct val="150000"/>
              </a:lnSpc>
            </a:pPr>
            <a:r>
              <a:rPr lang="en-GB" sz="2000" b="1" dirty="0">
                <a:latin typeface="Trebuchet MS" panose="020B0603020202020204" pitchFamily="34" charset="0"/>
              </a:rPr>
              <a:t>My journey to expose the truth, to investigate the dirty secret about the way cheap food is produced, took me from the first mega-dairies and piggeries in Britain to factory farms in France, China, Mexico, and North and South America. I talked to people on the front line of the global food industry: treadmill farmers trying to produce more with less. I also talked to their neighbours — people experiencing the side effects of industrial farms. Many had stories about their homes plummeting in value, the desecration of lovely countryside, the disappearance of wildlife and serious health problems linked to pollution. </a:t>
            </a:r>
            <a:r>
              <a:rPr lang="en-GB" sz="2000" b="1" dirty="0">
                <a:solidFill>
                  <a:srgbClr val="FF0000"/>
                </a:solidFill>
                <a:latin typeface="Trebuchet MS" panose="020B0603020202020204" pitchFamily="34" charset="0"/>
              </a:rPr>
              <a:t>(lines 35-41)</a:t>
            </a:r>
          </a:p>
        </p:txBody>
      </p:sp>
      <p:sp>
        <p:nvSpPr>
          <p:cNvPr id="6" name="TextBox 5"/>
          <p:cNvSpPr txBox="1"/>
          <p:nvPr/>
        </p:nvSpPr>
        <p:spPr>
          <a:xfrm>
            <a:off x="0" y="860862"/>
            <a:ext cx="9144000" cy="4247317"/>
          </a:xfrm>
          <a:prstGeom prst="rect">
            <a:avLst/>
          </a:prstGeom>
          <a:solidFill>
            <a:srgbClr val="FFFF99"/>
          </a:solidFill>
        </p:spPr>
        <p:txBody>
          <a:bodyPr wrap="square" rtlCol="0">
            <a:spAutoFit/>
          </a:bodyPr>
          <a:lstStyle/>
          <a:p>
            <a:pPr>
              <a:lnSpc>
                <a:spcPct val="150000"/>
              </a:lnSpc>
            </a:pPr>
            <a:r>
              <a:rPr lang="en-GB" sz="2000" b="1" dirty="0">
                <a:solidFill>
                  <a:srgbClr val="FFFF99"/>
                </a:solidFill>
                <a:latin typeface="Trebuchet MS" panose="020B0603020202020204" pitchFamily="34" charset="0"/>
              </a:rPr>
              <a:t>My journey to expose the truth, to investigate the </a:t>
            </a:r>
            <a:r>
              <a:rPr lang="en-GB" sz="2000" b="1" u="sng" dirty="0">
                <a:solidFill>
                  <a:srgbClr val="FF0000"/>
                </a:solidFill>
                <a:latin typeface="Trebuchet MS" panose="020B0603020202020204" pitchFamily="34" charset="0"/>
              </a:rPr>
              <a:t>dirty secret </a:t>
            </a:r>
            <a:r>
              <a:rPr lang="en-GB" sz="2000" b="1" dirty="0">
                <a:solidFill>
                  <a:srgbClr val="FFFF99"/>
                </a:solidFill>
                <a:latin typeface="Trebuchet MS" panose="020B0603020202020204" pitchFamily="34" charset="0"/>
              </a:rPr>
              <a:t>about the way cheap food is produced, took me from the first mega-dairies and piggeries in Britain to factory farms in France, China, Mexico, and North and South America. I talked to people on the </a:t>
            </a:r>
            <a:r>
              <a:rPr lang="en-GB" sz="2000" b="1" u="sng" dirty="0">
                <a:solidFill>
                  <a:srgbClr val="FF0000"/>
                </a:solidFill>
                <a:latin typeface="Trebuchet MS" panose="020B0603020202020204" pitchFamily="34" charset="0"/>
              </a:rPr>
              <a:t>front line </a:t>
            </a:r>
            <a:r>
              <a:rPr lang="en-GB" sz="2000" b="1" dirty="0">
                <a:solidFill>
                  <a:srgbClr val="FFFF99"/>
                </a:solidFill>
                <a:latin typeface="Trebuchet MS" panose="020B0603020202020204" pitchFamily="34" charset="0"/>
              </a:rPr>
              <a:t>of the global food industry: </a:t>
            </a:r>
            <a:r>
              <a:rPr lang="en-GB" sz="2000" b="1" u="sng" dirty="0">
                <a:solidFill>
                  <a:srgbClr val="FF0000"/>
                </a:solidFill>
                <a:latin typeface="Trebuchet MS" panose="020B0603020202020204" pitchFamily="34" charset="0"/>
              </a:rPr>
              <a:t>treadmill </a:t>
            </a:r>
            <a:r>
              <a:rPr lang="en-GB" sz="2000" b="1" dirty="0">
                <a:solidFill>
                  <a:srgbClr val="FFFF99"/>
                </a:solidFill>
                <a:latin typeface="Trebuchet MS" panose="020B0603020202020204" pitchFamily="34" charset="0"/>
              </a:rPr>
              <a:t>farmers trying to produce more with less. I also talked to their neighbours — people experiencing the side effects of industrial farms. Many had stories about their homes </a:t>
            </a:r>
            <a:r>
              <a:rPr lang="en-GB" sz="2000" b="1" u="sng" dirty="0">
                <a:solidFill>
                  <a:srgbClr val="FF0000"/>
                </a:solidFill>
                <a:latin typeface="Trebuchet MS" panose="020B0603020202020204" pitchFamily="34" charset="0"/>
              </a:rPr>
              <a:t>plummeting</a:t>
            </a:r>
            <a:r>
              <a:rPr lang="en-GB" sz="2000" b="1" dirty="0">
                <a:latin typeface="Trebuchet MS" panose="020B0603020202020204" pitchFamily="34" charset="0"/>
              </a:rPr>
              <a:t> </a:t>
            </a:r>
            <a:r>
              <a:rPr lang="en-GB" sz="2000" b="1" dirty="0">
                <a:solidFill>
                  <a:srgbClr val="FFFF99"/>
                </a:solidFill>
                <a:latin typeface="Trebuchet MS" panose="020B0603020202020204" pitchFamily="34" charset="0"/>
              </a:rPr>
              <a:t>in value, the desecration of lovely countryside, the disappearance of wildlife and serious health problems linked to pollution. </a:t>
            </a:r>
            <a:r>
              <a:rPr lang="en-GB" sz="2000" b="1" dirty="0">
                <a:solidFill>
                  <a:srgbClr val="FF0000"/>
                </a:solidFill>
                <a:latin typeface="Trebuchet MS" panose="020B0603020202020204" pitchFamily="34" charset="0"/>
              </a:rPr>
              <a:t>(lines 35-41)</a:t>
            </a:r>
          </a:p>
        </p:txBody>
      </p:sp>
    </p:spTree>
    <p:extLst>
      <p:ext uri="{BB962C8B-B14F-4D97-AF65-F5344CB8AC3E}">
        <p14:creationId xmlns:p14="http://schemas.microsoft.com/office/powerpoint/2010/main" val="369519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24744"/>
          </a:xfrm>
        </p:spPr>
        <p:txBody>
          <a:bodyPr>
            <a:normAutofit/>
          </a:bodyPr>
          <a:lstStyle/>
          <a:p>
            <a:r>
              <a:rPr lang="en-GB" sz="2800" dirty="0"/>
              <a:t>Expected Answers – For full marks there should be </a:t>
            </a:r>
            <a:r>
              <a:rPr lang="en-GB" sz="2800" b="1" u="sng" dirty="0"/>
              <a:t>detailed/insightful comments </a:t>
            </a:r>
            <a:r>
              <a:rPr lang="en-GB" sz="2800" dirty="0"/>
              <a:t>on </a:t>
            </a:r>
            <a:r>
              <a:rPr lang="en-GB" sz="2800" b="1" u="sng" dirty="0"/>
              <a:t>at least 2 </a:t>
            </a:r>
            <a:r>
              <a:rPr lang="en-GB" sz="2800" dirty="0"/>
              <a:t>examples.</a:t>
            </a:r>
          </a:p>
        </p:txBody>
      </p:sp>
      <p:sp>
        <p:nvSpPr>
          <p:cNvPr id="8" name="Content Placeholder 7"/>
          <p:cNvSpPr>
            <a:spLocks noGrp="1"/>
          </p:cNvSpPr>
          <p:nvPr>
            <p:ph sz="half" idx="1"/>
          </p:nvPr>
        </p:nvSpPr>
        <p:spPr>
          <a:xfrm>
            <a:off x="179512" y="1365462"/>
            <a:ext cx="4248472" cy="4801736"/>
          </a:xfrm>
          <a:solidFill>
            <a:srgbClr val="FFFF99"/>
          </a:solidFill>
        </p:spPr>
        <p:txBody>
          <a:bodyPr>
            <a:normAutofit lnSpcReduction="10000"/>
          </a:bodyPr>
          <a:lstStyle/>
          <a:p>
            <a:r>
              <a:rPr lang="en-GB" sz="2100" b="1" dirty="0">
                <a:solidFill>
                  <a:srgbClr val="0070C0"/>
                </a:solidFill>
              </a:rPr>
              <a:t>Metaphor – “dirty secret”</a:t>
            </a:r>
          </a:p>
          <a:p>
            <a:r>
              <a:rPr lang="en-GB" sz="2100" b="1" dirty="0">
                <a:solidFill>
                  <a:srgbClr val="7030A0"/>
                </a:solidFill>
              </a:rPr>
              <a:t>Just as a “dirty secret” is something so shocking and terrible it cannot be revealed </a:t>
            </a:r>
          </a:p>
          <a:p>
            <a:r>
              <a:rPr lang="en-GB" sz="2100" b="1" dirty="0">
                <a:solidFill>
                  <a:srgbClr val="FF0000"/>
                </a:solidFill>
              </a:rPr>
              <a:t>So too does the writer suggest the farming methods are so awful they must be kept hidden.</a:t>
            </a:r>
          </a:p>
          <a:p>
            <a:r>
              <a:rPr lang="en-GB" sz="2100" b="1" dirty="0"/>
              <a:t>Therefore the writer conveys her criticism of industrial farming by suggesting the methods used are purposefully kept from the public who would think them outrageous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5713032"/>
            <a:ext cx="395114" cy="395114"/>
          </a:xfrm>
          <a:prstGeom prst="rect">
            <a:avLst/>
          </a:prstGeom>
        </p:spPr>
      </p:pic>
      <p:sp>
        <p:nvSpPr>
          <p:cNvPr id="2" name="Rectangle 1"/>
          <p:cNvSpPr/>
          <p:nvPr/>
        </p:nvSpPr>
        <p:spPr>
          <a:xfrm>
            <a:off x="4427984" y="1340768"/>
            <a:ext cx="4716016" cy="4708981"/>
          </a:xfrm>
          <a:prstGeom prst="rect">
            <a:avLst/>
          </a:prstGeom>
        </p:spPr>
        <p:txBody>
          <a:bodyPr wrap="square">
            <a:spAutoFit/>
          </a:bodyPr>
          <a:lstStyle/>
          <a:p>
            <a:pPr marL="285750" indent="-285750">
              <a:buFont typeface="Arial" panose="020B0604020202020204" pitchFamily="34" charset="0"/>
              <a:buChar char="•"/>
            </a:pPr>
            <a:r>
              <a:rPr lang="en-GB" sz="2000" b="1" dirty="0">
                <a:solidFill>
                  <a:srgbClr val="00B0F0"/>
                </a:solidFill>
              </a:rPr>
              <a:t>Identify and quote the image (metaphor, simile, personification)…and</a:t>
            </a: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solidFill>
                  <a:srgbClr val="7030A0"/>
                </a:solidFill>
              </a:rPr>
              <a:t>Explain the literal root ( this is the JUST AS part)…then</a:t>
            </a:r>
          </a:p>
          <a:p>
            <a:pPr marL="285750" indent="-285750">
              <a:buFont typeface="Arial" panose="020B0604020202020204" pitchFamily="34" charset="0"/>
              <a:buChar char="•"/>
            </a:pPr>
            <a:endParaRPr lang="en-GB" sz="2000" b="1" dirty="0">
              <a:solidFill>
                <a:srgbClr val="FF0000"/>
              </a:solidFill>
            </a:endParaRPr>
          </a:p>
          <a:p>
            <a:pPr marL="285750" indent="-285750">
              <a:buFont typeface="Arial" panose="020B0604020202020204" pitchFamily="34" charset="0"/>
              <a:buChar char="•"/>
            </a:pPr>
            <a:r>
              <a:rPr lang="en-GB" sz="2000" b="1" dirty="0">
                <a:solidFill>
                  <a:srgbClr val="FF0000"/>
                </a:solidFill>
              </a:rPr>
              <a:t>Apply the literal root to the context and explain how the writer has extended the root metaphorically (this is the SO TOO part)</a:t>
            </a:r>
            <a:r>
              <a:rPr lang="en-GB" sz="2000" b="1" dirty="0"/>
              <a:t>…and then</a:t>
            </a: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t>Make sure you have linked back to the task</a:t>
            </a:r>
          </a:p>
        </p:txBody>
      </p:sp>
      <p:sp>
        <p:nvSpPr>
          <p:cNvPr id="11" name="TextBox 10"/>
          <p:cNvSpPr txBox="1"/>
          <p:nvPr/>
        </p:nvSpPr>
        <p:spPr>
          <a:xfrm>
            <a:off x="0" y="6286520"/>
            <a:ext cx="9144000" cy="369332"/>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chemeClr val="bg1"/>
                </a:solidFill>
                <a:latin typeface="+mj-lt"/>
              </a:rPr>
              <a:t>SQA TIP: NO LITERAL ROOT = NO MARKS!</a:t>
            </a:r>
          </a:p>
        </p:txBody>
      </p:sp>
    </p:spTree>
    <p:extLst>
      <p:ext uri="{BB962C8B-B14F-4D97-AF65-F5344CB8AC3E}">
        <p14:creationId xmlns:p14="http://schemas.microsoft.com/office/powerpoint/2010/main" val="296114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ppt_w</p:attrName>
                                        </p:attrNameLst>
                                      </p:cBhvr>
                                      <p:tavLst>
                                        <p:tav tm="0" fmla="#ppt_w*sin(2.5*pi*$)">
                                          <p:val>
                                            <p:fltVal val="0"/>
                                          </p:val>
                                        </p:tav>
                                        <p:tav tm="100000">
                                          <p:val>
                                            <p:fltVal val="1"/>
                                          </p:val>
                                        </p:tav>
                                      </p:tavLst>
                                    </p:anim>
                                    <p:anim calcmode="lin" valueType="num">
                                      <p:cBhvr>
                                        <p:cTn id="2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24744"/>
          </a:xfrm>
        </p:spPr>
        <p:txBody>
          <a:bodyPr>
            <a:normAutofit/>
          </a:bodyPr>
          <a:lstStyle/>
          <a:p>
            <a:r>
              <a:rPr lang="en-GB" sz="2800" dirty="0"/>
              <a:t>Expected Answers – For full marks there should be </a:t>
            </a:r>
            <a:r>
              <a:rPr lang="en-GB" sz="2800" b="1" u="sng" dirty="0"/>
              <a:t>detailed/insightful comments </a:t>
            </a:r>
            <a:r>
              <a:rPr lang="en-GB" sz="2800" dirty="0"/>
              <a:t>on </a:t>
            </a:r>
            <a:r>
              <a:rPr lang="en-GB" sz="2800" b="1" u="sng" dirty="0"/>
              <a:t>at least 2 </a:t>
            </a:r>
            <a:r>
              <a:rPr lang="en-GB" sz="2800" dirty="0"/>
              <a:t>examples.</a:t>
            </a:r>
          </a:p>
        </p:txBody>
      </p:sp>
      <p:sp>
        <p:nvSpPr>
          <p:cNvPr id="8" name="Content Placeholder 7"/>
          <p:cNvSpPr>
            <a:spLocks noGrp="1"/>
          </p:cNvSpPr>
          <p:nvPr>
            <p:ph sz="half" idx="1"/>
          </p:nvPr>
        </p:nvSpPr>
        <p:spPr>
          <a:xfrm>
            <a:off x="179512" y="1365462"/>
            <a:ext cx="4248472" cy="4801736"/>
          </a:xfrm>
          <a:solidFill>
            <a:srgbClr val="FFFF99"/>
          </a:solidFill>
        </p:spPr>
        <p:txBody>
          <a:bodyPr>
            <a:normAutofit fontScale="92500"/>
          </a:bodyPr>
          <a:lstStyle/>
          <a:p>
            <a:r>
              <a:rPr lang="en-GB" sz="2100" b="1" dirty="0">
                <a:solidFill>
                  <a:srgbClr val="0070C0"/>
                </a:solidFill>
              </a:rPr>
              <a:t>Metaphor – “front line”</a:t>
            </a:r>
          </a:p>
          <a:p>
            <a:r>
              <a:rPr lang="en-GB" sz="2100" b="1" dirty="0">
                <a:solidFill>
                  <a:srgbClr val="7030A0"/>
                </a:solidFill>
              </a:rPr>
              <a:t>Just as the “front line” in a battle is a dangerous position involving close contact and combat with an enemy,</a:t>
            </a:r>
          </a:p>
          <a:p>
            <a:r>
              <a:rPr lang="en-GB" sz="2100" b="1" dirty="0">
                <a:solidFill>
                  <a:srgbClr val="FF0000"/>
                </a:solidFill>
              </a:rPr>
              <a:t>So too does the writer suggest those involved in industrial  farming have a constant and desperate struggle against competitors to make a profit with the chance .</a:t>
            </a:r>
          </a:p>
          <a:p>
            <a:r>
              <a:rPr lang="en-GB" sz="2100" b="1" dirty="0"/>
              <a:t>Therefore the writer conveys her criticism of industrial farming by suggesting industrial farmers face difficulties and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6700" y="5654635"/>
            <a:ext cx="395114" cy="395114"/>
          </a:xfrm>
          <a:prstGeom prst="rect">
            <a:avLst/>
          </a:prstGeom>
        </p:spPr>
      </p:pic>
      <p:sp>
        <p:nvSpPr>
          <p:cNvPr id="2" name="Rectangle 1"/>
          <p:cNvSpPr/>
          <p:nvPr/>
        </p:nvSpPr>
        <p:spPr>
          <a:xfrm>
            <a:off x="4427984" y="1340768"/>
            <a:ext cx="4716016" cy="4708981"/>
          </a:xfrm>
          <a:prstGeom prst="rect">
            <a:avLst/>
          </a:prstGeom>
        </p:spPr>
        <p:txBody>
          <a:bodyPr wrap="square">
            <a:spAutoFit/>
          </a:bodyPr>
          <a:lstStyle/>
          <a:p>
            <a:pPr marL="285750" indent="-285750">
              <a:buFont typeface="Arial" panose="020B0604020202020204" pitchFamily="34" charset="0"/>
              <a:buChar char="•"/>
            </a:pPr>
            <a:r>
              <a:rPr lang="en-GB" sz="2000" b="1" dirty="0">
                <a:solidFill>
                  <a:srgbClr val="00B0F0"/>
                </a:solidFill>
              </a:rPr>
              <a:t>Identify and quote the image (metaphor, simile, personification)…and</a:t>
            </a: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solidFill>
                  <a:srgbClr val="7030A0"/>
                </a:solidFill>
              </a:rPr>
              <a:t>Explain the literal root ( this is the JUST AS part)…then</a:t>
            </a:r>
          </a:p>
          <a:p>
            <a:pPr marL="285750" indent="-285750">
              <a:buFont typeface="Arial" panose="020B0604020202020204" pitchFamily="34" charset="0"/>
              <a:buChar char="•"/>
            </a:pPr>
            <a:endParaRPr lang="en-GB" sz="2000" b="1" dirty="0">
              <a:solidFill>
                <a:srgbClr val="FF0000"/>
              </a:solidFill>
            </a:endParaRPr>
          </a:p>
          <a:p>
            <a:pPr marL="285750" indent="-285750">
              <a:buFont typeface="Arial" panose="020B0604020202020204" pitchFamily="34" charset="0"/>
              <a:buChar char="•"/>
            </a:pPr>
            <a:r>
              <a:rPr lang="en-GB" sz="2000" b="1" dirty="0">
                <a:solidFill>
                  <a:srgbClr val="FF0000"/>
                </a:solidFill>
              </a:rPr>
              <a:t>Apply the literal root to the context and explain how the writer has extended the root metaphorically (this is the SO TOO part)</a:t>
            </a:r>
            <a:r>
              <a:rPr lang="en-GB" sz="2000" b="1" dirty="0"/>
              <a:t>…and then</a:t>
            </a: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t>Make sure you have linked back to the task</a:t>
            </a:r>
          </a:p>
        </p:txBody>
      </p:sp>
      <p:sp>
        <p:nvSpPr>
          <p:cNvPr id="11" name="TextBox 10"/>
          <p:cNvSpPr txBox="1"/>
          <p:nvPr/>
        </p:nvSpPr>
        <p:spPr>
          <a:xfrm>
            <a:off x="0" y="6286520"/>
            <a:ext cx="9144000" cy="369332"/>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chemeClr val="bg1"/>
                </a:solidFill>
                <a:latin typeface="+mj-lt"/>
              </a:rPr>
              <a:t>SQA TIP: NO LITERAL ROOT = NO MARKS!</a:t>
            </a:r>
          </a:p>
        </p:txBody>
      </p:sp>
    </p:spTree>
    <p:extLst>
      <p:ext uri="{BB962C8B-B14F-4D97-AF65-F5344CB8AC3E}">
        <p14:creationId xmlns:p14="http://schemas.microsoft.com/office/powerpoint/2010/main" val="10924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ppt_w</p:attrName>
                                        </p:attrNameLst>
                                      </p:cBhvr>
                                      <p:tavLst>
                                        <p:tav tm="0" fmla="#ppt_w*sin(2.5*pi*$)">
                                          <p:val>
                                            <p:fltVal val="0"/>
                                          </p:val>
                                        </p:tav>
                                        <p:tav tm="100000">
                                          <p:val>
                                            <p:fltVal val="1"/>
                                          </p:val>
                                        </p:tav>
                                      </p:tavLst>
                                    </p:anim>
                                    <p:anim calcmode="lin" valueType="num">
                                      <p:cBhvr>
                                        <p:cTn id="2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normAutofit/>
          </a:bodyPr>
          <a:lstStyle/>
          <a:p>
            <a:pPr algn="l"/>
            <a:r>
              <a:rPr lang="en-GB" dirty="0"/>
              <a:t>Now you try…</a:t>
            </a:r>
          </a:p>
        </p:txBody>
      </p:sp>
      <p:sp>
        <p:nvSpPr>
          <p:cNvPr id="3" name="Content Placeholder 2"/>
          <p:cNvSpPr>
            <a:spLocks noGrp="1"/>
          </p:cNvSpPr>
          <p:nvPr>
            <p:ph sz="half" idx="1"/>
          </p:nvPr>
        </p:nvSpPr>
        <p:spPr>
          <a:xfrm>
            <a:off x="20928" y="4869160"/>
            <a:ext cx="9123071" cy="1800200"/>
          </a:xfrm>
          <a:solidFill>
            <a:srgbClr val="FFFF99"/>
          </a:solidFill>
        </p:spPr>
        <p:txBody>
          <a:bodyPr>
            <a:noAutofit/>
          </a:bodyPr>
          <a:lstStyle/>
          <a:p>
            <a:pPr marL="0" indent="0">
              <a:buNone/>
            </a:pPr>
            <a:r>
              <a:rPr lang="en-GB" sz="2400" dirty="0"/>
              <a:t>2. Read lines 6-10.</a:t>
            </a:r>
          </a:p>
          <a:p>
            <a:pPr marL="0" indent="0">
              <a:buNone/>
            </a:pPr>
            <a:r>
              <a:rPr lang="en-GB" sz="2400" dirty="0">
                <a:latin typeface="Trebuchet MS" panose="020B0603020202020204" pitchFamily="34" charset="0"/>
              </a:rPr>
              <a:t>By referring to at least </a:t>
            </a:r>
            <a:r>
              <a:rPr lang="en-GB" sz="2400" b="1" dirty="0">
                <a:latin typeface="Trebuchet MS" panose="020B0603020202020204" pitchFamily="34" charset="0"/>
              </a:rPr>
              <a:t>two </a:t>
            </a:r>
            <a:r>
              <a:rPr lang="en-GB" sz="2400" dirty="0">
                <a:latin typeface="Trebuchet MS" panose="020B0603020202020204" pitchFamily="34" charset="0"/>
              </a:rPr>
              <a:t>examples, analyse how the writer’s </a:t>
            </a:r>
            <a:r>
              <a:rPr lang="en-GB" sz="2400" b="1" u="sng" dirty="0">
                <a:solidFill>
                  <a:srgbClr val="FF0000"/>
                </a:solidFill>
                <a:latin typeface="Trebuchet MS" panose="020B0603020202020204" pitchFamily="34" charset="0"/>
              </a:rPr>
              <a:t>use of language</a:t>
            </a:r>
            <a:r>
              <a:rPr lang="en-GB" sz="2400" b="1" dirty="0">
                <a:latin typeface="Trebuchet MS" panose="020B0603020202020204" pitchFamily="34" charset="0"/>
              </a:rPr>
              <a:t> c</a:t>
            </a:r>
            <a:r>
              <a:rPr lang="en-GB" sz="2400" dirty="0">
                <a:latin typeface="Trebuchet MS" panose="020B0603020202020204" pitchFamily="34" charset="0"/>
              </a:rPr>
              <a:t>onveys her attitude to the wind turbines. </a:t>
            </a:r>
            <a:r>
              <a:rPr lang="en-GB" sz="2400" b="1" dirty="0">
                <a:latin typeface="Trebuchet MS" panose="020B0603020202020204" pitchFamily="34" charset="0"/>
              </a:rPr>
              <a:t>(4)</a:t>
            </a:r>
            <a:endParaRPr lang="en-GB" sz="1800" b="1" dirty="0"/>
          </a:p>
        </p:txBody>
      </p:sp>
      <p:sp>
        <p:nvSpPr>
          <p:cNvPr id="4" name="Content Placeholder 3"/>
          <p:cNvSpPr>
            <a:spLocks noGrp="1"/>
          </p:cNvSpPr>
          <p:nvPr>
            <p:ph sz="half" idx="2"/>
          </p:nvPr>
        </p:nvSpPr>
        <p:spPr>
          <a:xfrm>
            <a:off x="0" y="980728"/>
            <a:ext cx="8964488" cy="3733875"/>
          </a:xfrm>
          <a:solidFill>
            <a:schemeClr val="bg2"/>
          </a:solidFill>
        </p:spPr>
        <p:txBody>
          <a:bodyPr>
            <a:normAutofit lnSpcReduction="10000"/>
          </a:bodyPr>
          <a:lstStyle/>
          <a:p>
            <a:pPr marL="0" indent="0">
              <a:buNone/>
            </a:pPr>
            <a:r>
              <a:rPr lang="en-GB" dirty="0"/>
              <a:t>“Look! Look at those windmills!” I keep shouting, pointing at what would have blown my mind when I was their age. There are vast, handsome wind turbines lining the cold corridors of the M4, the M5, the A30, the A470. Alone, in clusters, massed and marching across the tops of ridgeways and mountains. Each one, 200ft of sheer metal muscle, scything at the sky like the Seattle Space Needle angling for a fight.  </a:t>
            </a:r>
            <a:r>
              <a:rPr lang="en-GB" dirty="0">
                <a:solidFill>
                  <a:srgbClr val="FF0000"/>
                </a:solidFill>
              </a:rPr>
              <a:t>(lines 6-10)</a:t>
            </a:r>
          </a:p>
          <a:p>
            <a:pPr marL="0" indent="0">
              <a:buNone/>
            </a:pPr>
            <a:endParaRPr lang="en-GB" dirty="0"/>
          </a:p>
        </p:txBody>
      </p:sp>
    </p:spTree>
    <p:extLst>
      <p:ext uri="{BB962C8B-B14F-4D97-AF65-F5344CB8AC3E}">
        <p14:creationId xmlns:p14="http://schemas.microsoft.com/office/powerpoint/2010/main" val="21969916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normAutofit/>
          </a:bodyPr>
          <a:lstStyle/>
          <a:p>
            <a:pPr algn="l"/>
            <a:r>
              <a:rPr lang="en-GB" dirty="0"/>
              <a:t>Now you try…</a:t>
            </a:r>
          </a:p>
        </p:txBody>
      </p:sp>
      <p:sp>
        <p:nvSpPr>
          <p:cNvPr id="3" name="Content Placeholder 2"/>
          <p:cNvSpPr>
            <a:spLocks noGrp="1"/>
          </p:cNvSpPr>
          <p:nvPr>
            <p:ph sz="half" idx="1"/>
          </p:nvPr>
        </p:nvSpPr>
        <p:spPr>
          <a:xfrm>
            <a:off x="20928" y="4869160"/>
            <a:ext cx="9123071" cy="1800200"/>
          </a:xfrm>
          <a:solidFill>
            <a:srgbClr val="FFFF99"/>
          </a:solidFill>
        </p:spPr>
        <p:txBody>
          <a:bodyPr>
            <a:noAutofit/>
          </a:bodyPr>
          <a:lstStyle/>
          <a:p>
            <a:pPr marL="0" indent="0">
              <a:buNone/>
            </a:pPr>
            <a:r>
              <a:rPr lang="en-GB" sz="2400" dirty="0"/>
              <a:t>2. Read lines 6-10.</a:t>
            </a:r>
          </a:p>
          <a:p>
            <a:pPr marL="0" indent="0">
              <a:buNone/>
            </a:pPr>
            <a:r>
              <a:rPr lang="en-GB" sz="2400" dirty="0">
                <a:latin typeface="Trebuchet MS" panose="020B0603020202020204" pitchFamily="34" charset="0"/>
              </a:rPr>
              <a:t>By referring to at least </a:t>
            </a:r>
            <a:r>
              <a:rPr lang="en-GB" sz="2400" b="1" dirty="0">
                <a:latin typeface="Trebuchet MS" panose="020B0603020202020204" pitchFamily="34" charset="0"/>
              </a:rPr>
              <a:t>two </a:t>
            </a:r>
            <a:r>
              <a:rPr lang="en-GB" sz="2400" dirty="0">
                <a:latin typeface="Trebuchet MS" panose="020B0603020202020204" pitchFamily="34" charset="0"/>
              </a:rPr>
              <a:t>examples, analyse how the writer’s </a:t>
            </a:r>
            <a:r>
              <a:rPr lang="en-GB" sz="2400" b="1" u="sng" dirty="0">
                <a:solidFill>
                  <a:srgbClr val="FF0000"/>
                </a:solidFill>
                <a:latin typeface="Trebuchet MS" panose="020B0603020202020204" pitchFamily="34" charset="0"/>
              </a:rPr>
              <a:t>use of language</a:t>
            </a:r>
            <a:r>
              <a:rPr lang="en-GB" sz="2400" b="1" dirty="0">
                <a:latin typeface="Trebuchet MS" panose="020B0603020202020204" pitchFamily="34" charset="0"/>
              </a:rPr>
              <a:t> c</a:t>
            </a:r>
            <a:r>
              <a:rPr lang="en-GB" sz="2400" dirty="0">
                <a:latin typeface="Trebuchet MS" panose="020B0603020202020204" pitchFamily="34" charset="0"/>
              </a:rPr>
              <a:t>onveys her attitude to the wind turbines. </a:t>
            </a:r>
            <a:r>
              <a:rPr lang="en-GB" sz="2400" b="1" dirty="0">
                <a:latin typeface="Trebuchet MS" panose="020B0603020202020204" pitchFamily="34" charset="0"/>
              </a:rPr>
              <a:t>(4)</a:t>
            </a:r>
            <a:endParaRPr lang="en-GB" sz="1800" b="1" dirty="0"/>
          </a:p>
        </p:txBody>
      </p:sp>
      <p:sp>
        <p:nvSpPr>
          <p:cNvPr id="4" name="Content Placeholder 3"/>
          <p:cNvSpPr>
            <a:spLocks noGrp="1"/>
          </p:cNvSpPr>
          <p:nvPr>
            <p:ph sz="half" idx="2"/>
          </p:nvPr>
        </p:nvSpPr>
        <p:spPr>
          <a:xfrm>
            <a:off x="0" y="980728"/>
            <a:ext cx="8964488" cy="3733875"/>
          </a:xfrm>
          <a:solidFill>
            <a:schemeClr val="bg2"/>
          </a:solidFill>
        </p:spPr>
        <p:txBody>
          <a:bodyPr>
            <a:normAutofit lnSpcReduction="10000"/>
          </a:bodyPr>
          <a:lstStyle/>
          <a:p>
            <a:pPr marL="0" indent="0">
              <a:buNone/>
            </a:pPr>
            <a:r>
              <a:rPr lang="en-GB" u="sng" dirty="0">
                <a:solidFill>
                  <a:srgbClr val="FF0000"/>
                </a:solidFill>
              </a:rPr>
              <a:t>“Look! Look at those windmills!” </a:t>
            </a:r>
            <a:r>
              <a:rPr lang="en-GB" dirty="0"/>
              <a:t>I </a:t>
            </a:r>
            <a:r>
              <a:rPr lang="en-GB" u="sng" dirty="0">
                <a:solidFill>
                  <a:srgbClr val="FF0000"/>
                </a:solidFill>
              </a:rPr>
              <a:t>keep shouting, pointing</a:t>
            </a:r>
            <a:r>
              <a:rPr lang="en-GB" dirty="0"/>
              <a:t> at what would have </a:t>
            </a:r>
            <a:r>
              <a:rPr lang="en-GB" u="sng" dirty="0">
                <a:solidFill>
                  <a:srgbClr val="FF0000"/>
                </a:solidFill>
              </a:rPr>
              <a:t>blown my mind </a:t>
            </a:r>
            <a:r>
              <a:rPr lang="en-GB" dirty="0"/>
              <a:t>when I was their age. There are </a:t>
            </a:r>
            <a:r>
              <a:rPr lang="en-GB" u="sng" dirty="0">
                <a:solidFill>
                  <a:srgbClr val="FF0000"/>
                </a:solidFill>
              </a:rPr>
              <a:t>vast, handsome</a:t>
            </a:r>
            <a:r>
              <a:rPr lang="en-GB" dirty="0"/>
              <a:t> wind turbines lining the cold corridors of the M4, the M5, the A30, the A470. </a:t>
            </a:r>
            <a:r>
              <a:rPr lang="en-GB" u="sng" dirty="0">
                <a:solidFill>
                  <a:srgbClr val="FF0000"/>
                </a:solidFill>
              </a:rPr>
              <a:t>Alone, in clusters, massed and marching</a:t>
            </a:r>
            <a:r>
              <a:rPr lang="en-GB" dirty="0"/>
              <a:t> across the tops of ridgeways and mountains. Each one, 200ft of </a:t>
            </a:r>
            <a:r>
              <a:rPr lang="en-GB" u="sng" dirty="0">
                <a:solidFill>
                  <a:srgbClr val="FF0000"/>
                </a:solidFill>
              </a:rPr>
              <a:t>sheer metal muscle</a:t>
            </a:r>
            <a:r>
              <a:rPr lang="en-GB" dirty="0"/>
              <a:t>, scything at the sky like the Seattle Space Needle angling for a fight.  </a:t>
            </a:r>
            <a:r>
              <a:rPr lang="en-GB" dirty="0">
                <a:solidFill>
                  <a:srgbClr val="FF0000"/>
                </a:solidFill>
              </a:rPr>
              <a:t>(lines 6-10)</a:t>
            </a:r>
          </a:p>
          <a:p>
            <a:pPr marL="0" indent="0">
              <a:buNone/>
            </a:pPr>
            <a:endParaRPr lang="en-GB" dirty="0"/>
          </a:p>
        </p:txBody>
      </p:sp>
    </p:spTree>
    <p:extLst>
      <p:ext uri="{BB962C8B-B14F-4D97-AF65-F5344CB8AC3E}">
        <p14:creationId xmlns:p14="http://schemas.microsoft.com/office/powerpoint/2010/main" val="33363743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99">
            <a:alpha val="67000"/>
          </a:srgbClr>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9144000" cy="908720"/>
          </a:xfrm>
          <a:prstGeom prst="rect">
            <a:avLst/>
          </a:prstGeom>
          <a:noFill/>
          <a:ln>
            <a:noFill/>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11200" dirty="0"/>
              <a:t>Reading for Understanding, Analysis and Evaluation</a:t>
            </a:r>
            <a:r>
              <a:rPr lang="en-US" altLang="en-US" dirty="0"/>
              <a:t/>
            </a:r>
            <a:br>
              <a:rPr lang="en-US" altLang="en-US" dirty="0"/>
            </a:br>
            <a:endParaRPr lang="en-US" altLang="en-US" dirty="0"/>
          </a:p>
        </p:txBody>
      </p:sp>
      <p:sp>
        <p:nvSpPr>
          <p:cNvPr id="6" name="Rectangle 3"/>
          <p:cNvSpPr txBox="1">
            <a:spLocks noChangeArrowheads="1"/>
          </p:cNvSpPr>
          <p:nvPr/>
        </p:nvSpPr>
        <p:spPr>
          <a:xfrm>
            <a:off x="0" y="764704"/>
            <a:ext cx="9144000" cy="6093296"/>
          </a:xfrm>
          <a:prstGeom prst="rect">
            <a:avLst/>
          </a:prstGeom>
          <a:noFill/>
          <a:ln>
            <a:noFill/>
            <a:miter lim="800000"/>
            <a:headEnd/>
            <a:tailEnd/>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Char char="v"/>
            </a:pPr>
            <a:r>
              <a:rPr lang="en-US" altLang="en-US" sz="1900" b="1" dirty="0"/>
              <a:t>Time</a:t>
            </a:r>
          </a:p>
          <a:p>
            <a:pPr marL="0" indent="0">
              <a:lnSpc>
                <a:spcPct val="80000"/>
              </a:lnSpc>
              <a:buFont typeface="Arial" panose="020B0604020202020204" pitchFamily="34" charset="0"/>
              <a:buNone/>
            </a:pPr>
            <a:r>
              <a:rPr lang="en-US" altLang="en-US" sz="1900" dirty="0"/>
              <a:t>The Reading for Understanding, Analysis and Evaluation exam paper lasts for one hour and forty-five minutes. </a:t>
            </a:r>
          </a:p>
          <a:p>
            <a:pPr>
              <a:lnSpc>
                <a:spcPct val="80000"/>
              </a:lnSpc>
              <a:buFont typeface="Wingdings" panose="05000000000000000000" pitchFamily="2" charset="2"/>
              <a:buChar char="v"/>
            </a:pPr>
            <a:endParaRPr lang="en-US" altLang="en-US" sz="1900" dirty="0"/>
          </a:p>
          <a:p>
            <a:pPr>
              <a:lnSpc>
                <a:spcPct val="80000"/>
              </a:lnSpc>
              <a:buFont typeface="Wingdings" panose="05000000000000000000" pitchFamily="2" charset="2"/>
              <a:buChar char="v"/>
            </a:pPr>
            <a:r>
              <a:rPr lang="en-US" altLang="en-US" sz="1900" b="1" dirty="0"/>
              <a:t>Content</a:t>
            </a:r>
          </a:p>
          <a:p>
            <a:pPr marL="0" indent="0">
              <a:lnSpc>
                <a:spcPct val="80000"/>
              </a:lnSpc>
              <a:buFont typeface="Arial" panose="020B0604020202020204" pitchFamily="34" charset="0"/>
              <a:buNone/>
            </a:pPr>
            <a:r>
              <a:rPr lang="en-US" altLang="en-US" sz="1900" dirty="0"/>
              <a:t>The exam paper will have</a:t>
            </a:r>
            <a:r>
              <a:rPr lang="en-US" altLang="en-US" sz="1900" u="sng" dirty="0"/>
              <a:t> </a:t>
            </a:r>
            <a:r>
              <a:rPr lang="en-US" altLang="en-US" sz="1900" b="1" u="sng" dirty="0"/>
              <a:t>two passages</a:t>
            </a:r>
            <a:r>
              <a:rPr lang="en-US" altLang="en-US" sz="1900" u="sng" dirty="0"/>
              <a:t> </a:t>
            </a:r>
            <a:r>
              <a:rPr lang="en-US" altLang="en-US" sz="1900" dirty="0"/>
              <a:t>on a related theme. The passages will be  selected from works of non-fiction, from essays, or from quality journalism. The ideas will be complex and expressed in sophisticated English. The total length will be in the region of 1,500 words. The length of each of the two passages may vary from year to year: the first passage may be longer than the second, or the first passage may be shorter than the second, or both passages may be of similar length.</a:t>
            </a:r>
          </a:p>
          <a:p>
            <a:pPr>
              <a:lnSpc>
                <a:spcPct val="80000"/>
              </a:lnSpc>
              <a:buFont typeface="Wingdings" panose="05000000000000000000" pitchFamily="2" charset="2"/>
              <a:buChar char="v"/>
            </a:pPr>
            <a:endParaRPr lang="en-US" altLang="en-US" sz="1900" dirty="0"/>
          </a:p>
          <a:p>
            <a:pPr marL="0" indent="0">
              <a:lnSpc>
                <a:spcPct val="80000"/>
              </a:lnSpc>
              <a:buFont typeface="Arial" panose="020B0604020202020204" pitchFamily="34" charset="0"/>
              <a:buNone/>
            </a:pPr>
            <a:r>
              <a:rPr lang="en-US" altLang="en-US" sz="1900" dirty="0"/>
              <a:t>The questions (which are printed in a separate booklet) will test your ability to understand the writers' ideas, to </a:t>
            </a:r>
            <a:r>
              <a:rPr lang="en-US" altLang="en-US" sz="1900" dirty="0" err="1"/>
              <a:t>analyse</a:t>
            </a:r>
            <a:r>
              <a:rPr lang="en-US" altLang="en-US" sz="1900" dirty="0"/>
              <a:t> the writers' techniques, and to evaluate the effectiveness of the writing. There will always be at least one question requiring comparison of the passages.</a:t>
            </a:r>
            <a:endParaRPr lang="en-US" altLang="en-US" sz="1900" b="1" dirty="0"/>
          </a:p>
          <a:p>
            <a:pPr>
              <a:lnSpc>
                <a:spcPct val="80000"/>
              </a:lnSpc>
              <a:buFont typeface="Wingdings" panose="05000000000000000000" pitchFamily="2" charset="2"/>
              <a:buChar char="v"/>
            </a:pPr>
            <a:endParaRPr lang="en-US" altLang="en-US" sz="1900" b="1" dirty="0"/>
          </a:p>
          <a:p>
            <a:pPr>
              <a:lnSpc>
                <a:spcPct val="80000"/>
              </a:lnSpc>
              <a:buFont typeface="Wingdings" panose="05000000000000000000" pitchFamily="2" charset="2"/>
              <a:buChar char="v"/>
            </a:pPr>
            <a:r>
              <a:rPr lang="en-US" altLang="en-US" sz="1900" b="1" dirty="0"/>
              <a:t>Marks</a:t>
            </a:r>
          </a:p>
          <a:p>
            <a:pPr marL="0" indent="0">
              <a:lnSpc>
                <a:spcPct val="80000"/>
              </a:lnSpc>
              <a:buFont typeface="Arial" panose="020B0604020202020204" pitchFamily="34" charset="0"/>
              <a:buNone/>
            </a:pPr>
            <a:r>
              <a:rPr lang="en-US" altLang="en-US" sz="1900" dirty="0"/>
              <a:t>The total number of marks available is </a:t>
            </a:r>
            <a:r>
              <a:rPr lang="en-US" altLang="en-US" sz="1900" b="1" dirty="0"/>
              <a:t>30</a:t>
            </a:r>
            <a:r>
              <a:rPr lang="en-US" altLang="en-US" sz="1900" dirty="0"/>
              <a:t>. The number of questions will vary. The number of marks allocated to each question is shown at the end of each question</a:t>
            </a:r>
            <a:r>
              <a:rPr lang="en-US" altLang="en-US" sz="1800" dirty="0"/>
              <a:t>.</a:t>
            </a:r>
            <a:endParaRPr lang="en-US" altLang="en-US" sz="1800" b="1" dirty="0"/>
          </a:p>
        </p:txBody>
      </p:sp>
    </p:spTree>
    <p:extLst>
      <p:ext uri="{BB962C8B-B14F-4D97-AF65-F5344CB8AC3E}">
        <p14:creationId xmlns:p14="http://schemas.microsoft.com/office/powerpoint/2010/main" val="37243581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436" y="908720"/>
            <a:ext cx="9036496" cy="5878532"/>
          </a:xfrm>
          <a:prstGeom prst="rect">
            <a:avLst/>
          </a:prstGeom>
        </p:spPr>
        <p:txBody>
          <a:bodyPr wrap="square">
            <a:spAutoFit/>
          </a:bodyPr>
          <a:lstStyle/>
          <a:p>
            <a:r>
              <a:rPr lang="en-GB" sz="2800" b="1" dirty="0"/>
              <a:t>Sentence structure / punctuation</a:t>
            </a:r>
            <a:endParaRPr lang="en-GB" sz="2800" dirty="0"/>
          </a:p>
          <a:p>
            <a:pPr marL="457200" lvl="0" indent="-457200">
              <a:buFont typeface="Arial" panose="020B0604020202020204" pitchFamily="34" charset="0"/>
              <a:buChar char="•"/>
            </a:pPr>
            <a:r>
              <a:rPr lang="en-GB" sz="2800" dirty="0"/>
              <a:t>Exclamation marks used to suggest excitement</a:t>
            </a:r>
          </a:p>
          <a:p>
            <a:pPr marL="457200" lvl="0" indent="-457200">
              <a:buFont typeface="Arial" panose="020B0604020202020204" pitchFamily="34" charset="0"/>
              <a:buChar char="•"/>
            </a:pPr>
            <a:r>
              <a:rPr lang="en-GB" sz="2800" dirty="0"/>
              <a:t>Structure of 2</a:t>
            </a:r>
            <a:r>
              <a:rPr lang="en-GB" sz="2800" baseline="30000" dirty="0"/>
              <a:t>nd</a:t>
            </a:r>
            <a:r>
              <a:rPr lang="en-GB" sz="2800" dirty="0"/>
              <a:t> paragraph sentences suggests contrast</a:t>
            </a:r>
          </a:p>
          <a:p>
            <a:pPr marL="457200" lvl="0" indent="-457200">
              <a:buFont typeface="Arial" panose="020B0604020202020204" pitchFamily="34" charset="0"/>
              <a:buChar char="•"/>
            </a:pPr>
            <a:r>
              <a:rPr lang="en-GB" sz="2800" dirty="0"/>
              <a:t>Use of repetition of “Out of the window…” in line 4 emphasises her attitude</a:t>
            </a:r>
          </a:p>
          <a:p>
            <a:pPr marL="457200" lvl="0" indent="-457200">
              <a:buFont typeface="Arial" panose="020B0604020202020204" pitchFamily="34" charset="0"/>
              <a:buChar char="•"/>
            </a:pPr>
            <a:r>
              <a:rPr lang="en-GB" sz="2800" dirty="0"/>
              <a:t>Use of listing “M4,  the M5…” suggests banal homogeneity of landscape to contrast with her feeling of the exciting quality of the turbines</a:t>
            </a:r>
          </a:p>
          <a:p>
            <a:pPr marL="457200" lvl="0" indent="-457200">
              <a:buFont typeface="Arial" panose="020B0604020202020204" pitchFamily="34" charset="0"/>
              <a:buChar char="•"/>
            </a:pPr>
            <a:r>
              <a:rPr lang="en-GB" sz="2800" dirty="0"/>
              <a:t>Use of listing “Alone… marching” suggest her admiration for the dynamism of these machines</a:t>
            </a:r>
          </a:p>
          <a:p>
            <a:pPr marL="457200" lvl="0" indent="-457200">
              <a:buFont typeface="Arial" panose="020B0604020202020204" pitchFamily="34" charset="0"/>
              <a:buChar char="•"/>
            </a:pPr>
            <a:r>
              <a:rPr lang="en-GB" sz="2800" dirty="0"/>
              <a:t>Minor sentence “Alone…” to emphasise the dominance of the turbines in the landscape</a:t>
            </a:r>
          </a:p>
          <a:p>
            <a:pPr marL="171450" indent="-171450">
              <a:buFont typeface="Arial" panose="020B0604020202020204" pitchFamily="34" charset="0"/>
              <a:buChar char="•"/>
            </a:pPr>
            <a:r>
              <a:rPr lang="en-GB" sz="1200" dirty="0"/>
              <a:t> </a:t>
            </a:r>
          </a:p>
        </p:txBody>
      </p:sp>
    </p:spTree>
    <p:extLst>
      <p:ext uri="{BB962C8B-B14F-4D97-AF65-F5344CB8AC3E}">
        <p14:creationId xmlns:p14="http://schemas.microsoft.com/office/powerpoint/2010/main" val="17360182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44625"/>
            <a:ext cx="9036496" cy="6370975"/>
          </a:xfrm>
          <a:prstGeom prst="rect">
            <a:avLst/>
          </a:prstGeom>
        </p:spPr>
        <p:txBody>
          <a:bodyPr wrap="square">
            <a:spAutoFit/>
          </a:bodyPr>
          <a:lstStyle/>
          <a:p>
            <a:r>
              <a:rPr lang="en-GB" sz="2400" b="1" dirty="0" smtClean="0"/>
              <a:t>Word choice</a:t>
            </a:r>
          </a:p>
          <a:p>
            <a:endParaRPr lang="en-GB" sz="2400" dirty="0"/>
          </a:p>
          <a:p>
            <a:pPr marL="342900" lvl="0" indent="-342900">
              <a:buFont typeface="Arial" panose="020B0604020202020204" pitchFamily="34" charset="0"/>
              <a:buChar char="•"/>
            </a:pPr>
            <a:r>
              <a:rPr lang="en-GB" sz="2400" dirty="0"/>
              <a:t>“astonishing” suggest the intensity of her surprise and wonder at the appearance of the turbines</a:t>
            </a:r>
          </a:p>
          <a:p>
            <a:pPr marL="342900" lvl="0" indent="-342900">
              <a:buFont typeface="Arial" panose="020B0604020202020204" pitchFamily="34" charset="0"/>
              <a:buChar char="•"/>
            </a:pPr>
            <a:r>
              <a:rPr lang="en-GB" sz="2400" dirty="0"/>
              <a:t>“blown my mind” suggests impact, unexpectedness of the turbines; </a:t>
            </a:r>
          </a:p>
          <a:p>
            <a:pPr marL="342900" lvl="0" indent="-342900">
              <a:buFont typeface="Arial" panose="020B0604020202020204" pitchFamily="34" charset="0"/>
              <a:buChar char="•"/>
            </a:pPr>
            <a:r>
              <a:rPr lang="en-GB" sz="2400" dirty="0"/>
              <a:t>“blown my mind” out-dated slang to suggest her teenage years and youthful excitement in contrast to her children</a:t>
            </a:r>
          </a:p>
          <a:p>
            <a:pPr marL="342900" lvl="0" indent="-342900">
              <a:buFont typeface="Arial" panose="020B0604020202020204" pitchFamily="34" charset="0"/>
              <a:buChar char="•"/>
            </a:pPr>
            <a:r>
              <a:rPr lang="en-GB" sz="2400" dirty="0"/>
              <a:t>“vast” suggests the scale of the machines</a:t>
            </a:r>
          </a:p>
          <a:p>
            <a:pPr marL="342900" lvl="0" indent="-342900">
              <a:buFont typeface="Arial" panose="020B0604020202020204" pitchFamily="34" charset="0"/>
              <a:buChar char="•"/>
            </a:pPr>
            <a:r>
              <a:rPr lang="en-GB" sz="2400" dirty="0"/>
              <a:t>“handsome” suggests a powerful, masculine appearance that she admires</a:t>
            </a:r>
          </a:p>
          <a:p>
            <a:pPr marL="342900" lvl="0" indent="-342900">
              <a:buFont typeface="Arial" panose="020B0604020202020204" pitchFamily="34" charset="0"/>
              <a:buChar char="•"/>
            </a:pPr>
            <a:r>
              <a:rPr lang="en-GB" sz="2400" dirty="0"/>
              <a:t> “marching across ” (can be treated as an image); suggests power, military precision of the turbines</a:t>
            </a:r>
          </a:p>
          <a:p>
            <a:pPr marL="342900" lvl="0" indent="-342900">
              <a:buFont typeface="Arial" panose="020B0604020202020204" pitchFamily="34" charset="0"/>
              <a:buChar char="•"/>
            </a:pPr>
            <a:r>
              <a:rPr lang="en-GB" sz="2400" dirty="0"/>
              <a:t>“ridgeways” suggests archaic, ancient movements of people, heroes</a:t>
            </a:r>
          </a:p>
          <a:p>
            <a:pPr marL="342900" lvl="0" indent="-342900">
              <a:buFont typeface="Arial" panose="020B0604020202020204" pitchFamily="34" charset="0"/>
              <a:buChar char="•"/>
            </a:pPr>
            <a:r>
              <a:rPr lang="en-GB" sz="2400" dirty="0"/>
              <a:t>“mountains” suggests the difficulty of the landscape they are so easily </a:t>
            </a:r>
            <a:r>
              <a:rPr lang="en-GB" sz="2400" dirty="0" smtClean="0"/>
              <a:t>traversing</a:t>
            </a:r>
            <a:endParaRPr lang="en-GB" sz="2400" dirty="0"/>
          </a:p>
        </p:txBody>
      </p:sp>
    </p:spTree>
    <p:extLst>
      <p:ext uri="{BB962C8B-B14F-4D97-AF65-F5344CB8AC3E}">
        <p14:creationId xmlns:p14="http://schemas.microsoft.com/office/powerpoint/2010/main" val="32052607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620688"/>
            <a:ext cx="9036496" cy="5632311"/>
          </a:xfrm>
          <a:prstGeom prst="rect">
            <a:avLst/>
          </a:prstGeom>
        </p:spPr>
        <p:txBody>
          <a:bodyPr wrap="square">
            <a:spAutoFit/>
          </a:bodyPr>
          <a:lstStyle/>
          <a:p>
            <a:r>
              <a:rPr lang="en-GB" sz="2000" b="1" dirty="0" smtClean="0"/>
              <a:t>Imagery</a:t>
            </a:r>
            <a:endParaRPr lang="en-GB" sz="2000" dirty="0"/>
          </a:p>
          <a:p>
            <a:pPr lvl="0"/>
            <a:r>
              <a:rPr lang="en-GB" sz="2000" dirty="0"/>
              <a:t>“sheer metal muscle” personification suggests a powerful individual, defined by the power of “muscle”; “sheer” has connotations of smoothness and aerodynamic shaping</a:t>
            </a:r>
          </a:p>
          <a:p>
            <a:pPr lvl="0"/>
            <a:r>
              <a:rPr lang="en-GB" sz="2000" dirty="0"/>
              <a:t>“scything at the sky” comparison to a sickle harvesting the power of the sky; suggestive of the shape and circular motion of the blades</a:t>
            </a:r>
          </a:p>
          <a:p>
            <a:pPr lvl="0"/>
            <a:r>
              <a:rPr lang="en-GB" sz="2000" dirty="0"/>
              <a:t>“the Seattle Space Needle angling for a fight” simile suggests the shape, futuristic nature of the turbine; “angling” implies a combative “in your face” attitude to the nature, appearance and placing of the </a:t>
            </a:r>
            <a:r>
              <a:rPr lang="en-GB" sz="2000" dirty="0" smtClean="0"/>
              <a:t>turbines</a:t>
            </a:r>
          </a:p>
          <a:p>
            <a:pPr lvl="0"/>
            <a:endParaRPr lang="en-GB" sz="2000" dirty="0"/>
          </a:p>
          <a:p>
            <a:r>
              <a:rPr lang="en-GB" sz="2000" b="1" dirty="0"/>
              <a:t>Contrast </a:t>
            </a:r>
            <a:endParaRPr lang="en-GB" sz="2000" dirty="0"/>
          </a:p>
          <a:p>
            <a:pPr lvl="0"/>
            <a:r>
              <a:rPr lang="en-GB" sz="2000" dirty="0"/>
              <a:t>The sequence of “30 seconds…20..now, right now…”suggesting the children’s inward focus is contrasted to the writer’s excited “Look!” out of the window</a:t>
            </a:r>
            <a:r>
              <a:rPr lang="en-GB" sz="2000" dirty="0" smtClean="0"/>
              <a:t>.</a:t>
            </a:r>
          </a:p>
          <a:p>
            <a:pPr lvl="0"/>
            <a:endParaRPr lang="en-GB" sz="2000" dirty="0"/>
          </a:p>
          <a:p>
            <a:r>
              <a:rPr lang="en-GB" sz="2000" b="1" dirty="0"/>
              <a:t>Tone</a:t>
            </a:r>
            <a:endParaRPr lang="en-GB" sz="2000" dirty="0"/>
          </a:p>
          <a:p>
            <a:pPr lvl="0"/>
            <a:r>
              <a:rPr lang="en-GB" sz="2000" dirty="0"/>
              <a:t>Punctuation – exclamation marks to show her excitement</a:t>
            </a:r>
          </a:p>
          <a:p>
            <a:pPr lvl="0"/>
            <a:r>
              <a:rPr lang="en-GB" sz="2000" dirty="0"/>
              <a:t>Sentence structure – third paragraph has a lengthening sentence pattern as the writer celebrates the qualities of the turbines.</a:t>
            </a:r>
          </a:p>
        </p:txBody>
      </p:sp>
    </p:spTree>
    <p:extLst>
      <p:ext uri="{BB962C8B-B14F-4D97-AF65-F5344CB8AC3E}">
        <p14:creationId xmlns:p14="http://schemas.microsoft.com/office/powerpoint/2010/main" val="1596934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0" y="12529"/>
            <a:ext cx="9131606" cy="672654"/>
          </a:xfrm>
        </p:spPr>
        <p:txBody>
          <a:bodyPr>
            <a:normAutofit fontScale="90000"/>
          </a:bodyPr>
          <a:lstStyle/>
          <a:p>
            <a:r>
              <a:rPr lang="en-GB" sz="2800" b="1" dirty="0"/>
              <a:t>Question 3</a:t>
            </a:r>
            <a:br>
              <a:rPr lang="en-GB" sz="2800" b="1" dirty="0"/>
            </a:br>
            <a:r>
              <a:rPr lang="en-GB" sz="2800" b="1" dirty="0"/>
              <a:t>Official SQA Past Paper from 2015</a:t>
            </a:r>
          </a:p>
        </p:txBody>
      </p:sp>
      <p:sp>
        <p:nvSpPr>
          <p:cNvPr id="3" name="Content Placeholder 2"/>
          <p:cNvSpPr>
            <a:spLocks noGrp="1"/>
          </p:cNvSpPr>
          <p:nvPr>
            <p:ph idx="1"/>
          </p:nvPr>
        </p:nvSpPr>
        <p:spPr>
          <a:xfrm>
            <a:off x="84044" y="5229200"/>
            <a:ext cx="8975911" cy="1311106"/>
          </a:xfrm>
        </p:spPr>
        <p:txBody>
          <a:bodyPr>
            <a:normAutofit fontScale="85000" lnSpcReduction="10000"/>
          </a:bodyPr>
          <a:lstStyle/>
          <a:p>
            <a:pPr marL="0" indent="0">
              <a:buNone/>
            </a:pPr>
            <a:r>
              <a:rPr lang="en-GB" sz="2400" dirty="0">
                <a:latin typeface="Trebuchet MS" panose="020B0603020202020204" pitchFamily="34" charset="0"/>
              </a:rPr>
              <a:t>3. Read lines 11-16.</a:t>
            </a:r>
          </a:p>
          <a:p>
            <a:pPr marL="0" indent="0">
              <a:buNone/>
            </a:pPr>
            <a:r>
              <a:rPr lang="en-GB" sz="2400" dirty="0">
                <a:latin typeface="Trebuchet MS" panose="020B0603020202020204" pitchFamily="34" charset="0"/>
              </a:rPr>
              <a:t>By referring to both word choice </a:t>
            </a:r>
            <a:r>
              <a:rPr lang="en-GB" sz="2400" b="1" dirty="0">
                <a:latin typeface="Trebuchet MS" panose="020B0603020202020204" pitchFamily="34" charset="0"/>
              </a:rPr>
              <a:t>and</a:t>
            </a:r>
            <a:r>
              <a:rPr lang="en-GB" sz="2400" dirty="0">
                <a:latin typeface="Trebuchet MS" panose="020B0603020202020204" pitchFamily="34" charset="0"/>
              </a:rPr>
              <a:t> sentence structure, analyse how the writer makes clear her disapproval of dairy farming methods used in Central Valley use of language creates a negative impression of Central Valley. </a:t>
            </a:r>
            <a:r>
              <a:rPr lang="en-GB" sz="2400" b="1" dirty="0">
                <a:latin typeface="Trebuchet MS" panose="020B0603020202020204" pitchFamily="34" charset="0"/>
              </a:rPr>
              <a:t>(4)</a:t>
            </a:r>
            <a:endParaRPr lang="en-GB" sz="1800" b="1" dirty="0"/>
          </a:p>
          <a:p>
            <a:pPr>
              <a:buFont typeface="+mj-lt"/>
              <a:buAutoNum type="arabicPeriod"/>
            </a:pPr>
            <a:endParaRPr lang="en-GB" sz="1800" dirty="0"/>
          </a:p>
          <a:p>
            <a:pPr>
              <a:buFont typeface="+mj-lt"/>
              <a:buAutoNum type="arabicPeriod"/>
            </a:pPr>
            <a:endParaRPr lang="en-GB" sz="1800" dirty="0"/>
          </a:p>
          <a:p>
            <a:pPr>
              <a:buFont typeface="Wingdings" pitchFamily="2" charset="2"/>
              <a:buChar char="v"/>
            </a:pPr>
            <a:endParaRPr lang="en-GB" sz="1800" b="1" dirty="0"/>
          </a:p>
          <a:p>
            <a:pPr algn="ctr">
              <a:buFont typeface="Wingdings" pitchFamily="2" charset="2"/>
              <a:buChar char="v"/>
            </a:pPr>
            <a:endParaRPr lang="en-GB" sz="1800" b="1" dirty="0">
              <a:solidFill>
                <a:srgbClr val="FF0000"/>
              </a:solidFill>
            </a:endParaRPr>
          </a:p>
        </p:txBody>
      </p:sp>
      <p:sp>
        <p:nvSpPr>
          <p:cNvPr id="4" name="TextBox 3"/>
          <p:cNvSpPr txBox="1"/>
          <p:nvPr/>
        </p:nvSpPr>
        <p:spPr>
          <a:xfrm>
            <a:off x="0" y="860862"/>
            <a:ext cx="9144000" cy="4092852"/>
          </a:xfrm>
          <a:prstGeom prst="rect">
            <a:avLst/>
          </a:prstGeom>
          <a:solidFill>
            <a:srgbClr val="FFFF99"/>
          </a:solidFill>
        </p:spPr>
        <p:txBody>
          <a:bodyPr wrap="square" rtlCol="0">
            <a:spAutoFit/>
          </a:bodyPr>
          <a:lstStyle/>
          <a:p>
            <a:pPr>
              <a:lnSpc>
                <a:spcPct val="150000"/>
              </a:lnSpc>
            </a:pPr>
            <a:r>
              <a:rPr lang="en-GB" sz="2200" dirty="0">
                <a:latin typeface="Trebuchet MS" panose="020B0603020202020204" pitchFamily="34" charset="0"/>
              </a:rPr>
              <a:t>As for the cows, they last only two or three years, ten-to-fifteen years less than their natural life span. Crammed into barren pens on tiny patches of land, they stand around listlessly waiting to be fed, milked or injected with antibiotics. Through a combination of selective breeding, artificial diets and growth hormones designed to maximise milk production, they are pushed so grotesquely beyond their natural limit that they are soon worn out. In their short lives they never see grass. (lines 11-16)</a:t>
            </a:r>
          </a:p>
        </p:txBody>
      </p:sp>
    </p:spTree>
    <p:extLst>
      <p:ext uri="{BB962C8B-B14F-4D97-AF65-F5344CB8AC3E}">
        <p14:creationId xmlns:p14="http://schemas.microsoft.com/office/powerpoint/2010/main" val="31837876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15" y="116632"/>
            <a:ext cx="9131606" cy="536151"/>
          </a:xfrm>
        </p:spPr>
        <p:txBody>
          <a:bodyPr>
            <a:normAutofit fontScale="90000"/>
          </a:bodyPr>
          <a:lstStyle/>
          <a:p>
            <a:r>
              <a:rPr lang="en-GB" sz="2800" b="1" dirty="0"/>
              <a:t>Question 3</a:t>
            </a:r>
            <a:br>
              <a:rPr lang="en-GB" sz="2800" b="1" dirty="0"/>
            </a:br>
            <a:r>
              <a:rPr lang="en-GB" sz="2800" b="1" dirty="0"/>
              <a:t>Official SQA Past Paper from 2015</a:t>
            </a:r>
          </a:p>
        </p:txBody>
      </p:sp>
      <p:sp>
        <p:nvSpPr>
          <p:cNvPr id="3" name="Content Placeholder 2"/>
          <p:cNvSpPr>
            <a:spLocks noGrp="1"/>
          </p:cNvSpPr>
          <p:nvPr>
            <p:ph idx="1"/>
          </p:nvPr>
        </p:nvSpPr>
        <p:spPr>
          <a:xfrm>
            <a:off x="20751" y="5255360"/>
            <a:ext cx="9144000" cy="1602640"/>
          </a:xfrm>
        </p:spPr>
        <p:txBody>
          <a:bodyPr>
            <a:normAutofit fontScale="92500" lnSpcReduction="20000"/>
          </a:bodyPr>
          <a:lstStyle/>
          <a:p>
            <a:pPr marL="0" indent="0">
              <a:buNone/>
            </a:pPr>
            <a:r>
              <a:rPr lang="en-GB" sz="2400" dirty="0">
                <a:latin typeface="Trebuchet MS" panose="020B0603020202020204" pitchFamily="34" charset="0"/>
              </a:rPr>
              <a:t>3. Read lines 11-16.</a:t>
            </a:r>
          </a:p>
          <a:p>
            <a:pPr marL="0" indent="0">
              <a:buNone/>
            </a:pPr>
            <a:r>
              <a:rPr lang="en-GB" sz="2400" dirty="0">
                <a:latin typeface="Trebuchet MS" panose="020B0603020202020204" pitchFamily="34" charset="0"/>
              </a:rPr>
              <a:t>By referring to both </a:t>
            </a:r>
            <a:r>
              <a:rPr lang="en-GB" sz="2400" b="1" dirty="0">
                <a:solidFill>
                  <a:srgbClr val="FF0000"/>
                </a:solidFill>
                <a:latin typeface="Trebuchet MS" panose="020B0603020202020204" pitchFamily="34" charset="0"/>
              </a:rPr>
              <a:t>word choice </a:t>
            </a:r>
            <a:r>
              <a:rPr lang="en-GB" sz="2400" b="1" dirty="0">
                <a:latin typeface="Trebuchet MS" panose="020B0603020202020204" pitchFamily="34" charset="0"/>
              </a:rPr>
              <a:t>and</a:t>
            </a:r>
            <a:r>
              <a:rPr lang="en-GB" sz="2400" dirty="0">
                <a:latin typeface="Trebuchet MS" panose="020B0603020202020204" pitchFamily="34" charset="0"/>
              </a:rPr>
              <a:t> sentence structure, analyse how the writer makes clear her disapproval of dairy farming methods used in Central Valley </a:t>
            </a:r>
            <a:r>
              <a:rPr lang="en-GB" sz="2400" b="1" u="sng" dirty="0">
                <a:solidFill>
                  <a:srgbClr val="FF0000"/>
                </a:solidFill>
                <a:latin typeface="Trebuchet MS" panose="020B0603020202020204" pitchFamily="34" charset="0"/>
              </a:rPr>
              <a:t>use of language </a:t>
            </a:r>
            <a:r>
              <a:rPr lang="en-GB" sz="2400" dirty="0">
                <a:latin typeface="Trebuchet MS" panose="020B0603020202020204" pitchFamily="34" charset="0"/>
              </a:rPr>
              <a:t>creates a negative impression of Central Valley. </a:t>
            </a:r>
            <a:r>
              <a:rPr lang="en-GB" sz="2400" b="1" dirty="0">
                <a:latin typeface="Trebuchet MS" panose="020B0603020202020204" pitchFamily="34" charset="0"/>
              </a:rPr>
              <a:t>(4)</a:t>
            </a:r>
            <a:endParaRPr lang="en-GB" sz="1800" b="1" dirty="0"/>
          </a:p>
          <a:p>
            <a:pPr>
              <a:buFont typeface="+mj-lt"/>
              <a:buAutoNum type="arabicPeriod"/>
            </a:pPr>
            <a:endParaRPr lang="en-GB" sz="1800" dirty="0"/>
          </a:p>
          <a:p>
            <a:pPr>
              <a:buFont typeface="+mj-lt"/>
              <a:buAutoNum type="arabicPeriod"/>
            </a:pPr>
            <a:endParaRPr lang="en-GB" sz="1800" dirty="0"/>
          </a:p>
          <a:p>
            <a:pPr>
              <a:buFont typeface="Wingdings" pitchFamily="2" charset="2"/>
              <a:buChar char="v"/>
            </a:pPr>
            <a:endParaRPr lang="en-GB" sz="1800" b="1" dirty="0"/>
          </a:p>
          <a:p>
            <a:pPr algn="ctr">
              <a:buFont typeface="Wingdings" pitchFamily="2" charset="2"/>
              <a:buChar char="v"/>
            </a:pPr>
            <a:endParaRPr lang="en-GB" sz="1800" b="1" dirty="0">
              <a:solidFill>
                <a:srgbClr val="FF0000"/>
              </a:solidFill>
            </a:endParaRPr>
          </a:p>
        </p:txBody>
      </p:sp>
      <p:sp>
        <p:nvSpPr>
          <p:cNvPr id="4" name="TextBox 3"/>
          <p:cNvSpPr txBox="1"/>
          <p:nvPr/>
        </p:nvSpPr>
        <p:spPr>
          <a:xfrm>
            <a:off x="0" y="860862"/>
            <a:ext cx="9144000" cy="4274632"/>
          </a:xfrm>
          <a:prstGeom prst="rect">
            <a:avLst/>
          </a:prstGeom>
          <a:solidFill>
            <a:srgbClr val="FFFF99"/>
          </a:solidFill>
        </p:spPr>
        <p:txBody>
          <a:bodyPr wrap="square" rtlCol="0">
            <a:spAutoFit/>
          </a:bodyPr>
          <a:lstStyle/>
          <a:p>
            <a:pPr>
              <a:lnSpc>
                <a:spcPct val="150000"/>
              </a:lnSpc>
            </a:pPr>
            <a:r>
              <a:rPr lang="en-GB" sz="2300" dirty="0">
                <a:latin typeface="Trebuchet MS" panose="020B0603020202020204" pitchFamily="34" charset="0"/>
              </a:rPr>
              <a:t>As for the cows, they </a:t>
            </a:r>
            <a:r>
              <a:rPr lang="en-GB" sz="2300" b="1" u="sng" dirty="0">
                <a:solidFill>
                  <a:srgbClr val="FF0000"/>
                </a:solidFill>
                <a:latin typeface="Trebuchet MS" panose="020B0603020202020204" pitchFamily="34" charset="0"/>
              </a:rPr>
              <a:t>last</a:t>
            </a:r>
            <a:r>
              <a:rPr lang="en-GB" sz="2300" dirty="0">
                <a:latin typeface="Trebuchet MS" panose="020B0603020202020204" pitchFamily="34" charset="0"/>
              </a:rPr>
              <a:t> only two or three years, ten-to-fifteen years less than their natural life span. </a:t>
            </a:r>
            <a:r>
              <a:rPr lang="en-GB" sz="2300" b="1" u="sng" dirty="0">
                <a:solidFill>
                  <a:srgbClr val="FF0000"/>
                </a:solidFill>
                <a:latin typeface="Trebuchet MS" panose="020B0603020202020204" pitchFamily="34" charset="0"/>
              </a:rPr>
              <a:t>Crammed</a:t>
            </a:r>
            <a:r>
              <a:rPr lang="en-GB" sz="2300" dirty="0">
                <a:latin typeface="Trebuchet MS" panose="020B0603020202020204" pitchFamily="34" charset="0"/>
              </a:rPr>
              <a:t> into </a:t>
            </a:r>
            <a:r>
              <a:rPr lang="en-GB" sz="2300" b="1" u="sng" dirty="0">
                <a:solidFill>
                  <a:srgbClr val="FF0000"/>
                </a:solidFill>
                <a:latin typeface="Trebuchet MS" panose="020B0603020202020204" pitchFamily="34" charset="0"/>
              </a:rPr>
              <a:t>barren</a:t>
            </a:r>
            <a:r>
              <a:rPr lang="en-GB" sz="2300" dirty="0">
                <a:latin typeface="Trebuchet MS" panose="020B0603020202020204" pitchFamily="34" charset="0"/>
              </a:rPr>
              <a:t> pens on </a:t>
            </a:r>
            <a:r>
              <a:rPr lang="en-GB" sz="2300" b="1" u="sng" dirty="0">
                <a:solidFill>
                  <a:srgbClr val="FF0000"/>
                </a:solidFill>
                <a:latin typeface="Trebuchet MS" panose="020B0603020202020204" pitchFamily="34" charset="0"/>
              </a:rPr>
              <a:t>tiny patches </a:t>
            </a:r>
            <a:r>
              <a:rPr lang="en-GB" sz="2300" dirty="0">
                <a:latin typeface="Trebuchet MS" panose="020B0603020202020204" pitchFamily="34" charset="0"/>
              </a:rPr>
              <a:t>of land, they stand around </a:t>
            </a:r>
            <a:r>
              <a:rPr lang="en-GB" sz="2300" b="1" u="sng" dirty="0">
                <a:solidFill>
                  <a:srgbClr val="FF0000"/>
                </a:solidFill>
                <a:latin typeface="Trebuchet MS" panose="020B0603020202020204" pitchFamily="34" charset="0"/>
              </a:rPr>
              <a:t>listlessly</a:t>
            </a:r>
            <a:r>
              <a:rPr lang="en-GB" sz="2300" dirty="0">
                <a:latin typeface="Trebuchet MS" panose="020B0603020202020204" pitchFamily="34" charset="0"/>
              </a:rPr>
              <a:t> waiting to be fed, milked or injected with antibiotics. Through a combination of selective breeding, </a:t>
            </a:r>
            <a:r>
              <a:rPr lang="en-GB" sz="2300" b="1" u="sng" dirty="0">
                <a:solidFill>
                  <a:srgbClr val="FF0000"/>
                </a:solidFill>
                <a:latin typeface="Trebuchet MS" panose="020B0603020202020204" pitchFamily="34" charset="0"/>
              </a:rPr>
              <a:t>artificial diets </a:t>
            </a:r>
            <a:r>
              <a:rPr lang="en-GB" sz="2300" dirty="0">
                <a:latin typeface="Trebuchet MS" panose="020B0603020202020204" pitchFamily="34" charset="0"/>
              </a:rPr>
              <a:t>and growth hormones designed to maximise milk production, they are </a:t>
            </a:r>
            <a:r>
              <a:rPr lang="en-GB" sz="2300" b="1" u="sng" dirty="0">
                <a:solidFill>
                  <a:srgbClr val="FF0000"/>
                </a:solidFill>
                <a:latin typeface="Trebuchet MS" panose="020B0603020202020204" pitchFamily="34" charset="0"/>
              </a:rPr>
              <a:t>pushed</a:t>
            </a:r>
            <a:r>
              <a:rPr lang="en-GB" sz="2300" dirty="0">
                <a:latin typeface="Trebuchet MS" panose="020B0603020202020204" pitchFamily="34" charset="0"/>
              </a:rPr>
              <a:t> so </a:t>
            </a:r>
            <a:r>
              <a:rPr lang="en-GB" sz="2300" b="1" u="sng" dirty="0">
                <a:solidFill>
                  <a:srgbClr val="FF0000"/>
                </a:solidFill>
                <a:latin typeface="Trebuchet MS" panose="020B0603020202020204" pitchFamily="34" charset="0"/>
              </a:rPr>
              <a:t>grotesquely</a:t>
            </a:r>
            <a:r>
              <a:rPr lang="en-GB" sz="2300" dirty="0">
                <a:latin typeface="Trebuchet MS" panose="020B0603020202020204" pitchFamily="34" charset="0"/>
              </a:rPr>
              <a:t> beyond their natural limit that they are soon </a:t>
            </a:r>
            <a:r>
              <a:rPr lang="en-GB" sz="2300" b="1" u="sng" dirty="0">
                <a:solidFill>
                  <a:srgbClr val="FF0000"/>
                </a:solidFill>
                <a:latin typeface="Trebuchet MS" panose="020B0603020202020204" pitchFamily="34" charset="0"/>
              </a:rPr>
              <a:t>worn out</a:t>
            </a:r>
            <a:r>
              <a:rPr lang="en-GB" sz="2300" dirty="0">
                <a:latin typeface="Trebuchet MS" panose="020B0603020202020204" pitchFamily="34" charset="0"/>
              </a:rPr>
              <a:t>. In their </a:t>
            </a:r>
            <a:r>
              <a:rPr lang="en-GB" sz="2300" b="1" u="sng" dirty="0">
                <a:solidFill>
                  <a:srgbClr val="FF0000"/>
                </a:solidFill>
                <a:latin typeface="Trebuchet MS" panose="020B0603020202020204" pitchFamily="34" charset="0"/>
              </a:rPr>
              <a:t>short lives </a:t>
            </a:r>
            <a:r>
              <a:rPr lang="en-GB" sz="2300" dirty="0">
                <a:latin typeface="Trebuchet MS" panose="020B0603020202020204" pitchFamily="34" charset="0"/>
              </a:rPr>
              <a:t>they never see grass. (lines 11-16)</a:t>
            </a:r>
          </a:p>
        </p:txBody>
      </p:sp>
      <p:sp>
        <p:nvSpPr>
          <p:cNvPr id="10" name="TextBox 9"/>
          <p:cNvSpPr txBox="1"/>
          <p:nvPr/>
        </p:nvSpPr>
        <p:spPr>
          <a:xfrm>
            <a:off x="8919" y="860862"/>
            <a:ext cx="9144000" cy="4274632"/>
          </a:xfrm>
          <a:prstGeom prst="rect">
            <a:avLst/>
          </a:prstGeom>
          <a:solidFill>
            <a:srgbClr val="FFFF99"/>
          </a:solidFill>
        </p:spPr>
        <p:txBody>
          <a:bodyPr wrap="square" rtlCol="0">
            <a:spAutoFit/>
          </a:bodyPr>
          <a:lstStyle/>
          <a:p>
            <a:pPr>
              <a:lnSpc>
                <a:spcPct val="150000"/>
              </a:lnSpc>
            </a:pPr>
            <a:r>
              <a:rPr lang="en-GB" sz="2000" dirty="0">
                <a:solidFill>
                  <a:srgbClr val="FFFF99"/>
                </a:solidFill>
                <a:latin typeface="Trebuchet MS" panose="020B0603020202020204" pitchFamily="34" charset="0"/>
              </a:rPr>
              <a:t>As for the cows, </a:t>
            </a:r>
            <a:r>
              <a:rPr lang="en-GB" sz="2300" dirty="0">
                <a:solidFill>
                  <a:srgbClr val="FFFF99"/>
                </a:solidFill>
                <a:latin typeface="Trebuchet MS" panose="020B0603020202020204" pitchFamily="34" charset="0"/>
              </a:rPr>
              <a:t>they </a:t>
            </a:r>
            <a:r>
              <a:rPr lang="en-GB" sz="2300" b="1" u="sng" dirty="0">
                <a:solidFill>
                  <a:srgbClr val="FF0000"/>
                </a:solidFill>
                <a:latin typeface="Trebuchet MS" panose="020B0603020202020204" pitchFamily="34" charset="0"/>
              </a:rPr>
              <a:t>last</a:t>
            </a:r>
            <a:r>
              <a:rPr lang="en-GB" sz="2300" dirty="0">
                <a:latin typeface="Trebuchet MS" panose="020B0603020202020204" pitchFamily="34" charset="0"/>
              </a:rPr>
              <a:t> </a:t>
            </a:r>
            <a:r>
              <a:rPr lang="en-GB" sz="2300" dirty="0">
                <a:solidFill>
                  <a:srgbClr val="FFFF99"/>
                </a:solidFill>
                <a:latin typeface="Trebuchet MS" panose="020B0603020202020204" pitchFamily="34" charset="0"/>
              </a:rPr>
              <a:t>only two or three years, ten-to-fifteen years less than their natural life span. </a:t>
            </a:r>
            <a:r>
              <a:rPr lang="en-GB" sz="2300" b="1" u="sng" dirty="0">
                <a:solidFill>
                  <a:srgbClr val="FF0000"/>
                </a:solidFill>
                <a:latin typeface="Trebuchet MS" panose="020B0603020202020204" pitchFamily="34" charset="0"/>
              </a:rPr>
              <a:t>Crammed</a:t>
            </a:r>
            <a:r>
              <a:rPr lang="en-GB" sz="2300" dirty="0">
                <a:latin typeface="Trebuchet MS" panose="020B0603020202020204" pitchFamily="34" charset="0"/>
              </a:rPr>
              <a:t> </a:t>
            </a:r>
            <a:r>
              <a:rPr lang="en-GB" sz="2300" dirty="0">
                <a:solidFill>
                  <a:srgbClr val="FFFF99"/>
                </a:solidFill>
                <a:latin typeface="Trebuchet MS" panose="020B0603020202020204" pitchFamily="34" charset="0"/>
              </a:rPr>
              <a:t>into </a:t>
            </a:r>
            <a:r>
              <a:rPr lang="en-GB" sz="2300" b="1" u="sng" dirty="0">
                <a:solidFill>
                  <a:srgbClr val="FF0000"/>
                </a:solidFill>
                <a:latin typeface="Trebuchet MS" panose="020B0603020202020204" pitchFamily="34" charset="0"/>
              </a:rPr>
              <a:t>barren</a:t>
            </a:r>
            <a:r>
              <a:rPr lang="en-GB" sz="2300" dirty="0">
                <a:latin typeface="Trebuchet MS" panose="020B0603020202020204" pitchFamily="34" charset="0"/>
              </a:rPr>
              <a:t> </a:t>
            </a:r>
            <a:r>
              <a:rPr lang="en-GB" sz="2300" dirty="0">
                <a:solidFill>
                  <a:srgbClr val="FFFF99"/>
                </a:solidFill>
                <a:latin typeface="Trebuchet MS" panose="020B0603020202020204" pitchFamily="34" charset="0"/>
              </a:rPr>
              <a:t>pens on </a:t>
            </a:r>
            <a:r>
              <a:rPr lang="en-GB" sz="2300" b="1" u="sng" dirty="0">
                <a:solidFill>
                  <a:srgbClr val="FF0000"/>
                </a:solidFill>
                <a:latin typeface="Trebuchet MS" panose="020B0603020202020204" pitchFamily="34" charset="0"/>
              </a:rPr>
              <a:t>tiny patches </a:t>
            </a:r>
            <a:r>
              <a:rPr lang="en-GB" sz="2300" dirty="0">
                <a:solidFill>
                  <a:srgbClr val="FFFF99"/>
                </a:solidFill>
                <a:latin typeface="Trebuchet MS" panose="020B0603020202020204" pitchFamily="34" charset="0"/>
              </a:rPr>
              <a:t>of</a:t>
            </a:r>
            <a:r>
              <a:rPr lang="en-GB" sz="2300" dirty="0">
                <a:latin typeface="Trebuchet MS" panose="020B0603020202020204" pitchFamily="34" charset="0"/>
              </a:rPr>
              <a:t> </a:t>
            </a:r>
            <a:r>
              <a:rPr lang="en-GB" sz="2300" dirty="0">
                <a:solidFill>
                  <a:srgbClr val="FFFF99"/>
                </a:solidFill>
                <a:latin typeface="Trebuchet MS" panose="020B0603020202020204" pitchFamily="34" charset="0"/>
              </a:rPr>
              <a:t>land, they stand around </a:t>
            </a:r>
            <a:r>
              <a:rPr lang="en-GB" sz="2300" b="1" u="sng" dirty="0">
                <a:solidFill>
                  <a:srgbClr val="FF0000"/>
                </a:solidFill>
                <a:latin typeface="Trebuchet MS" panose="020B0603020202020204" pitchFamily="34" charset="0"/>
              </a:rPr>
              <a:t>listlessly</a:t>
            </a:r>
            <a:r>
              <a:rPr lang="en-GB" sz="2300" dirty="0">
                <a:latin typeface="Trebuchet MS" panose="020B0603020202020204" pitchFamily="34" charset="0"/>
              </a:rPr>
              <a:t> </a:t>
            </a:r>
            <a:r>
              <a:rPr lang="en-GB" sz="2300" dirty="0">
                <a:solidFill>
                  <a:srgbClr val="FFFF99"/>
                </a:solidFill>
                <a:latin typeface="Trebuchet MS" panose="020B0603020202020204" pitchFamily="34" charset="0"/>
              </a:rPr>
              <a:t>waiting to be fed, milked or injected with antibiotics. Through a combination of selective breeding, </a:t>
            </a:r>
            <a:r>
              <a:rPr lang="en-GB" sz="2300" b="1" u="sng" dirty="0">
                <a:solidFill>
                  <a:srgbClr val="FF0000"/>
                </a:solidFill>
                <a:latin typeface="Trebuchet MS" panose="020B0603020202020204" pitchFamily="34" charset="0"/>
              </a:rPr>
              <a:t>artificial diets </a:t>
            </a:r>
            <a:r>
              <a:rPr lang="en-GB" sz="2300" dirty="0">
                <a:solidFill>
                  <a:srgbClr val="FFFF99"/>
                </a:solidFill>
                <a:latin typeface="Trebuchet MS" panose="020B0603020202020204" pitchFamily="34" charset="0"/>
              </a:rPr>
              <a:t>and</a:t>
            </a:r>
            <a:r>
              <a:rPr lang="en-GB" sz="2300" dirty="0">
                <a:latin typeface="Trebuchet MS" panose="020B0603020202020204" pitchFamily="34" charset="0"/>
              </a:rPr>
              <a:t> </a:t>
            </a:r>
            <a:r>
              <a:rPr lang="en-GB" sz="2300" dirty="0">
                <a:solidFill>
                  <a:srgbClr val="FFFF99"/>
                </a:solidFill>
                <a:latin typeface="Trebuchet MS" panose="020B0603020202020204" pitchFamily="34" charset="0"/>
              </a:rPr>
              <a:t>growth hormones designed to maximise milk production, they are </a:t>
            </a:r>
            <a:r>
              <a:rPr lang="en-GB" sz="2300" b="1" u="sng" dirty="0">
                <a:solidFill>
                  <a:srgbClr val="FF0000"/>
                </a:solidFill>
                <a:latin typeface="Trebuchet MS" panose="020B0603020202020204" pitchFamily="34" charset="0"/>
              </a:rPr>
              <a:t>pushed</a:t>
            </a:r>
            <a:r>
              <a:rPr lang="en-GB" sz="2300" dirty="0">
                <a:latin typeface="Trebuchet MS" panose="020B0603020202020204" pitchFamily="34" charset="0"/>
              </a:rPr>
              <a:t> </a:t>
            </a:r>
            <a:r>
              <a:rPr lang="en-GB" sz="2300" dirty="0">
                <a:solidFill>
                  <a:srgbClr val="FFFF99"/>
                </a:solidFill>
                <a:latin typeface="Trebuchet MS" panose="020B0603020202020204" pitchFamily="34" charset="0"/>
              </a:rPr>
              <a:t>so</a:t>
            </a:r>
            <a:r>
              <a:rPr lang="en-GB" sz="2300" dirty="0">
                <a:latin typeface="Trebuchet MS" panose="020B0603020202020204" pitchFamily="34" charset="0"/>
              </a:rPr>
              <a:t> </a:t>
            </a:r>
            <a:r>
              <a:rPr lang="en-GB" sz="2300" b="1" u="sng" dirty="0">
                <a:solidFill>
                  <a:srgbClr val="FF0000"/>
                </a:solidFill>
                <a:latin typeface="Trebuchet MS" panose="020B0603020202020204" pitchFamily="34" charset="0"/>
              </a:rPr>
              <a:t>grotesquely</a:t>
            </a:r>
            <a:r>
              <a:rPr lang="en-GB" sz="2300" dirty="0">
                <a:latin typeface="Trebuchet MS" panose="020B0603020202020204" pitchFamily="34" charset="0"/>
              </a:rPr>
              <a:t> </a:t>
            </a:r>
            <a:r>
              <a:rPr lang="en-GB" sz="2300" dirty="0">
                <a:solidFill>
                  <a:srgbClr val="FFFF99"/>
                </a:solidFill>
                <a:latin typeface="Trebuchet MS" panose="020B0603020202020204" pitchFamily="34" charset="0"/>
              </a:rPr>
              <a:t>beyond their natural limit that they are soon </a:t>
            </a:r>
            <a:r>
              <a:rPr lang="en-GB" sz="2300" b="1" u="sng" dirty="0">
                <a:solidFill>
                  <a:srgbClr val="FF0000"/>
                </a:solidFill>
                <a:latin typeface="Trebuchet MS" panose="020B0603020202020204" pitchFamily="34" charset="0"/>
              </a:rPr>
              <a:t>worn out</a:t>
            </a:r>
            <a:r>
              <a:rPr lang="en-GB" sz="2300" dirty="0">
                <a:latin typeface="Trebuchet MS" panose="020B0603020202020204" pitchFamily="34" charset="0"/>
              </a:rPr>
              <a:t>. </a:t>
            </a:r>
            <a:r>
              <a:rPr lang="en-GB" sz="2300" dirty="0">
                <a:solidFill>
                  <a:srgbClr val="FFFF99"/>
                </a:solidFill>
                <a:latin typeface="Trebuchet MS" panose="020B0603020202020204" pitchFamily="34" charset="0"/>
              </a:rPr>
              <a:t>In their </a:t>
            </a:r>
            <a:r>
              <a:rPr lang="en-GB" sz="2300" b="1" u="sng" dirty="0">
                <a:solidFill>
                  <a:srgbClr val="FF0000"/>
                </a:solidFill>
                <a:latin typeface="Trebuchet MS" panose="020B0603020202020204" pitchFamily="34" charset="0"/>
              </a:rPr>
              <a:t>short lives </a:t>
            </a:r>
            <a:r>
              <a:rPr lang="en-GB" sz="2300" dirty="0">
                <a:solidFill>
                  <a:srgbClr val="FFFF99"/>
                </a:solidFill>
                <a:latin typeface="Trebuchet MS" panose="020B0603020202020204" pitchFamily="34" charset="0"/>
              </a:rPr>
              <a:t>they never see grass. (lines 11-16)</a:t>
            </a:r>
          </a:p>
        </p:txBody>
      </p:sp>
    </p:spTree>
    <p:extLst>
      <p:ext uri="{BB962C8B-B14F-4D97-AF65-F5344CB8AC3E}">
        <p14:creationId xmlns:p14="http://schemas.microsoft.com/office/powerpoint/2010/main" val="105857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0" y="12529"/>
            <a:ext cx="9131606" cy="672654"/>
          </a:xfrm>
        </p:spPr>
        <p:txBody>
          <a:bodyPr>
            <a:normAutofit fontScale="90000"/>
          </a:bodyPr>
          <a:lstStyle/>
          <a:p>
            <a:r>
              <a:rPr lang="en-GB" sz="2800" b="1" dirty="0"/>
              <a:t>Question 3</a:t>
            </a:r>
            <a:br>
              <a:rPr lang="en-GB" sz="2800" b="1" dirty="0"/>
            </a:br>
            <a:r>
              <a:rPr lang="en-GB" sz="2800" b="1" dirty="0"/>
              <a:t>Official SQA Past Paper from 2015</a:t>
            </a:r>
          </a:p>
        </p:txBody>
      </p:sp>
      <p:sp>
        <p:nvSpPr>
          <p:cNvPr id="3" name="Content Placeholder 2"/>
          <p:cNvSpPr>
            <a:spLocks noGrp="1"/>
          </p:cNvSpPr>
          <p:nvPr>
            <p:ph idx="1"/>
          </p:nvPr>
        </p:nvSpPr>
        <p:spPr>
          <a:xfrm>
            <a:off x="0" y="5013176"/>
            <a:ext cx="9144000" cy="1656184"/>
          </a:xfrm>
        </p:spPr>
        <p:txBody>
          <a:bodyPr>
            <a:normAutofit fontScale="92500" lnSpcReduction="20000"/>
          </a:bodyPr>
          <a:lstStyle/>
          <a:p>
            <a:pPr marL="0" indent="0">
              <a:buNone/>
            </a:pPr>
            <a:r>
              <a:rPr lang="en-GB" sz="2400" dirty="0">
                <a:latin typeface="Trebuchet MS" panose="020B0603020202020204" pitchFamily="34" charset="0"/>
              </a:rPr>
              <a:t>3. Read lines 11-16.</a:t>
            </a:r>
          </a:p>
          <a:p>
            <a:pPr marL="0" indent="0">
              <a:buNone/>
            </a:pPr>
            <a:r>
              <a:rPr lang="en-GB" sz="2400" dirty="0">
                <a:latin typeface="Trebuchet MS" panose="020B0603020202020204" pitchFamily="34" charset="0"/>
              </a:rPr>
              <a:t>By referring to both word choice </a:t>
            </a:r>
            <a:r>
              <a:rPr lang="en-GB" sz="2400" b="1" dirty="0">
                <a:latin typeface="Trebuchet MS" panose="020B0603020202020204" pitchFamily="34" charset="0"/>
              </a:rPr>
              <a:t>and</a:t>
            </a:r>
            <a:r>
              <a:rPr lang="en-GB" sz="2400" dirty="0">
                <a:latin typeface="Trebuchet MS" panose="020B0603020202020204" pitchFamily="34" charset="0"/>
              </a:rPr>
              <a:t> </a:t>
            </a:r>
            <a:r>
              <a:rPr lang="en-GB" sz="2400" b="1" dirty="0">
                <a:solidFill>
                  <a:srgbClr val="FF0000"/>
                </a:solidFill>
                <a:latin typeface="Trebuchet MS" panose="020B0603020202020204" pitchFamily="34" charset="0"/>
              </a:rPr>
              <a:t>sentence structure</a:t>
            </a:r>
            <a:r>
              <a:rPr lang="en-GB" sz="2400" dirty="0">
                <a:latin typeface="Trebuchet MS" panose="020B0603020202020204" pitchFamily="34" charset="0"/>
              </a:rPr>
              <a:t>, analyse how the writer makes clear her disapproval of dairy farming methods used in Central Valley </a:t>
            </a:r>
            <a:r>
              <a:rPr lang="en-GB" sz="2400" b="1" u="sng" dirty="0">
                <a:solidFill>
                  <a:srgbClr val="FF0000"/>
                </a:solidFill>
                <a:latin typeface="Trebuchet MS" panose="020B0603020202020204" pitchFamily="34" charset="0"/>
              </a:rPr>
              <a:t>use of language </a:t>
            </a:r>
            <a:r>
              <a:rPr lang="en-GB" sz="2400" dirty="0">
                <a:latin typeface="Trebuchet MS" panose="020B0603020202020204" pitchFamily="34" charset="0"/>
              </a:rPr>
              <a:t>creates a negative impression of Central Valley. </a:t>
            </a:r>
            <a:r>
              <a:rPr lang="en-GB" sz="2400" b="1" dirty="0">
                <a:latin typeface="Trebuchet MS" panose="020B0603020202020204" pitchFamily="34" charset="0"/>
              </a:rPr>
              <a:t>(4)</a:t>
            </a:r>
            <a:endParaRPr lang="en-GB" sz="1800" b="1" dirty="0"/>
          </a:p>
          <a:p>
            <a:pPr>
              <a:buFont typeface="+mj-lt"/>
              <a:buAutoNum type="arabicPeriod"/>
            </a:pPr>
            <a:endParaRPr lang="en-GB" sz="1800" dirty="0"/>
          </a:p>
          <a:p>
            <a:pPr>
              <a:buFont typeface="+mj-lt"/>
              <a:buAutoNum type="arabicPeriod"/>
            </a:pPr>
            <a:endParaRPr lang="en-GB" sz="1800" dirty="0"/>
          </a:p>
          <a:p>
            <a:pPr>
              <a:buFont typeface="Wingdings" pitchFamily="2" charset="2"/>
              <a:buChar char="v"/>
            </a:pPr>
            <a:endParaRPr lang="en-GB" sz="1800" b="1" dirty="0"/>
          </a:p>
          <a:p>
            <a:pPr algn="ctr">
              <a:buFont typeface="Wingdings" pitchFamily="2" charset="2"/>
              <a:buChar char="v"/>
            </a:pPr>
            <a:endParaRPr lang="en-GB" sz="1800" b="1" dirty="0">
              <a:solidFill>
                <a:srgbClr val="FF0000"/>
              </a:solidFill>
            </a:endParaRPr>
          </a:p>
        </p:txBody>
      </p:sp>
      <p:sp>
        <p:nvSpPr>
          <p:cNvPr id="4" name="TextBox 3"/>
          <p:cNvSpPr txBox="1"/>
          <p:nvPr/>
        </p:nvSpPr>
        <p:spPr>
          <a:xfrm>
            <a:off x="0" y="860862"/>
            <a:ext cx="9144000" cy="4092852"/>
          </a:xfrm>
          <a:prstGeom prst="rect">
            <a:avLst/>
          </a:prstGeom>
          <a:solidFill>
            <a:srgbClr val="FFFF99"/>
          </a:solidFill>
        </p:spPr>
        <p:txBody>
          <a:bodyPr wrap="square" rtlCol="0">
            <a:spAutoFit/>
          </a:bodyPr>
          <a:lstStyle/>
          <a:p>
            <a:pPr>
              <a:lnSpc>
                <a:spcPct val="150000"/>
              </a:lnSpc>
            </a:pPr>
            <a:r>
              <a:rPr lang="en-GB" sz="2200" b="1" u="sng" dirty="0">
                <a:solidFill>
                  <a:srgbClr val="FF0000"/>
                </a:solidFill>
                <a:latin typeface="Trebuchet MS" panose="020B0603020202020204" pitchFamily="34" charset="0"/>
              </a:rPr>
              <a:t>As for the cows</a:t>
            </a:r>
            <a:r>
              <a:rPr lang="en-GB" sz="2200" dirty="0">
                <a:latin typeface="Trebuchet MS" panose="020B0603020202020204" pitchFamily="34" charset="0"/>
              </a:rPr>
              <a:t>, they last only two or three years, ten-to-fifteen years less than their natural life span. </a:t>
            </a:r>
            <a:r>
              <a:rPr lang="en-GB" sz="2200" b="1" u="sng" dirty="0">
                <a:solidFill>
                  <a:srgbClr val="FF0000"/>
                </a:solidFill>
                <a:latin typeface="Trebuchet MS" panose="020B0603020202020204" pitchFamily="34" charset="0"/>
              </a:rPr>
              <a:t>Crammed into barren pens on tiny patches of land, they stand around listlessly waiting to </a:t>
            </a:r>
            <a:r>
              <a:rPr lang="en-GB" sz="2200" b="1" u="wavyHeavy" dirty="0">
                <a:solidFill>
                  <a:srgbClr val="FF0000"/>
                </a:solidFill>
                <a:uFill>
                  <a:solidFill>
                    <a:srgbClr val="FF0000"/>
                  </a:solidFill>
                </a:uFill>
                <a:latin typeface="Trebuchet MS" panose="020B0603020202020204" pitchFamily="34" charset="0"/>
              </a:rPr>
              <a:t>be fed, milked or injected </a:t>
            </a:r>
            <a:r>
              <a:rPr lang="en-GB" sz="2200" b="1" u="sng" dirty="0">
                <a:solidFill>
                  <a:srgbClr val="FF0000"/>
                </a:solidFill>
                <a:latin typeface="Trebuchet MS" panose="020B0603020202020204" pitchFamily="34" charset="0"/>
              </a:rPr>
              <a:t>with antibiotics. </a:t>
            </a:r>
            <a:r>
              <a:rPr lang="en-GB" sz="2200" dirty="0">
                <a:latin typeface="Trebuchet MS" panose="020B0603020202020204" pitchFamily="34" charset="0"/>
              </a:rPr>
              <a:t>Through a combination of </a:t>
            </a:r>
            <a:r>
              <a:rPr lang="en-GB" sz="2200" b="1" u="sng" dirty="0">
                <a:solidFill>
                  <a:srgbClr val="FF0000"/>
                </a:solidFill>
                <a:latin typeface="Trebuchet MS" panose="020B0603020202020204" pitchFamily="34" charset="0"/>
              </a:rPr>
              <a:t>selective breeding, artificial diets and growth hormones</a:t>
            </a:r>
            <a:r>
              <a:rPr lang="en-GB" sz="2200" dirty="0">
                <a:latin typeface="Trebuchet MS" panose="020B0603020202020204" pitchFamily="34" charset="0"/>
              </a:rPr>
              <a:t> designed to maximise milk production, they are pushed so grotesquely beyond their natural limit that they are soon worn out. </a:t>
            </a:r>
            <a:r>
              <a:rPr lang="en-GB" sz="2200" b="1" u="sng" dirty="0">
                <a:solidFill>
                  <a:srgbClr val="FF0000"/>
                </a:solidFill>
                <a:latin typeface="Trebuchet MS" panose="020B0603020202020204" pitchFamily="34" charset="0"/>
              </a:rPr>
              <a:t>In their short lives they never see grass. </a:t>
            </a:r>
            <a:r>
              <a:rPr lang="en-GB" sz="2200" dirty="0">
                <a:latin typeface="Trebuchet MS" panose="020B0603020202020204" pitchFamily="34" charset="0"/>
              </a:rPr>
              <a:t>(lines 11-16)</a:t>
            </a:r>
          </a:p>
        </p:txBody>
      </p:sp>
      <p:sp>
        <p:nvSpPr>
          <p:cNvPr id="5" name="TextBox 4"/>
          <p:cNvSpPr txBox="1"/>
          <p:nvPr/>
        </p:nvSpPr>
        <p:spPr>
          <a:xfrm>
            <a:off x="28600" y="860862"/>
            <a:ext cx="9144000" cy="4092852"/>
          </a:xfrm>
          <a:prstGeom prst="rect">
            <a:avLst/>
          </a:prstGeom>
          <a:solidFill>
            <a:srgbClr val="FFFF99"/>
          </a:solidFill>
        </p:spPr>
        <p:txBody>
          <a:bodyPr wrap="square" rtlCol="0">
            <a:spAutoFit/>
          </a:bodyPr>
          <a:lstStyle/>
          <a:p>
            <a:pPr>
              <a:lnSpc>
                <a:spcPct val="150000"/>
              </a:lnSpc>
            </a:pPr>
            <a:r>
              <a:rPr lang="en-GB" sz="2200" b="1" u="sng" dirty="0">
                <a:solidFill>
                  <a:srgbClr val="FF0000"/>
                </a:solidFill>
                <a:latin typeface="Trebuchet MS" panose="020B0603020202020204" pitchFamily="34" charset="0"/>
              </a:rPr>
              <a:t>As for the cows</a:t>
            </a:r>
            <a:r>
              <a:rPr lang="en-GB" sz="2200" dirty="0">
                <a:solidFill>
                  <a:srgbClr val="FFFF99"/>
                </a:solidFill>
                <a:latin typeface="Trebuchet MS" panose="020B0603020202020204" pitchFamily="34" charset="0"/>
              </a:rPr>
              <a:t>, they last only two or three years, ten-to-fifteen years less than their natural life span. </a:t>
            </a:r>
            <a:r>
              <a:rPr lang="en-GB" sz="2200" b="1" u="sng" dirty="0">
                <a:solidFill>
                  <a:srgbClr val="FF0000"/>
                </a:solidFill>
                <a:latin typeface="Trebuchet MS" panose="020B0603020202020204" pitchFamily="34" charset="0"/>
              </a:rPr>
              <a:t>Crammed into barren pens on tiny patches of land, they stand around listlessly waiting to </a:t>
            </a:r>
            <a:r>
              <a:rPr lang="en-GB" sz="2200" b="1" u="wavyHeavy" dirty="0">
                <a:solidFill>
                  <a:srgbClr val="FF0000"/>
                </a:solidFill>
                <a:uFill>
                  <a:solidFill>
                    <a:srgbClr val="FF0000"/>
                  </a:solidFill>
                </a:uFill>
                <a:latin typeface="Trebuchet MS" panose="020B0603020202020204" pitchFamily="34" charset="0"/>
              </a:rPr>
              <a:t>be fed, milked or injected </a:t>
            </a:r>
            <a:r>
              <a:rPr lang="en-GB" sz="2200" b="1" u="sng" dirty="0">
                <a:solidFill>
                  <a:srgbClr val="FF0000"/>
                </a:solidFill>
                <a:latin typeface="Trebuchet MS" panose="020B0603020202020204" pitchFamily="34" charset="0"/>
              </a:rPr>
              <a:t>with antibiotics. </a:t>
            </a:r>
            <a:r>
              <a:rPr lang="en-GB" sz="2200" dirty="0">
                <a:solidFill>
                  <a:srgbClr val="FFFF99"/>
                </a:solidFill>
                <a:latin typeface="Trebuchet MS" panose="020B0603020202020204" pitchFamily="34" charset="0"/>
              </a:rPr>
              <a:t>Through a combination of </a:t>
            </a:r>
            <a:r>
              <a:rPr lang="en-GB" sz="2200" b="1" u="sng" dirty="0">
                <a:solidFill>
                  <a:srgbClr val="FF0000"/>
                </a:solidFill>
                <a:latin typeface="Trebuchet MS" panose="020B0603020202020204" pitchFamily="34" charset="0"/>
              </a:rPr>
              <a:t>selective breeding, artificial diets and growth hormones</a:t>
            </a:r>
            <a:r>
              <a:rPr lang="en-GB" sz="2200" dirty="0">
                <a:latin typeface="Trebuchet MS" panose="020B0603020202020204" pitchFamily="34" charset="0"/>
              </a:rPr>
              <a:t> </a:t>
            </a:r>
            <a:r>
              <a:rPr lang="en-GB" sz="2200" dirty="0">
                <a:solidFill>
                  <a:srgbClr val="FFFF99"/>
                </a:solidFill>
                <a:latin typeface="Trebuchet MS" panose="020B0603020202020204" pitchFamily="34" charset="0"/>
              </a:rPr>
              <a:t>designed to maximise milk production, they are pushed so grotesquely beyond their natural limit that they are soon worn out. </a:t>
            </a:r>
            <a:r>
              <a:rPr lang="en-GB" sz="2200" b="1" u="sng" dirty="0">
                <a:solidFill>
                  <a:srgbClr val="FF0000"/>
                </a:solidFill>
                <a:latin typeface="Trebuchet MS" panose="020B0603020202020204" pitchFamily="34" charset="0"/>
              </a:rPr>
              <a:t>In their short lives they never see grass. </a:t>
            </a:r>
            <a:r>
              <a:rPr lang="en-GB" sz="2200" dirty="0">
                <a:solidFill>
                  <a:srgbClr val="FFFF99"/>
                </a:solidFill>
                <a:latin typeface="Trebuchet MS" panose="020B0603020202020204" pitchFamily="34" charset="0"/>
              </a:rPr>
              <a:t>(lines 11-16)</a:t>
            </a:r>
          </a:p>
        </p:txBody>
      </p:sp>
    </p:spTree>
    <p:extLst>
      <p:ext uri="{BB962C8B-B14F-4D97-AF65-F5344CB8AC3E}">
        <p14:creationId xmlns:p14="http://schemas.microsoft.com/office/powerpoint/2010/main" val="39948638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228998"/>
          </a:xfrm>
        </p:spPr>
        <p:txBody>
          <a:bodyPr>
            <a:normAutofit/>
          </a:bodyPr>
          <a:lstStyle/>
          <a:p>
            <a:r>
              <a:rPr lang="en-GB" sz="2800" dirty="0"/>
              <a:t>Expected Answers – For full marks there should be </a:t>
            </a:r>
            <a:r>
              <a:rPr lang="en-GB" sz="2800" b="1" u="sng" dirty="0"/>
              <a:t>detailed/insightful comments </a:t>
            </a:r>
            <a:r>
              <a:rPr lang="en-GB" sz="2800" dirty="0"/>
              <a:t>on </a:t>
            </a:r>
            <a:r>
              <a:rPr lang="en-GB" sz="2800" b="1" u="sng" dirty="0"/>
              <a:t>at least 2 </a:t>
            </a:r>
            <a:r>
              <a:rPr lang="en-GB" sz="2800" dirty="0"/>
              <a:t>examples.</a:t>
            </a:r>
          </a:p>
        </p:txBody>
      </p:sp>
      <p:sp>
        <p:nvSpPr>
          <p:cNvPr id="8" name="Content Placeholder 7"/>
          <p:cNvSpPr>
            <a:spLocks noGrp="1"/>
          </p:cNvSpPr>
          <p:nvPr>
            <p:ph sz="half" idx="1"/>
          </p:nvPr>
        </p:nvSpPr>
        <p:spPr>
          <a:xfrm>
            <a:off x="0" y="1600201"/>
            <a:ext cx="4283968" cy="4421088"/>
          </a:xfrm>
          <a:solidFill>
            <a:srgbClr val="FFFF99"/>
          </a:solidFill>
        </p:spPr>
        <p:txBody>
          <a:bodyPr>
            <a:normAutofit fontScale="92500" lnSpcReduction="20000"/>
          </a:bodyPr>
          <a:lstStyle/>
          <a:p>
            <a:r>
              <a:rPr lang="en-GB" i="1" u="sng" dirty="0">
                <a:solidFill>
                  <a:srgbClr val="0070C0"/>
                </a:solidFill>
              </a:rPr>
              <a:t>Word choice</a:t>
            </a:r>
          </a:p>
          <a:p>
            <a:r>
              <a:rPr lang="en-GB" dirty="0">
                <a:solidFill>
                  <a:srgbClr val="7030A0"/>
                </a:solidFill>
              </a:rPr>
              <a:t>“crammed”</a:t>
            </a:r>
          </a:p>
          <a:p>
            <a:r>
              <a:rPr lang="en-GB" dirty="0">
                <a:solidFill>
                  <a:srgbClr val="FF0000"/>
                </a:solidFill>
              </a:rPr>
              <a:t>This has connotations of a being crushed into a space that is too small, uncomfortable and stifling.</a:t>
            </a:r>
          </a:p>
          <a:p>
            <a:r>
              <a:rPr lang="en-GB" dirty="0"/>
              <a:t>Thus skilfully implies the writer’s disapproval of the dangerous farming methods used in the Central Valley.</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5809942"/>
            <a:ext cx="395114" cy="395114"/>
          </a:xfrm>
          <a:prstGeom prst="rect">
            <a:avLst/>
          </a:prstGeom>
        </p:spPr>
      </p:pic>
      <p:sp>
        <p:nvSpPr>
          <p:cNvPr id="14" name="Content Placeholder 4"/>
          <p:cNvSpPr>
            <a:spLocks noGrp="1"/>
          </p:cNvSpPr>
          <p:nvPr>
            <p:ph idx="1"/>
          </p:nvPr>
        </p:nvSpPr>
        <p:spPr>
          <a:xfrm>
            <a:off x="4427984" y="1628800"/>
            <a:ext cx="4464496" cy="4464496"/>
          </a:xfrm>
        </p:spPr>
        <p:txBody>
          <a:bodyPr>
            <a:normAutofit/>
          </a:bodyPr>
          <a:lstStyle/>
          <a:p>
            <a:pPr algn="just"/>
            <a:r>
              <a:rPr lang="en-GB" sz="2600" dirty="0">
                <a:solidFill>
                  <a:srgbClr val="0070C0"/>
                </a:solidFill>
              </a:rPr>
              <a:t>Write the sub-heading </a:t>
            </a:r>
            <a:r>
              <a:rPr lang="en-GB" sz="2600" i="1" u="sng" dirty="0">
                <a:solidFill>
                  <a:srgbClr val="0070C0"/>
                </a:solidFill>
              </a:rPr>
              <a:t>Word Choice </a:t>
            </a:r>
            <a:r>
              <a:rPr lang="en-GB" sz="2600" i="1" dirty="0">
                <a:solidFill>
                  <a:srgbClr val="0070C0"/>
                </a:solidFill>
              </a:rPr>
              <a:t>(</a:t>
            </a:r>
            <a:r>
              <a:rPr lang="en-GB" sz="2600" dirty="0">
                <a:solidFill>
                  <a:srgbClr val="0070C0"/>
                </a:solidFill>
              </a:rPr>
              <a:t>this will be particularly useful when answering ‘language’ questions)</a:t>
            </a:r>
          </a:p>
          <a:p>
            <a:pPr algn="just"/>
            <a:r>
              <a:rPr lang="en-GB" sz="2600" dirty="0">
                <a:solidFill>
                  <a:srgbClr val="7030A0"/>
                </a:solidFill>
              </a:rPr>
              <a:t>Quote a single word or short phrase</a:t>
            </a:r>
          </a:p>
          <a:p>
            <a:pPr algn="just"/>
            <a:r>
              <a:rPr lang="en-GB" sz="2600" dirty="0">
                <a:solidFill>
                  <a:srgbClr val="FF0000"/>
                </a:solidFill>
              </a:rPr>
              <a:t>Explore the connotations of the word</a:t>
            </a:r>
          </a:p>
          <a:p>
            <a:pPr algn="just"/>
            <a:r>
              <a:rPr lang="en-GB" sz="2600" dirty="0"/>
              <a:t>Refer back to the question</a:t>
            </a:r>
          </a:p>
          <a:p>
            <a:pPr marL="0" indent="0">
              <a:buNone/>
            </a:pPr>
            <a:endParaRPr lang="en-GB" sz="2600" dirty="0"/>
          </a:p>
          <a:p>
            <a:pPr marL="0" indent="0">
              <a:buNone/>
            </a:pPr>
            <a:endParaRPr lang="en-GB" dirty="0"/>
          </a:p>
          <a:p>
            <a:pPr marL="0" indent="0">
              <a:buNone/>
            </a:pPr>
            <a:endParaRPr lang="en-GB" dirty="0"/>
          </a:p>
        </p:txBody>
      </p:sp>
      <p:sp>
        <p:nvSpPr>
          <p:cNvPr id="15" name="TextBox 14"/>
          <p:cNvSpPr txBox="1"/>
          <p:nvPr/>
        </p:nvSpPr>
        <p:spPr>
          <a:xfrm>
            <a:off x="0" y="6286520"/>
            <a:ext cx="9144000" cy="46166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dirty="0">
                <a:solidFill>
                  <a:schemeClr val="bg1"/>
                </a:solidFill>
                <a:latin typeface="+mj-lt"/>
              </a:rPr>
              <a:t>SQA TIP: ONLY </a:t>
            </a:r>
            <a:r>
              <a:rPr lang="en-GB" sz="2400" u="sng" dirty="0">
                <a:solidFill>
                  <a:schemeClr val="bg1"/>
                </a:solidFill>
                <a:latin typeface="+mj-lt"/>
              </a:rPr>
              <a:t>ONE MARK</a:t>
            </a:r>
            <a:r>
              <a:rPr lang="en-GB" sz="2400" dirty="0">
                <a:solidFill>
                  <a:schemeClr val="bg1"/>
                </a:solidFill>
                <a:latin typeface="+mj-lt"/>
              </a:rPr>
              <a:t> PER WORD CHOICE!</a:t>
            </a:r>
          </a:p>
        </p:txBody>
      </p:sp>
    </p:spTree>
    <p:extLst>
      <p:ext uri="{BB962C8B-B14F-4D97-AF65-F5344CB8AC3E}">
        <p14:creationId xmlns:p14="http://schemas.microsoft.com/office/powerpoint/2010/main" val="372337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228998"/>
          </a:xfrm>
        </p:spPr>
        <p:txBody>
          <a:bodyPr>
            <a:normAutofit/>
          </a:bodyPr>
          <a:lstStyle/>
          <a:p>
            <a:r>
              <a:rPr lang="en-GB" sz="2800" dirty="0"/>
              <a:t>Expected Answers – For full marks there should be </a:t>
            </a:r>
            <a:r>
              <a:rPr lang="en-GB" sz="2800" b="1" u="sng" dirty="0"/>
              <a:t>detailed/insightful comments </a:t>
            </a:r>
            <a:r>
              <a:rPr lang="en-GB" sz="2800" dirty="0"/>
              <a:t>on </a:t>
            </a:r>
            <a:r>
              <a:rPr lang="en-GB" sz="2800" b="1" u="sng" dirty="0"/>
              <a:t>at least 2 </a:t>
            </a:r>
            <a:r>
              <a:rPr lang="en-GB" sz="2800" dirty="0"/>
              <a:t>examples.</a:t>
            </a:r>
          </a:p>
        </p:txBody>
      </p:sp>
      <p:sp>
        <p:nvSpPr>
          <p:cNvPr id="8" name="Content Placeholder 7"/>
          <p:cNvSpPr>
            <a:spLocks noGrp="1"/>
          </p:cNvSpPr>
          <p:nvPr>
            <p:ph sz="half" idx="1"/>
          </p:nvPr>
        </p:nvSpPr>
        <p:spPr>
          <a:xfrm>
            <a:off x="0" y="1600201"/>
            <a:ext cx="4283968" cy="4421088"/>
          </a:xfrm>
          <a:solidFill>
            <a:srgbClr val="FFFF99"/>
          </a:solidFill>
        </p:spPr>
        <p:txBody>
          <a:bodyPr>
            <a:normAutofit fontScale="92500" lnSpcReduction="10000"/>
          </a:bodyPr>
          <a:lstStyle/>
          <a:p>
            <a:r>
              <a:rPr lang="en-GB" i="1" u="sng" dirty="0">
                <a:solidFill>
                  <a:srgbClr val="0070C0"/>
                </a:solidFill>
              </a:rPr>
              <a:t>Word choice</a:t>
            </a:r>
          </a:p>
          <a:p>
            <a:r>
              <a:rPr lang="en-GB" dirty="0">
                <a:solidFill>
                  <a:srgbClr val="7030A0"/>
                </a:solidFill>
              </a:rPr>
              <a:t>“barren”</a:t>
            </a:r>
          </a:p>
          <a:p>
            <a:r>
              <a:rPr lang="en-GB" dirty="0">
                <a:solidFill>
                  <a:srgbClr val="FF0000"/>
                </a:solidFill>
              </a:rPr>
              <a:t>This has connotations of somewhere empty, bleak, desolate  and sterile.</a:t>
            </a:r>
          </a:p>
          <a:p>
            <a:r>
              <a:rPr lang="en-GB" dirty="0"/>
              <a:t>Thus skilfully implies the writer’s disapproval of the farming methods used in the Central Valley.</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5809942"/>
            <a:ext cx="395114" cy="395114"/>
          </a:xfrm>
          <a:prstGeom prst="rect">
            <a:avLst/>
          </a:prstGeom>
        </p:spPr>
      </p:pic>
      <p:sp>
        <p:nvSpPr>
          <p:cNvPr id="14" name="Content Placeholder 4"/>
          <p:cNvSpPr>
            <a:spLocks noGrp="1"/>
          </p:cNvSpPr>
          <p:nvPr>
            <p:ph idx="1"/>
          </p:nvPr>
        </p:nvSpPr>
        <p:spPr>
          <a:xfrm>
            <a:off x="4427984" y="1628800"/>
            <a:ext cx="4464496" cy="4464496"/>
          </a:xfrm>
        </p:spPr>
        <p:txBody>
          <a:bodyPr>
            <a:normAutofit/>
          </a:bodyPr>
          <a:lstStyle/>
          <a:p>
            <a:pPr algn="just"/>
            <a:r>
              <a:rPr lang="en-GB" sz="2600" dirty="0">
                <a:solidFill>
                  <a:srgbClr val="0070C0"/>
                </a:solidFill>
              </a:rPr>
              <a:t>Write the sub-heading </a:t>
            </a:r>
            <a:r>
              <a:rPr lang="en-GB" sz="2600" i="1" u="sng" dirty="0">
                <a:solidFill>
                  <a:srgbClr val="0070C0"/>
                </a:solidFill>
              </a:rPr>
              <a:t>Word Choice </a:t>
            </a:r>
            <a:r>
              <a:rPr lang="en-GB" sz="2600" i="1" dirty="0">
                <a:solidFill>
                  <a:srgbClr val="0070C0"/>
                </a:solidFill>
              </a:rPr>
              <a:t>(</a:t>
            </a:r>
            <a:r>
              <a:rPr lang="en-GB" sz="2600" dirty="0">
                <a:solidFill>
                  <a:srgbClr val="0070C0"/>
                </a:solidFill>
              </a:rPr>
              <a:t>this will be particularly useful when answering ‘language’ questions)</a:t>
            </a:r>
          </a:p>
          <a:p>
            <a:pPr algn="just"/>
            <a:r>
              <a:rPr lang="en-GB" sz="2600" dirty="0">
                <a:solidFill>
                  <a:srgbClr val="7030A0"/>
                </a:solidFill>
              </a:rPr>
              <a:t>Quote a single word or short phrase</a:t>
            </a:r>
          </a:p>
          <a:p>
            <a:pPr algn="just"/>
            <a:r>
              <a:rPr lang="en-GB" sz="2600" dirty="0">
                <a:solidFill>
                  <a:srgbClr val="FF0000"/>
                </a:solidFill>
              </a:rPr>
              <a:t>Explore the connotations of the word</a:t>
            </a:r>
          </a:p>
          <a:p>
            <a:pPr algn="just"/>
            <a:r>
              <a:rPr lang="en-GB" sz="2600" dirty="0"/>
              <a:t>Refer back to the question</a:t>
            </a:r>
          </a:p>
          <a:p>
            <a:pPr marL="0" indent="0">
              <a:buNone/>
            </a:pPr>
            <a:endParaRPr lang="en-GB" sz="2600" dirty="0"/>
          </a:p>
          <a:p>
            <a:pPr marL="0" indent="0">
              <a:buNone/>
            </a:pPr>
            <a:endParaRPr lang="en-GB" dirty="0"/>
          </a:p>
          <a:p>
            <a:pPr marL="0" indent="0">
              <a:buNone/>
            </a:pPr>
            <a:endParaRPr lang="en-GB" dirty="0"/>
          </a:p>
        </p:txBody>
      </p:sp>
      <p:sp>
        <p:nvSpPr>
          <p:cNvPr id="15" name="TextBox 14"/>
          <p:cNvSpPr txBox="1"/>
          <p:nvPr/>
        </p:nvSpPr>
        <p:spPr>
          <a:xfrm>
            <a:off x="0" y="6286520"/>
            <a:ext cx="9144000" cy="46166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dirty="0">
                <a:solidFill>
                  <a:schemeClr val="bg1"/>
                </a:solidFill>
                <a:latin typeface="+mj-lt"/>
              </a:rPr>
              <a:t>SQA TIP: ONLY </a:t>
            </a:r>
            <a:r>
              <a:rPr lang="en-GB" sz="2400" u="sng" dirty="0">
                <a:solidFill>
                  <a:schemeClr val="bg1"/>
                </a:solidFill>
                <a:latin typeface="+mj-lt"/>
              </a:rPr>
              <a:t>ONE MARK</a:t>
            </a:r>
            <a:r>
              <a:rPr lang="en-GB" sz="2400" dirty="0">
                <a:solidFill>
                  <a:schemeClr val="bg1"/>
                </a:solidFill>
                <a:latin typeface="+mj-lt"/>
              </a:rPr>
              <a:t> PER WORD CHOICE!</a:t>
            </a:r>
          </a:p>
        </p:txBody>
      </p:sp>
    </p:spTree>
    <p:extLst>
      <p:ext uri="{BB962C8B-B14F-4D97-AF65-F5344CB8AC3E}">
        <p14:creationId xmlns:p14="http://schemas.microsoft.com/office/powerpoint/2010/main" val="302484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228998"/>
          </a:xfrm>
        </p:spPr>
        <p:txBody>
          <a:bodyPr>
            <a:normAutofit/>
          </a:bodyPr>
          <a:lstStyle/>
          <a:p>
            <a:r>
              <a:rPr lang="en-GB" sz="2800" dirty="0"/>
              <a:t>Expected Answers – For full marks there should be </a:t>
            </a:r>
            <a:r>
              <a:rPr lang="en-GB" sz="2800" b="1" u="sng" dirty="0"/>
              <a:t>detailed/insightful comments </a:t>
            </a:r>
            <a:r>
              <a:rPr lang="en-GB" sz="2800" dirty="0"/>
              <a:t>on </a:t>
            </a:r>
            <a:r>
              <a:rPr lang="en-GB" sz="2800" b="1" u="sng" dirty="0"/>
              <a:t>at least 2 </a:t>
            </a:r>
            <a:r>
              <a:rPr lang="en-GB" sz="2800" dirty="0"/>
              <a:t>examples.</a:t>
            </a:r>
          </a:p>
        </p:txBody>
      </p:sp>
      <p:sp>
        <p:nvSpPr>
          <p:cNvPr id="8" name="Content Placeholder 7"/>
          <p:cNvSpPr>
            <a:spLocks noGrp="1"/>
          </p:cNvSpPr>
          <p:nvPr>
            <p:ph sz="half" idx="1"/>
          </p:nvPr>
        </p:nvSpPr>
        <p:spPr>
          <a:xfrm>
            <a:off x="288032" y="1616807"/>
            <a:ext cx="4283968" cy="4421088"/>
          </a:xfrm>
          <a:solidFill>
            <a:srgbClr val="FFFF99"/>
          </a:solidFill>
        </p:spPr>
        <p:txBody>
          <a:bodyPr>
            <a:normAutofit fontScale="92500" lnSpcReduction="20000"/>
          </a:bodyPr>
          <a:lstStyle/>
          <a:p>
            <a:r>
              <a:rPr lang="en-GB" sz="2600" u="sng" dirty="0">
                <a:solidFill>
                  <a:srgbClr val="0070C0"/>
                </a:solidFill>
              </a:rPr>
              <a:t>Sentence Structure</a:t>
            </a:r>
          </a:p>
          <a:p>
            <a:r>
              <a:rPr lang="en-GB" sz="2600" dirty="0">
                <a:solidFill>
                  <a:srgbClr val="7030A0"/>
                </a:solidFill>
              </a:rPr>
              <a:t>Repetition in line 7 “no birds, no butterflies, no beetles”</a:t>
            </a:r>
          </a:p>
          <a:p>
            <a:r>
              <a:rPr lang="en-GB" sz="2600" dirty="0">
                <a:solidFill>
                  <a:srgbClr val="FF0000"/>
                </a:solidFill>
              </a:rPr>
              <a:t>allows the writer to emphasise the lack of wildlife</a:t>
            </a:r>
          </a:p>
          <a:p>
            <a:r>
              <a:rPr lang="en-GB" sz="2600" dirty="0"/>
              <a:t>Therefore though repetition of the range of wildlife that is absent the writer makes it clear her negative impression of the Central Valley.</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5410359"/>
            <a:ext cx="554964" cy="554964"/>
          </a:xfrm>
          <a:prstGeom prst="rect">
            <a:avLst/>
          </a:prstGeom>
        </p:spPr>
      </p:pic>
      <p:sp>
        <p:nvSpPr>
          <p:cNvPr id="9" name="Content Placeholder 2"/>
          <p:cNvSpPr>
            <a:spLocks noGrp="1"/>
          </p:cNvSpPr>
          <p:nvPr>
            <p:ph idx="1"/>
          </p:nvPr>
        </p:nvSpPr>
        <p:spPr>
          <a:xfrm>
            <a:off x="4572000" y="1628800"/>
            <a:ext cx="4248472" cy="4425355"/>
          </a:xfrm>
        </p:spPr>
        <p:txBody>
          <a:bodyPr>
            <a:normAutofit fontScale="92500" lnSpcReduction="20000"/>
          </a:bodyPr>
          <a:lstStyle/>
          <a:p>
            <a:r>
              <a:rPr lang="en-GB" dirty="0">
                <a:solidFill>
                  <a:srgbClr val="0070C0"/>
                </a:solidFill>
              </a:rPr>
              <a:t>Write the sub-heading </a:t>
            </a:r>
            <a:r>
              <a:rPr lang="en-GB" u="sng" dirty="0">
                <a:solidFill>
                  <a:srgbClr val="0070C0"/>
                </a:solidFill>
              </a:rPr>
              <a:t>Sentence Structure</a:t>
            </a:r>
          </a:p>
          <a:p>
            <a:r>
              <a:rPr lang="en-GB" dirty="0">
                <a:solidFill>
                  <a:srgbClr val="7030A0"/>
                </a:solidFill>
              </a:rPr>
              <a:t>State the technique used (eg. list, repetition..) with a short quotation/line number reference.</a:t>
            </a:r>
          </a:p>
          <a:p>
            <a:r>
              <a:rPr lang="en-GB" i="1" dirty="0">
                <a:solidFill>
                  <a:srgbClr val="FF0000"/>
                </a:solidFill>
              </a:rPr>
              <a:t>allows the writer to......</a:t>
            </a:r>
          </a:p>
          <a:p>
            <a:r>
              <a:rPr lang="en-GB" dirty="0"/>
              <a:t>Therefore the writer makes it clear that..(</a:t>
            </a:r>
            <a:r>
              <a:rPr lang="en-GB" b="1" i="1" dirty="0"/>
              <a:t>refer back to the question</a:t>
            </a:r>
            <a:r>
              <a:rPr lang="en-GB" dirty="0"/>
              <a:t>)</a:t>
            </a:r>
          </a:p>
          <a:p>
            <a:endParaRPr lang="en-GB" dirty="0"/>
          </a:p>
        </p:txBody>
      </p:sp>
      <p:sp>
        <p:nvSpPr>
          <p:cNvPr id="10" name="TextBox 9"/>
          <p:cNvSpPr txBox="1"/>
          <p:nvPr/>
        </p:nvSpPr>
        <p:spPr>
          <a:xfrm>
            <a:off x="0" y="6286520"/>
            <a:ext cx="9144000" cy="369332"/>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chemeClr val="bg1"/>
                </a:solidFill>
                <a:latin typeface="+mj-lt"/>
              </a:rPr>
              <a:t>SQA TIP: </a:t>
            </a:r>
            <a:r>
              <a:rPr lang="en-GB" u="sng" dirty="0">
                <a:solidFill>
                  <a:schemeClr val="bg1"/>
                </a:solidFill>
                <a:latin typeface="+mj-lt"/>
              </a:rPr>
              <a:t>QUOTE</a:t>
            </a:r>
            <a:r>
              <a:rPr lang="en-GB" dirty="0">
                <a:solidFill>
                  <a:schemeClr val="bg1"/>
                </a:solidFill>
                <a:latin typeface="+mj-lt"/>
              </a:rPr>
              <a:t> EXAMPLE (in short) </a:t>
            </a:r>
            <a:r>
              <a:rPr lang="en-GB" u="sng" dirty="0">
                <a:solidFill>
                  <a:schemeClr val="bg1"/>
                </a:solidFill>
                <a:latin typeface="+mj-lt"/>
              </a:rPr>
              <a:t>AND EXPLAIN </a:t>
            </a:r>
            <a:r>
              <a:rPr lang="en-GB" dirty="0">
                <a:solidFill>
                  <a:schemeClr val="bg1"/>
                </a:solidFill>
                <a:latin typeface="+mj-lt"/>
              </a:rPr>
              <a:t>FULLY</a:t>
            </a:r>
          </a:p>
        </p:txBody>
      </p:sp>
    </p:spTree>
    <p:extLst>
      <p:ext uri="{BB962C8B-B14F-4D97-AF65-F5344CB8AC3E}">
        <p14:creationId xmlns:p14="http://schemas.microsoft.com/office/powerpoint/2010/main" val="335997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normAutofit/>
          </a:bodyPr>
          <a:lstStyle/>
          <a:p>
            <a:pPr algn="l"/>
            <a:r>
              <a:rPr lang="en-GB" dirty="0"/>
              <a:t>Now you try…</a:t>
            </a:r>
          </a:p>
        </p:txBody>
      </p:sp>
      <p:sp>
        <p:nvSpPr>
          <p:cNvPr id="3" name="Content Placeholder 2"/>
          <p:cNvSpPr>
            <a:spLocks noGrp="1"/>
          </p:cNvSpPr>
          <p:nvPr>
            <p:ph sz="half" idx="1"/>
          </p:nvPr>
        </p:nvSpPr>
        <p:spPr>
          <a:xfrm>
            <a:off x="20928" y="4869160"/>
            <a:ext cx="9123071" cy="1800200"/>
          </a:xfrm>
          <a:solidFill>
            <a:srgbClr val="FFFF99"/>
          </a:solidFill>
        </p:spPr>
        <p:txBody>
          <a:bodyPr>
            <a:noAutofit/>
          </a:bodyPr>
          <a:lstStyle/>
          <a:p>
            <a:pPr marL="0" indent="0">
              <a:buNone/>
            </a:pPr>
            <a:r>
              <a:rPr lang="en-GB" sz="2400" dirty="0"/>
              <a:t>2. Read lines 11-18.</a:t>
            </a:r>
          </a:p>
          <a:p>
            <a:pPr marL="0" indent="0">
              <a:buNone/>
            </a:pPr>
            <a:r>
              <a:rPr lang="en-GB" sz="2400" dirty="0">
                <a:latin typeface="Trebuchet MS" panose="020B0603020202020204" pitchFamily="34" charset="0"/>
              </a:rPr>
              <a:t>By referring </a:t>
            </a:r>
            <a:r>
              <a:rPr lang="en-GB" sz="2400" dirty="0" smtClean="0">
                <a:latin typeface="Trebuchet MS" panose="020B0603020202020204" pitchFamily="34" charset="0"/>
              </a:rPr>
              <a:t>to </a:t>
            </a:r>
            <a:r>
              <a:rPr lang="en-GB" sz="2400" b="1" dirty="0" smtClean="0">
                <a:latin typeface="Trebuchet MS" panose="020B0603020202020204" pitchFamily="34" charset="0"/>
              </a:rPr>
              <a:t>word choice, sentence structure or imagery </a:t>
            </a:r>
            <a:r>
              <a:rPr lang="en-GB" sz="2400" dirty="0">
                <a:latin typeface="Trebuchet MS" panose="020B0603020202020204" pitchFamily="34" charset="0"/>
              </a:rPr>
              <a:t>analyse how the writer </a:t>
            </a:r>
            <a:r>
              <a:rPr lang="en-GB" sz="2400" b="1" dirty="0">
                <a:latin typeface="Trebuchet MS" panose="020B0603020202020204" pitchFamily="34" charset="0"/>
              </a:rPr>
              <a:t>c</a:t>
            </a:r>
            <a:r>
              <a:rPr lang="en-GB" sz="2400" dirty="0">
                <a:latin typeface="Trebuchet MS" panose="020B0603020202020204" pitchFamily="34" charset="0"/>
              </a:rPr>
              <a:t>onveys her feelings about </a:t>
            </a:r>
            <a:r>
              <a:rPr lang="en-GB" sz="2400" b="1" dirty="0">
                <a:latin typeface="Trebuchet MS" panose="020B0603020202020204" pitchFamily="34" charset="0"/>
              </a:rPr>
              <a:t>one</a:t>
            </a:r>
            <a:r>
              <a:rPr lang="en-GB" sz="2400" dirty="0">
                <a:latin typeface="Trebuchet MS" panose="020B0603020202020204" pitchFamily="34" charset="0"/>
              </a:rPr>
              <a:t> impact of wind turbines. </a:t>
            </a:r>
            <a:r>
              <a:rPr lang="en-GB" sz="2400" b="1" dirty="0">
                <a:latin typeface="Trebuchet MS" panose="020B0603020202020204" pitchFamily="34" charset="0"/>
              </a:rPr>
              <a:t>(4)</a:t>
            </a:r>
            <a:endParaRPr lang="en-GB" sz="1800" b="1" dirty="0"/>
          </a:p>
        </p:txBody>
      </p:sp>
      <p:sp>
        <p:nvSpPr>
          <p:cNvPr id="4" name="Content Placeholder 3"/>
          <p:cNvSpPr>
            <a:spLocks noGrp="1"/>
          </p:cNvSpPr>
          <p:nvPr>
            <p:ph sz="half" idx="2"/>
          </p:nvPr>
        </p:nvSpPr>
        <p:spPr>
          <a:xfrm>
            <a:off x="0" y="949994"/>
            <a:ext cx="8964488" cy="3733875"/>
          </a:xfrm>
          <a:solidFill>
            <a:schemeClr val="bg2"/>
          </a:solidFill>
        </p:spPr>
        <p:txBody>
          <a:bodyPr>
            <a:normAutofit fontScale="77500" lnSpcReduction="20000"/>
          </a:bodyPr>
          <a:lstStyle/>
          <a:p>
            <a:pPr marL="0" indent="0">
              <a:buNone/>
            </a:pPr>
            <a:r>
              <a:rPr lang="en-GB" dirty="0"/>
              <a:t>Turbines are the recurrent markers in exposed places now, our odd companions whenever the landscape veers towards the bleak. Huge, white priests, praying above the tiny cars on the tarmac below. If I’d seen just one of these in 1986, I would have freaked out. Back then, the tallest thing you’d see from a car window was a tree, or maybe a large dog. Do the children know how amazing they are</a:t>
            </a:r>
            <a:r>
              <a:rPr lang="en-GB" dirty="0" smtClean="0"/>
              <a:t>?</a:t>
            </a:r>
          </a:p>
          <a:p>
            <a:pPr marL="0" indent="0">
              <a:buNone/>
            </a:pPr>
            <a:r>
              <a:rPr lang="en-GB" dirty="0"/>
              <a:t/>
            </a:r>
            <a:br>
              <a:rPr lang="en-GB" dirty="0"/>
            </a:br>
            <a:r>
              <a:rPr lang="en-GB" dirty="0"/>
              <a:t/>
            </a:r>
            <a:br>
              <a:rPr lang="en-GB" dirty="0"/>
            </a:br>
            <a:r>
              <a:rPr lang="en-GB" dirty="0"/>
              <a:t>“Yeah, yeah. It’s a windmill,” Nancy confirms, when I make her look at the 300 </a:t>
            </a:r>
            <a:r>
              <a:rPr lang="en-GB" dirty="0" err="1"/>
              <a:t>ft</a:t>
            </a:r>
            <a:r>
              <a:rPr lang="en-GB" dirty="0"/>
              <a:t>-high giants that stand guard over Bristol, facing out into the Bristol Channel, stealing the breath out of Wales. “Big. What ‘</a:t>
            </a:r>
            <a:r>
              <a:rPr lang="en-GB" dirty="0" err="1"/>
              <a:t>evs</a:t>
            </a:r>
            <a:r>
              <a:rPr lang="en-GB" dirty="0"/>
              <a:t>.”</a:t>
            </a:r>
            <a:br>
              <a:rPr lang="en-GB" dirty="0"/>
            </a:br>
            <a:endParaRPr lang="en-GB" dirty="0">
              <a:solidFill>
                <a:srgbClr val="FF0000"/>
              </a:solidFill>
            </a:endParaRPr>
          </a:p>
          <a:p>
            <a:pPr marL="0" indent="0">
              <a:buNone/>
            </a:pPr>
            <a:endParaRPr lang="en-GB" dirty="0"/>
          </a:p>
        </p:txBody>
      </p:sp>
    </p:spTree>
    <p:extLst>
      <p:ext uri="{BB962C8B-B14F-4D97-AF65-F5344CB8AC3E}">
        <p14:creationId xmlns:p14="http://schemas.microsoft.com/office/powerpoint/2010/main" val="14321921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0" y="12529"/>
            <a:ext cx="9131606" cy="672654"/>
          </a:xfrm>
        </p:spPr>
        <p:txBody>
          <a:bodyPr>
            <a:normAutofit fontScale="90000"/>
          </a:bodyPr>
          <a:lstStyle/>
          <a:p>
            <a:r>
              <a:rPr lang="en-GB" sz="2800" b="1" dirty="0"/>
              <a:t>Question 1</a:t>
            </a:r>
            <a:br>
              <a:rPr lang="en-GB" sz="2800" b="1" dirty="0"/>
            </a:br>
            <a:r>
              <a:rPr lang="en-GB" sz="2800" b="1" dirty="0"/>
              <a:t>Official SQA Past Paper from 2015</a:t>
            </a:r>
          </a:p>
        </p:txBody>
      </p:sp>
      <p:sp>
        <p:nvSpPr>
          <p:cNvPr id="3" name="Content Placeholder 2"/>
          <p:cNvSpPr>
            <a:spLocks noGrp="1"/>
          </p:cNvSpPr>
          <p:nvPr>
            <p:ph idx="1"/>
          </p:nvPr>
        </p:nvSpPr>
        <p:spPr>
          <a:xfrm>
            <a:off x="168089" y="4854198"/>
            <a:ext cx="8807821" cy="1224136"/>
          </a:xfrm>
        </p:spPr>
        <p:txBody>
          <a:bodyPr>
            <a:normAutofit fontScale="92500"/>
          </a:bodyPr>
          <a:lstStyle/>
          <a:p>
            <a:pPr marL="0" indent="0">
              <a:buNone/>
            </a:pPr>
            <a:r>
              <a:rPr lang="en-GB" sz="2400" dirty="0">
                <a:latin typeface="Trebuchet MS" panose="020B0603020202020204" pitchFamily="34" charset="0"/>
              </a:rPr>
              <a:t>1. Read lines 1-5.</a:t>
            </a:r>
          </a:p>
          <a:p>
            <a:pPr marL="0" indent="0">
              <a:buNone/>
            </a:pPr>
            <a:r>
              <a:rPr lang="en-GB" sz="2400" dirty="0">
                <a:latin typeface="Trebuchet MS" panose="020B0603020202020204" pitchFamily="34" charset="0"/>
              </a:rPr>
              <a:t>Identify any </a:t>
            </a:r>
            <a:r>
              <a:rPr lang="en-GB" sz="2400" b="1" dirty="0">
                <a:latin typeface="Trebuchet MS" panose="020B0603020202020204" pitchFamily="34" charset="0"/>
              </a:rPr>
              <a:t>two</a:t>
            </a:r>
            <a:r>
              <a:rPr lang="en-GB" sz="2400" dirty="0">
                <a:latin typeface="Trebuchet MS" panose="020B0603020202020204" pitchFamily="34" charset="0"/>
              </a:rPr>
              <a:t> positive aspects of central Valley, California, which are conveyed in these lines. Use your own words in your answer. </a:t>
            </a:r>
            <a:r>
              <a:rPr lang="en-GB" sz="2400" b="1" dirty="0">
                <a:latin typeface="Trebuchet MS" panose="020B0603020202020204" pitchFamily="34" charset="0"/>
              </a:rPr>
              <a:t>(2)</a:t>
            </a:r>
          </a:p>
          <a:p>
            <a:pPr>
              <a:buFont typeface="+mj-lt"/>
              <a:buAutoNum type="arabicPeriod"/>
            </a:pPr>
            <a:endParaRPr lang="en-GB" sz="1800" dirty="0"/>
          </a:p>
          <a:p>
            <a:pPr>
              <a:buFont typeface="+mj-lt"/>
              <a:buAutoNum type="arabicPeriod"/>
            </a:pPr>
            <a:endParaRPr lang="en-GB" sz="1800" dirty="0"/>
          </a:p>
          <a:p>
            <a:pPr>
              <a:buFont typeface="+mj-lt"/>
              <a:buAutoNum type="arabicPeriod"/>
            </a:pPr>
            <a:endParaRPr lang="en-GB" sz="1800" dirty="0"/>
          </a:p>
          <a:p>
            <a:pPr>
              <a:buFont typeface="Wingdings" pitchFamily="2" charset="2"/>
              <a:buChar char="v"/>
            </a:pPr>
            <a:endParaRPr lang="en-GB" sz="1800" b="1" dirty="0"/>
          </a:p>
          <a:p>
            <a:pPr algn="ctr">
              <a:buFont typeface="Wingdings" pitchFamily="2" charset="2"/>
              <a:buChar char="v"/>
            </a:pPr>
            <a:endParaRPr lang="en-GB" sz="1800" b="1" dirty="0">
              <a:solidFill>
                <a:srgbClr val="FF0000"/>
              </a:solidFill>
            </a:endParaRPr>
          </a:p>
        </p:txBody>
      </p:sp>
      <p:sp>
        <p:nvSpPr>
          <p:cNvPr id="4" name="TextBox 3"/>
          <p:cNvSpPr txBox="1"/>
          <p:nvPr/>
        </p:nvSpPr>
        <p:spPr>
          <a:xfrm>
            <a:off x="0" y="859922"/>
            <a:ext cx="9144000" cy="3323987"/>
          </a:xfrm>
          <a:prstGeom prst="rect">
            <a:avLst/>
          </a:prstGeom>
          <a:solidFill>
            <a:srgbClr val="FFFF99"/>
          </a:solidFill>
        </p:spPr>
        <p:txBody>
          <a:bodyPr wrap="square" rtlCol="0">
            <a:spAutoFit/>
          </a:bodyPr>
          <a:lstStyle/>
          <a:p>
            <a:pPr>
              <a:lnSpc>
                <a:spcPct val="150000"/>
              </a:lnSpc>
            </a:pPr>
            <a:r>
              <a:rPr lang="en-GB" sz="2000" dirty="0">
                <a:latin typeface="Trebuchet MS" panose="020B0603020202020204" pitchFamily="34" charset="0"/>
              </a:rPr>
              <a:t>On a cold, bright November day I stood among a million almond trees and breathed in the sweet air. I was in Central Valley, California, in an orchard stretching over 700,000 acres. Before me was a vision of how the British countryside may look one day. Beyond the almond orchards were fields of pomegranates, pistachios, grapes and apricots. Somewhere in the distance were almost two million dairy cows, producing six billion dollars’ worth of milk a year. (lines 1-5)</a:t>
            </a:r>
          </a:p>
        </p:txBody>
      </p:sp>
      <p:sp>
        <p:nvSpPr>
          <p:cNvPr id="5" name="Rectangle 4"/>
          <p:cNvSpPr/>
          <p:nvPr/>
        </p:nvSpPr>
        <p:spPr>
          <a:xfrm>
            <a:off x="4355976" y="6390620"/>
            <a:ext cx="2770630" cy="369332"/>
          </a:xfrm>
          <a:prstGeom prst="rect">
            <a:avLst/>
          </a:prstGeom>
        </p:spPr>
        <p:txBody>
          <a:bodyPr wrap="none">
            <a:spAutoFit/>
          </a:bodyPr>
          <a:lstStyle/>
          <a:p>
            <a:r>
              <a:rPr lang="en-GB" b="1" dirty="0">
                <a:solidFill>
                  <a:srgbClr val="FF0000"/>
                </a:solidFill>
              </a:rPr>
              <a:t>(U) – Use your own words. </a:t>
            </a:r>
            <a:endParaRPr lang="en-GB" dirty="0"/>
          </a:p>
        </p:txBody>
      </p:sp>
      <p:cxnSp>
        <p:nvCxnSpPr>
          <p:cNvPr id="7" name="Straight Arrow Connector 6"/>
          <p:cNvCxnSpPr/>
          <p:nvPr/>
        </p:nvCxnSpPr>
        <p:spPr>
          <a:xfrm flipV="1">
            <a:off x="5728977" y="5886564"/>
            <a:ext cx="0" cy="50405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0" name="Rectangle 9"/>
          <p:cNvSpPr/>
          <p:nvPr/>
        </p:nvSpPr>
        <p:spPr>
          <a:xfrm>
            <a:off x="2640816" y="4492401"/>
            <a:ext cx="2323713" cy="369332"/>
          </a:xfrm>
          <a:prstGeom prst="rect">
            <a:avLst/>
          </a:prstGeom>
        </p:spPr>
        <p:txBody>
          <a:bodyPr wrap="none">
            <a:spAutoFit/>
          </a:bodyPr>
          <a:lstStyle/>
          <a:p>
            <a:r>
              <a:rPr lang="en-GB" b="1" dirty="0">
                <a:solidFill>
                  <a:srgbClr val="FF0000"/>
                </a:solidFill>
              </a:rPr>
              <a:t>Two aspects = 2 marks</a:t>
            </a:r>
            <a:endParaRPr lang="en-GB" dirty="0"/>
          </a:p>
        </p:txBody>
      </p:sp>
      <p:cxnSp>
        <p:nvCxnSpPr>
          <p:cNvPr id="11" name="Straight Arrow Connector 10"/>
          <p:cNvCxnSpPr/>
          <p:nvPr/>
        </p:nvCxnSpPr>
        <p:spPr>
          <a:xfrm flipH="1">
            <a:off x="2195736" y="4861733"/>
            <a:ext cx="828092" cy="51148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483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94" y="27678"/>
            <a:ext cx="9143999" cy="692696"/>
          </a:xfrm>
        </p:spPr>
        <p:txBody>
          <a:bodyPr>
            <a:normAutofit/>
          </a:bodyPr>
          <a:lstStyle/>
          <a:p>
            <a:r>
              <a:rPr lang="en-GB" sz="3200" b="1" dirty="0">
                <a:solidFill>
                  <a:srgbClr val="FF0000"/>
                </a:solidFill>
              </a:rPr>
              <a:t>(U) – Link </a:t>
            </a:r>
            <a:r>
              <a:rPr lang="en-GB" sz="3200" b="1" dirty="0"/>
              <a:t>2015 paper - Question 4</a:t>
            </a:r>
          </a:p>
        </p:txBody>
      </p:sp>
      <p:sp>
        <p:nvSpPr>
          <p:cNvPr id="3" name="Content Placeholder 2"/>
          <p:cNvSpPr>
            <a:spLocks noGrp="1"/>
          </p:cNvSpPr>
          <p:nvPr>
            <p:ph idx="1"/>
          </p:nvPr>
        </p:nvSpPr>
        <p:spPr>
          <a:xfrm>
            <a:off x="179512" y="3861048"/>
            <a:ext cx="8952094" cy="2239549"/>
          </a:xfrm>
        </p:spPr>
        <p:txBody>
          <a:bodyPr>
            <a:normAutofit fontScale="92500" lnSpcReduction="20000"/>
          </a:bodyPr>
          <a:lstStyle/>
          <a:p>
            <a:pPr marL="0" indent="0">
              <a:buNone/>
            </a:pPr>
            <a:r>
              <a:rPr lang="en-GB" sz="1600" b="1" dirty="0"/>
              <a:t>4. </a:t>
            </a:r>
            <a:r>
              <a:rPr lang="en-GB" sz="1600" dirty="0"/>
              <a:t>Read lines 17-19.</a:t>
            </a:r>
          </a:p>
          <a:p>
            <a:pPr marL="0" indent="0">
              <a:buNone/>
            </a:pPr>
            <a:r>
              <a:rPr lang="en-GB" sz="1600" dirty="0"/>
              <a:t>Explain the function of these lines in the development of the writer’s argument. You should make close reference to the passage in your answer. </a:t>
            </a:r>
            <a:r>
              <a:rPr lang="en-GB" sz="1600" b="1" dirty="0"/>
              <a:t>(2)</a:t>
            </a:r>
          </a:p>
          <a:p>
            <a:pPr marL="0" indent="0" algn="ctr">
              <a:buNone/>
            </a:pPr>
            <a:r>
              <a:rPr lang="en-GB" sz="1800" b="1" dirty="0">
                <a:solidFill>
                  <a:srgbClr val="FF0000"/>
                </a:solidFill>
              </a:rPr>
              <a:t>To answer link questions you must do the following four things:</a:t>
            </a:r>
          </a:p>
          <a:p>
            <a:pPr>
              <a:buFont typeface="+mj-lt"/>
              <a:buAutoNum type="arabicPeriod"/>
            </a:pPr>
            <a:r>
              <a:rPr lang="en-GB" sz="1800" b="1" dirty="0"/>
              <a:t>Quote</a:t>
            </a:r>
            <a:r>
              <a:rPr lang="en-GB" sz="1800" dirty="0"/>
              <a:t> specific words or a phrase which  </a:t>
            </a:r>
            <a:r>
              <a:rPr lang="en-GB" sz="1800" b="1" dirty="0"/>
              <a:t>link back </a:t>
            </a:r>
            <a:r>
              <a:rPr lang="en-GB" sz="1800" dirty="0"/>
              <a:t>to the ideas in the previous paragraph</a:t>
            </a:r>
          </a:p>
          <a:p>
            <a:pPr>
              <a:buFont typeface="+mj-lt"/>
              <a:buAutoNum type="arabicPeriod"/>
            </a:pPr>
            <a:r>
              <a:rPr lang="en-GB" sz="1800" b="1" dirty="0"/>
              <a:t>Summarise </a:t>
            </a:r>
            <a:r>
              <a:rPr lang="en-GB" sz="1800" dirty="0"/>
              <a:t>the specific  ideas in </a:t>
            </a:r>
            <a:r>
              <a:rPr lang="en-GB" sz="1800" b="1" dirty="0"/>
              <a:t>your own words</a:t>
            </a:r>
          </a:p>
          <a:p>
            <a:pPr>
              <a:buFont typeface="+mj-lt"/>
              <a:buAutoNum type="arabicPeriod"/>
            </a:pPr>
            <a:r>
              <a:rPr lang="en-GB" sz="1800" b="1" dirty="0"/>
              <a:t>Quote</a:t>
            </a:r>
            <a:r>
              <a:rPr lang="en-GB" sz="1800" dirty="0"/>
              <a:t> specific words or a phrase which </a:t>
            </a:r>
            <a:r>
              <a:rPr lang="en-GB" sz="1800" b="1" dirty="0"/>
              <a:t>link forward </a:t>
            </a:r>
            <a:r>
              <a:rPr lang="en-GB" sz="1800" dirty="0"/>
              <a:t>to the ideas which follow</a:t>
            </a:r>
          </a:p>
          <a:p>
            <a:pPr>
              <a:buFont typeface="+mj-lt"/>
              <a:buAutoNum type="arabicPeriod"/>
            </a:pPr>
            <a:r>
              <a:rPr lang="en-GB" sz="1800" b="1" dirty="0"/>
              <a:t>Summarise </a:t>
            </a:r>
            <a:r>
              <a:rPr lang="en-GB" sz="1800" dirty="0"/>
              <a:t>the specific  ideas in </a:t>
            </a:r>
            <a:r>
              <a:rPr lang="en-GB" sz="1800" b="1" dirty="0"/>
              <a:t>your own words</a:t>
            </a:r>
          </a:p>
          <a:p>
            <a:pPr>
              <a:buFont typeface="+mj-lt"/>
              <a:buAutoNum type="arabicPeriod"/>
            </a:pPr>
            <a:endParaRPr lang="en-GB" sz="1800" dirty="0"/>
          </a:p>
          <a:p>
            <a:pPr>
              <a:buFont typeface="+mj-lt"/>
              <a:buAutoNum type="arabicPeriod"/>
            </a:pPr>
            <a:endParaRPr lang="en-GB" sz="1800" dirty="0"/>
          </a:p>
          <a:p>
            <a:pPr>
              <a:buFont typeface="+mj-lt"/>
              <a:buAutoNum type="arabicPeriod"/>
            </a:pPr>
            <a:endParaRPr lang="en-GB" sz="1800" dirty="0"/>
          </a:p>
          <a:p>
            <a:pPr>
              <a:buFont typeface="Wingdings" pitchFamily="2" charset="2"/>
              <a:buChar char="v"/>
            </a:pPr>
            <a:endParaRPr lang="en-GB" sz="1800" b="1" dirty="0"/>
          </a:p>
          <a:p>
            <a:pPr algn="ctr">
              <a:buFont typeface="Wingdings" pitchFamily="2" charset="2"/>
              <a:buChar char="v"/>
            </a:pPr>
            <a:endParaRPr lang="en-GB" sz="1800" b="1" dirty="0">
              <a:solidFill>
                <a:srgbClr val="FF0000"/>
              </a:solidFill>
            </a:endParaRPr>
          </a:p>
        </p:txBody>
      </p:sp>
      <p:sp>
        <p:nvSpPr>
          <p:cNvPr id="9" name="TextBox 8"/>
          <p:cNvSpPr txBox="1"/>
          <p:nvPr/>
        </p:nvSpPr>
        <p:spPr>
          <a:xfrm>
            <a:off x="-12393" y="6119336"/>
            <a:ext cx="9144000" cy="738664"/>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b="1" dirty="0">
                <a:solidFill>
                  <a:schemeClr val="bg1"/>
                </a:solidFill>
                <a:latin typeface="+mj-lt"/>
              </a:rPr>
              <a:t>SQA TIP: NO MARKS  GIVEN FOR QUOTATIONS UNLESS SPECIFIC REFERENCES </a:t>
            </a:r>
          </a:p>
          <a:p>
            <a:r>
              <a:rPr lang="en-GB" sz="1400" b="1" dirty="0">
                <a:solidFill>
                  <a:schemeClr val="bg1"/>
                </a:solidFill>
                <a:latin typeface="+mj-lt"/>
              </a:rPr>
              <a:t>BACK AND FORWARD ARE IDENTIFIED.    (</a:t>
            </a:r>
            <a:r>
              <a:rPr lang="en-GB" sz="1400" b="1" dirty="0">
                <a:solidFill>
                  <a:srgbClr val="FF0000"/>
                </a:solidFill>
                <a:latin typeface="+mj-lt"/>
              </a:rPr>
              <a:t>1</a:t>
            </a:r>
            <a:r>
              <a:rPr lang="en-GB" sz="1400" b="1" dirty="0">
                <a:solidFill>
                  <a:schemeClr val="bg1"/>
                </a:solidFill>
                <a:latin typeface="+mj-lt"/>
              </a:rPr>
              <a:t>.QUOTE + LINK BACK </a:t>
            </a:r>
            <a:r>
              <a:rPr lang="en-GB" sz="1400" b="1" dirty="0">
                <a:solidFill>
                  <a:srgbClr val="FF0000"/>
                </a:solidFill>
                <a:latin typeface="+mj-lt"/>
              </a:rPr>
              <a:t>2</a:t>
            </a:r>
            <a:r>
              <a:rPr lang="en-GB" sz="1400" b="1" dirty="0">
                <a:solidFill>
                  <a:schemeClr val="bg1"/>
                </a:solidFill>
                <a:latin typeface="+mj-lt"/>
              </a:rPr>
              <a:t>. SUMMARISE IDEAS</a:t>
            </a:r>
          </a:p>
          <a:p>
            <a:r>
              <a:rPr lang="en-GB" sz="1400" b="1" dirty="0">
                <a:solidFill>
                  <a:schemeClr val="bg1"/>
                </a:solidFill>
                <a:latin typeface="+mj-lt"/>
              </a:rPr>
              <a:t>                                                                        </a:t>
            </a:r>
            <a:r>
              <a:rPr lang="en-GB" sz="1400" b="1" dirty="0">
                <a:solidFill>
                  <a:srgbClr val="FF0000"/>
                </a:solidFill>
                <a:latin typeface="+mj-lt"/>
              </a:rPr>
              <a:t>3</a:t>
            </a:r>
            <a:r>
              <a:rPr lang="en-GB" sz="1400" b="1" dirty="0">
                <a:solidFill>
                  <a:schemeClr val="bg1"/>
                </a:solidFill>
                <a:latin typeface="+mj-lt"/>
              </a:rPr>
              <a:t>. QUOTE + LINK FORWARD </a:t>
            </a:r>
            <a:r>
              <a:rPr lang="en-GB" sz="1400" b="1" dirty="0">
                <a:solidFill>
                  <a:srgbClr val="FF0000"/>
                </a:solidFill>
                <a:latin typeface="+mj-lt"/>
              </a:rPr>
              <a:t>4</a:t>
            </a:r>
            <a:r>
              <a:rPr lang="en-GB" sz="1400" b="1" dirty="0">
                <a:solidFill>
                  <a:schemeClr val="bg1"/>
                </a:solidFill>
                <a:latin typeface="+mj-lt"/>
              </a:rPr>
              <a:t>. SUMMARISE IDEAS)</a:t>
            </a:r>
          </a:p>
        </p:txBody>
      </p:sp>
      <p:sp>
        <p:nvSpPr>
          <p:cNvPr id="4" name="TextBox 3"/>
          <p:cNvSpPr txBox="1"/>
          <p:nvPr/>
        </p:nvSpPr>
        <p:spPr>
          <a:xfrm>
            <a:off x="-12393" y="980728"/>
            <a:ext cx="9156393" cy="2031325"/>
          </a:xfrm>
          <a:prstGeom prst="rect">
            <a:avLst/>
          </a:prstGeom>
          <a:solidFill>
            <a:srgbClr val="FFFF99"/>
          </a:solidFill>
        </p:spPr>
        <p:txBody>
          <a:bodyPr wrap="square" rtlCol="0">
            <a:spAutoFit/>
          </a:bodyPr>
          <a:lstStyle/>
          <a:p>
            <a:r>
              <a:rPr lang="en-GB" sz="1400" dirty="0">
                <a:latin typeface="Trebuchet MS" panose="020B0603020202020204" pitchFamily="34" charset="0"/>
              </a:rPr>
              <a:t>It may sound like the garden of Eden but it is a deeply disturbing place. Among the perfectly aligned rows of trees and cultivated crops are no birds, no butterflies, no beetles or shrubs. There is not a single blade of grass or a hedgerow, and the only bees arrive by lorry, transported across the United States.  The bees are hired by the day to fertilise the blossom, part of a multibillion-dollar </a:t>
            </a:r>
            <a:r>
              <a:rPr lang="en-GB" sz="1400" dirty="0" err="1">
                <a:latin typeface="Trebuchet MS" panose="020B0603020202020204" pitchFamily="34" charset="0"/>
              </a:rPr>
              <a:t>indistry</a:t>
            </a:r>
            <a:r>
              <a:rPr lang="en-GB" sz="1400" dirty="0">
                <a:latin typeface="Trebuchet MS" panose="020B0603020202020204" pitchFamily="34" charset="0"/>
              </a:rPr>
              <a:t> that has sprung up to do a job that nature once did for free. </a:t>
            </a:r>
            <a:r>
              <a:rPr lang="en-GB" sz="1400" dirty="0">
                <a:solidFill>
                  <a:srgbClr val="7030A0"/>
                </a:solidFill>
                <a:latin typeface="Trebuchet MS" panose="020B0603020202020204" pitchFamily="34" charset="0"/>
              </a:rPr>
              <a:t>(lines 6-10)</a:t>
            </a:r>
          </a:p>
          <a:p>
            <a:endParaRPr lang="en-GB" sz="1400" dirty="0">
              <a:latin typeface="Trebuchet MS" panose="020B0603020202020204" pitchFamily="34" charset="0"/>
            </a:endParaRPr>
          </a:p>
          <a:p>
            <a:r>
              <a:rPr lang="en-GB" sz="1400" dirty="0">
                <a:latin typeface="Trebuchet MS" panose="020B0603020202020204" pitchFamily="34" charset="0"/>
              </a:rPr>
              <a:t>Could the British countryside ever look like this? If current trends continue, the answer is yes. Farming in Britain is at a cross roads, threatened by a wave of intensification from America. The first mega-dairies and mega-piggeries are already here.</a:t>
            </a:r>
          </a:p>
        </p:txBody>
      </p:sp>
    </p:spTree>
    <p:extLst>
      <p:ext uri="{BB962C8B-B14F-4D97-AF65-F5344CB8AC3E}">
        <p14:creationId xmlns:p14="http://schemas.microsoft.com/office/powerpoint/2010/main" val="8682426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94" y="27678"/>
            <a:ext cx="9143999" cy="692696"/>
          </a:xfrm>
        </p:spPr>
        <p:txBody>
          <a:bodyPr>
            <a:normAutofit/>
          </a:bodyPr>
          <a:lstStyle/>
          <a:p>
            <a:r>
              <a:rPr lang="en-GB" sz="3200" b="1" dirty="0">
                <a:solidFill>
                  <a:srgbClr val="FF0000"/>
                </a:solidFill>
              </a:rPr>
              <a:t>(U) – </a:t>
            </a:r>
            <a:r>
              <a:rPr lang="en-GB" sz="3200" b="1" dirty="0" smtClean="0">
                <a:solidFill>
                  <a:srgbClr val="FF0000"/>
                </a:solidFill>
              </a:rPr>
              <a:t>Link</a:t>
            </a:r>
            <a:endParaRPr lang="en-GB" sz="3200" b="1" dirty="0"/>
          </a:p>
        </p:txBody>
      </p:sp>
      <p:sp>
        <p:nvSpPr>
          <p:cNvPr id="3" name="Content Placeholder 2"/>
          <p:cNvSpPr>
            <a:spLocks noGrp="1"/>
          </p:cNvSpPr>
          <p:nvPr>
            <p:ph idx="1"/>
          </p:nvPr>
        </p:nvSpPr>
        <p:spPr>
          <a:xfrm>
            <a:off x="179512" y="3861048"/>
            <a:ext cx="8952094" cy="2239549"/>
          </a:xfrm>
        </p:spPr>
        <p:txBody>
          <a:bodyPr>
            <a:normAutofit/>
          </a:bodyPr>
          <a:lstStyle/>
          <a:p>
            <a:pPr marL="0" indent="0" algn="ctr">
              <a:buNone/>
            </a:pPr>
            <a:r>
              <a:rPr lang="en-GB" sz="1800" b="1" dirty="0" smtClean="0">
                <a:solidFill>
                  <a:srgbClr val="FF0000"/>
                </a:solidFill>
              </a:rPr>
              <a:t>To </a:t>
            </a:r>
            <a:r>
              <a:rPr lang="en-GB" sz="1800" b="1" dirty="0">
                <a:solidFill>
                  <a:srgbClr val="FF0000"/>
                </a:solidFill>
              </a:rPr>
              <a:t>answer link questions you must do the following four things:</a:t>
            </a:r>
          </a:p>
          <a:p>
            <a:pPr>
              <a:buFont typeface="+mj-lt"/>
              <a:buAutoNum type="arabicPeriod"/>
            </a:pPr>
            <a:r>
              <a:rPr lang="en-GB" sz="1800" b="1" dirty="0"/>
              <a:t>Quote</a:t>
            </a:r>
            <a:r>
              <a:rPr lang="en-GB" sz="1800" dirty="0"/>
              <a:t> specific words or a phrase which  </a:t>
            </a:r>
            <a:r>
              <a:rPr lang="en-GB" sz="1800" b="1" dirty="0"/>
              <a:t>link back </a:t>
            </a:r>
            <a:r>
              <a:rPr lang="en-GB" sz="1800" dirty="0"/>
              <a:t>to the ideas in the previous paragraph</a:t>
            </a:r>
          </a:p>
          <a:p>
            <a:pPr>
              <a:buFont typeface="+mj-lt"/>
              <a:buAutoNum type="arabicPeriod"/>
            </a:pPr>
            <a:r>
              <a:rPr lang="en-GB" sz="1800" b="1" dirty="0"/>
              <a:t>Summarise </a:t>
            </a:r>
            <a:r>
              <a:rPr lang="en-GB" sz="1800" dirty="0"/>
              <a:t>the specific  ideas in </a:t>
            </a:r>
            <a:r>
              <a:rPr lang="en-GB" sz="1800" b="1" dirty="0"/>
              <a:t>your own words</a:t>
            </a:r>
          </a:p>
          <a:p>
            <a:pPr>
              <a:buFont typeface="+mj-lt"/>
              <a:buAutoNum type="arabicPeriod"/>
            </a:pPr>
            <a:r>
              <a:rPr lang="en-GB" sz="1800" b="1" dirty="0"/>
              <a:t>Quote</a:t>
            </a:r>
            <a:r>
              <a:rPr lang="en-GB" sz="1800" dirty="0"/>
              <a:t> specific words or a phrase which </a:t>
            </a:r>
            <a:r>
              <a:rPr lang="en-GB" sz="1800" b="1" dirty="0"/>
              <a:t>link forward </a:t>
            </a:r>
            <a:r>
              <a:rPr lang="en-GB" sz="1800" dirty="0"/>
              <a:t>to the ideas which follow</a:t>
            </a:r>
          </a:p>
          <a:p>
            <a:pPr>
              <a:buFont typeface="+mj-lt"/>
              <a:buAutoNum type="arabicPeriod"/>
            </a:pPr>
            <a:r>
              <a:rPr lang="en-GB" sz="1800" b="1" dirty="0"/>
              <a:t>Summarise </a:t>
            </a:r>
            <a:r>
              <a:rPr lang="en-GB" sz="1800" dirty="0"/>
              <a:t>the specific  ideas in </a:t>
            </a:r>
            <a:r>
              <a:rPr lang="en-GB" sz="1800" b="1" dirty="0"/>
              <a:t>your own words</a:t>
            </a:r>
          </a:p>
          <a:p>
            <a:pPr>
              <a:buFont typeface="+mj-lt"/>
              <a:buAutoNum type="arabicPeriod"/>
            </a:pPr>
            <a:endParaRPr lang="en-GB" sz="1800" dirty="0"/>
          </a:p>
          <a:p>
            <a:pPr>
              <a:buFont typeface="+mj-lt"/>
              <a:buAutoNum type="arabicPeriod"/>
            </a:pPr>
            <a:endParaRPr lang="en-GB" sz="1800" dirty="0"/>
          </a:p>
          <a:p>
            <a:pPr>
              <a:buFont typeface="+mj-lt"/>
              <a:buAutoNum type="arabicPeriod"/>
            </a:pPr>
            <a:endParaRPr lang="en-GB" sz="1800" dirty="0"/>
          </a:p>
          <a:p>
            <a:pPr>
              <a:buFont typeface="Wingdings" pitchFamily="2" charset="2"/>
              <a:buChar char="v"/>
            </a:pPr>
            <a:endParaRPr lang="en-GB" sz="1800" b="1" dirty="0"/>
          </a:p>
          <a:p>
            <a:pPr algn="ctr">
              <a:buFont typeface="Wingdings" pitchFamily="2" charset="2"/>
              <a:buChar char="v"/>
            </a:pPr>
            <a:endParaRPr lang="en-GB" sz="1800" b="1" dirty="0">
              <a:solidFill>
                <a:srgbClr val="FF0000"/>
              </a:solidFill>
            </a:endParaRPr>
          </a:p>
        </p:txBody>
      </p:sp>
      <p:sp>
        <p:nvSpPr>
          <p:cNvPr id="9" name="TextBox 8"/>
          <p:cNvSpPr txBox="1"/>
          <p:nvPr/>
        </p:nvSpPr>
        <p:spPr>
          <a:xfrm>
            <a:off x="-12393" y="6119336"/>
            <a:ext cx="9144000" cy="738664"/>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b="1" dirty="0">
                <a:solidFill>
                  <a:schemeClr val="bg1"/>
                </a:solidFill>
                <a:latin typeface="+mj-lt"/>
              </a:rPr>
              <a:t>SQA TIP: NO MARKS  GIVEN FOR QUOTATIONS UNLESS SPECIFIC REFERENCES </a:t>
            </a:r>
          </a:p>
          <a:p>
            <a:r>
              <a:rPr lang="en-GB" sz="1400" b="1" dirty="0">
                <a:solidFill>
                  <a:schemeClr val="bg1"/>
                </a:solidFill>
                <a:latin typeface="+mj-lt"/>
              </a:rPr>
              <a:t>BACK AND FORWARD ARE IDENTIFIED.    (</a:t>
            </a:r>
            <a:r>
              <a:rPr lang="en-GB" sz="1400" b="1" dirty="0">
                <a:solidFill>
                  <a:srgbClr val="FF0000"/>
                </a:solidFill>
                <a:latin typeface="+mj-lt"/>
              </a:rPr>
              <a:t>1</a:t>
            </a:r>
            <a:r>
              <a:rPr lang="en-GB" sz="1400" b="1" dirty="0">
                <a:solidFill>
                  <a:schemeClr val="bg1"/>
                </a:solidFill>
                <a:latin typeface="+mj-lt"/>
              </a:rPr>
              <a:t>.QUOTE + LINK BACK </a:t>
            </a:r>
            <a:r>
              <a:rPr lang="en-GB" sz="1400" b="1" dirty="0">
                <a:solidFill>
                  <a:srgbClr val="FF0000"/>
                </a:solidFill>
                <a:latin typeface="+mj-lt"/>
              </a:rPr>
              <a:t>2</a:t>
            </a:r>
            <a:r>
              <a:rPr lang="en-GB" sz="1400" b="1" dirty="0">
                <a:solidFill>
                  <a:schemeClr val="bg1"/>
                </a:solidFill>
                <a:latin typeface="+mj-lt"/>
              </a:rPr>
              <a:t>. SUMMARISE IDEAS</a:t>
            </a:r>
          </a:p>
          <a:p>
            <a:r>
              <a:rPr lang="en-GB" sz="1400" b="1" dirty="0">
                <a:solidFill>
                  <a:schemeClr val="bg1"/>
                </a:solidFill>
                <a:latin typeface="+mj-lt"/>
              </a:rPr>
              <a:t>                                                                        </a:t>
            </a:r>
            <a:r>
              <a:rPr lang="en-GB" sz="1400" b="1" dirty="0">
                <a:solidFill>
                  <a:srgbClr val="FF0000"/>
                </a:solidFill>
                <a:latin typeface="+mj-lt"/>
              </a:rPr>
              <a:t>3</a:t>
            </a:r>
            <a:r>
              <a:rPr lang="en-GB" sz="1400" b="1" dirty="0">
                <a:solidFill>
                  <a:schemeClr val="bg1"/>
                </a:solidFill>
                <a:latin typeface="+mj-lt"/>
              </a:rPr>
              <a:t>. QUOTE + LINK FORWARD </a:t>
            </a:r>
            <a:r>
              <a:rPr lang="en-GB" sz="1400" b="1" dirty="0">
                <a:solidFill>
                  <a:srgbClr val="FF0000"/>
                </a:solidFill>
                <a:latin typeface="+mj-lt"/>
              </a:rPr>
              <a:t>4</a:t>
            </a:r>
            <a:r>
              <a:rPr lang="en-GB" sz="1400" b="1" dirty="0">
                <a:solidFill>
                  <a:schemeClr val="bg1"/>
                </a:solidFill>
                <a:latin typeface="+mj-lt"/>
              </a:rPr>
              <a:t>. SUMMARISE IDEAS)</a:t>
            </a:r>
          </a:p>
        </p:txBody>
      </p:sp>
      <p:sp>
        <p:nvSpPr>
          <p:cNvPr id="4" name="TextBox 3"/>
          <p:cNvSpPr txBox="1"/>
          <p:nvPr/>
        </p:nvSpPr>
        <p:spPr>
          <a:xfrm>
            <a:off x="-12393" y="980728"/>
            <a:ext cx="9156393"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endParaRPr lang="en-GB" sz="1400" dirty="0">
              <a:latin typeface="Trebuchet MS" panose="020B0603020202020204" pitchFamily="34" charset="0"/>
            </a:endParaRPr>
          </a:p>
        </p:txBody>
      </p:sp>
    </p:spTree>
    <p:extLst>
      <p:ext uri="{BB962C8B-B14F-4D97-AF65-F5344CB8AC3E}">
        <p14:creationId xmlns:p14="http://schemas.microsoft.com/office/powerpoint/2010/main" val="22249104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0" y="12529"/>
            <a:ext cx="9131606" cy="672654"/>
          </a:xfrm>
        </p:spPr>
        <p:txBody>
          <a:bodyPr>
            <a:normAutofit fontScale="90000"/>
          </a:bodyPr>
          <a:lstStyle/>
          <a:p>
            <a:r>
              <a:rPr lang="en-GB" sz="2800" b="1" dirty="0"/>
              <a:t>Question 8</a:t>
            </a:r>
            <a:br>
              <a:rPr lang="en-GB" sz="2800" b="1" dirty="0"/>
            </a:br>
            <a:r>
              <a:rPr lang="en-GB" sz="2800" b="1" dirty="0"/>
              <a:t>Official SQA Past Paper from 2015</a:t>
            </a:r>
          </a:p>
        </p:txBody>
      </p:sp>
      <p:sp>
        <p:nvSpPr>
          <p:cNvPr id="6" name="Content Placeholder 2"/>
          <p:cNvSpPr>
            <a:spLocks noGrp="1"/>
          </p:cNvSpPr>
          <p:nvPr>
            <p:ph idx="1"/>
          </p:nvPr>
        </p:nvSpPr>
        <p:spPr>
          <a:xfrm>
            <a:off x="0" y="5526832"/>
            <a:ext cx="9128007" cy="1331168"/>
          </a:xfrm>
        </p:spPr>
        <p:txBody>
          <a:bodyPr>
            <a:normAutofit/>
          </a:bodyPr>
          <a:lstStyle/>
          <a:p>
            <a:pPr marL="0" indent="0">
              <a:buNone/>
            </a:pPr>
            <a:r>
              <a:rPr lang="en-GB" sz="2400" b="1" dirty="0">
                <a:latin typeface="Trebuchet MS" panose="020B0603020202020204" pitchFamily="34" charset="0"/>
              </a:rPr>
              <a:t>8. Read lines 56-63.</a:t>
            </a:r>
          </a:p>
          <a:p>
            <a:pPr marL="0" indent="0">
              <a:buNone/>
            </a:pPr>
            <a:r>
              <a:rPr lang="en-GB" sz="2400" dirty="0">
                <a:latin typeface="Trebuchet MS" panose="020B0603020202020204" pitchFamily="34" charset="0"/>
              </a:rPr>
              <a:t>Evaluate the effectiveness of the final paragraph as a conclusion to the writer’s criticism of industrial farming. </a:t>
            </a:r>
            <a:r>
              <a:rPr lang="en-GB" sz="2400" b="1" dirty="0">
                <a:latin typeface="Trebuchet MS" panose="020B0603020202020204" pitchFamily="34" charset="0"/>
              </a:rPr>
              <a:t>(2)</a:t>
            </a:r>
            <a:endParaRPr lang="en-GB" sz="1800" dirty="0"/>
          </a:p>
          <a:p>
            <a:pPr>
              <a:buFont typeface="+mj-lt"/>
              <a:buAutoNum type="arabicPeriod"/>
            </a:pPr>
            <a:endParaRPr lang="en-GB" sz="1800" dirty="0"/>
          </a:p>
          <a:p>
            <a:pPr>
              <a:buFont typeface="Wingdings" pitchFamily="2" charset="2"/>
              <a:buChar char="v"/>
            </a:pPr>
            <a:endParaRPr lang="en-GB" sz="1800" b="1" dirty="0"/>
          </a:p>
          <a:p>
            <a:pPr algn="ctr">
              <a:buFont typeface="Wingdings" pitchFamily="2" charset="2"/>
              <a:buChar char="v"/>
            </a:pPr>
            <a:endParaRPr lang="en-GB" sz="1800" b="1" dirty="0">
              <a:solidFill>
                <a:srgbClr val="FF0000"/>
              </a:solidFill>
            </a:endParaRPr>
          </a:p>
        </p:txBody>
      </p:sp>
      <p:sp>
        <p:nvSpPr>
          <p:cNvPr id="7" name="TextBox 6"/>
          <p:cNvSpPr txBox="1"/>
          <p:nvPr/>
        </p:nvSpPr>
        <p:spPr>
          <a:xfrm>
            <a:off x="0" y="860862"/>
            <a:ext cx="9144000" cy="4708981"/>
          </a:xfrm>
          <a:prstGeom prst="rect">
            <a:avLst/>
          </a:prstGeom>
          <a:solidFill>
            <a:srgbClr val="FFFF99"/>
          </a:solidFill>
        </p:spPr>
        <p:txBody>
          <a:bodyPr wrap="square" rtlCol="0">
            <a:spAutoFit/>
          </a:bodyPr>
          <a:lstStyle/>
          <a:p>
            <a:pPr>
              <a:lnSpc>
                <a:spcPct val="150000"/>
              </a:lnSpc>
            </a:pPr>
            <a:r>
              <a:rPr lang="en-GB" sz="2000" dirty="0"/>
              <a:t>It may seem hard to imagine such a scene in Britain but it is not far-fetched. Proposals for an 8,000 cow mega-dairy in Lincolnshire, based on the American model, were thrown out after a public outcry. On local radio the man behind the scheme claimed that “cows do not belong in fields”. It will be the first of many similar fights, because dairies are expanding and moving indoors. The creep of industrial agriculture in Britain has taken place largely unnoticed, perhaps because so much of it happens behind closed doors. The British government calls it “sustainable intensification”. Without fuss or fanfare, farm animals have slowly disappeared from fields and moved into hangars and barns. </a:t>
            </a:r>
            <a:r>
              <a:rPr lang="en-GB" sz="2000" dirty="0">
                <a:solidFill>
                  <a:srgbClr val="FF0000"/>
                </a:solidFill>
                <a:latin typeface="Trebuchet MS" panose="020B0603020202020204" pitchFamily="34" charset="0"/>
              </a:rPr>
              <a:t>(lines 56-63)</a:t>
            </a:r>
          </a:p>
        </p:txBody>
      </p:sp>
    </p:spTree>
    <p:extLst>
      <p:ext uri="{BB962C8B-B14F-4D97-AF65-F5344CB8AC3E}">
        <p14:creationId xmlns:p14="http://schemas.microsoft.com/office/powerpoint/2010/main" val="34777156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en-GB" dirty="0"/>
              <a:t>Evaluation Questions</a:t>
            </a:r>
          </a:p>
        </p:txBody>
      </p:sp>
      <p:sp>
        <p:nvSpPr>
          <p:cNvPr id="3" name="Content Placeholder 2"/>
          <p:cNvSpPr>
            <a:spLocks noGrp="1"/>
          </p:cNvSpPr>
          <p:nvPr>
            <p:ph idx="1"/>
          </p:nvPr>
        </p:nvSpPr>
        <p:spPr>
          <a:xfrm>
            <a:off x="251520" y="1052736"/>
            <a:ext cx="8712968" cy="4752528"/>
          </a:xfrm>
        </p:spPr>
        <p:txBody>
          <a:bodyPr>
            <a:noAutofit/>
          </a:bodyPr>
          <a:lstStyle/>
          <a:p>
            <a:pPr marL="0" indent="0" algn="just">
              <a:buNone/>
            </a:pPr>
            <a:r>
              <a:rPr lang="en-GB" sz="2400" dirty="0">
                <a:solidFill>
                  <a:srgbClr val="000099"/>
                </a:solidFill>
              </a:rPr>
              <a:t>Evaluation questions demand that you make judgements about the effectiveness of the writer’s presentation of a point/argument.</a:t>
            </a:r>
          </a:p>
          <a:p>
            <a:pPr marL="0" indent="0" algn="just">
              <a:buNone/>
            </a:pPr>
            <a:endParaRPr lang="en-GB" sz="2400" dirty="0">
              <a:solidFill>
                <a:srgbClr val="000099"/>
              </a:solidFill>
            </a:endParaRPr>
          </a:p>
          <a:p>
            <a:pPr marL="0" indent="0" algn="just">
              <a:buNone/>
            </a:pPr>
            <a:r>
              <a:rPr lang="en-GB" sz="2000" b="1" i="1" dirty="0"/>
              <a:t>First</a:t>
            </a:r>
            <a:r>
              <a:rPr lang="en-GB" sz="2000" dirty="0"/>
              <a:t> focus on </a:t>
            </a:r>
            <a:r>
              <a:rPr lang="en-GB" sz="2000" b="1" u="sng" dirty="0"/>
              <a:t>what</a:t>
            </a:r>
            <a:r>
              <a:rPr lang="en-GB" sz="2000" dirty="0"/>
              <a:t> the writer is saying.</a:t>
            </a:r>
            <a:endParaRPr lang="en-GB" sz="2000" u="sng" dirty="0"/>
          </a:p>
          <a:p>
            <a:pPr marL="0" indent="0" algn="just"/>
            <a:r>
              <a:rPr lang="en-GB" sz="2400" dirty="0">
                <a:solidFill>
                  <a:srgbClr val="7030A0"/>
                </a:solidFill>
              </a:rPr>
              <a:t> Express an understanding of the writer’s idea (as you would in a ‘U’ question) and explain </a:t>
            </a:r>
            <a:r>
              <a:rPr lang="en-GB" sz="2400" i="1" dirty="0">
                <a:solidFill>
                  <a:srgbClr val="7030A0"/>
                </a:solidFill>
              </a:rPr>
              <a:t>how</a:t>
            </a:r>
            <a:r>
              <a:rPr lang="en-GB" sz="2400" dirty="0">
                <a:solidFill>
                  <a:srgbClr val="7030A0"/>
                </a:solidFill>
              </a:rPr>
              <a:t> it is effective.</a:t>
            </a:r>
          </a:p>
          <a:p>
            <a:pPr marL="0" indent="0" algn="just">
              <a:buNone/>
            </a:pPr>
            <a:r>
              <a:rPr lang="en-GB" sz="2000" dirty="0"/>
              <a:t>The focus on</a:t>
            </a:r>
            <a:r>
              <a:rPr lang="en-GB" sz="2000" b="1" u="sng" dirty="0"/>
              <a:t> how </a:t>
            </a:r>
            <a:r>
              <a:rPr lang="en-GB" sz="2000" dirty="0"/>
              <a:t>the writer says it)</a:t>
            </a:r>
            <a:r>
              <a:rPr lang="en-GB" sz="2000" u="sng" dirty="0"/>
              <a:t> </a:t>
            </a:r>
          </a:p>
          <a:p>
            <a:pPr marL="0" indent="0" algn="just"/>
            <a:r>
              <a:rPr lang="en-GB" sz="2400" dirty="0">
                <a:solidFill>
                  <a:srgbClr val="FF0000"/>
                </a:solidFill>
              </a:rPr>
              <a:t> Analyse the language (sentence structure feature, word choice or image) and then explain </a:t>
            </a:r>
            <a:r>
              <a:rPr lang="en-GB" sz="2400" i="1" dirty="0">
                <a:solidFill>
                  <a:srgbClr val="FF0000"/>
                </a:solidFill>
              </a:rPr>
              <a:t>how</a:t>
            </a:r>
            <a:r>
              <a:rPr lang="en-GB" sz="2400" dirty="0">
                <a:solidFill>
                  <a:srgbClr val="FF0000"/>
                </a:solidFill>
              </a:rPr>
              <a:t> it is effective.</a:t>
            </a:r>
          </a:p>
        </p:txBody>
      </p:sp>
      <p:sp>
        <p:nvSpPr>
          <p:cNvPr id="4" name="TextBox 3"/>
          <p:cNvSpPr txBox="1"/>
          <p:nvPr/>
        </p:nvSpPr>
        <p:spPr>
          <a:xfrm>
            <a:off x="-21464" y="5934670"/>
            <a:ext cx="9165464" cy="923330"/>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GB" dirty="0">
                <a:solidFill>
                  <a:schemeClr val="bg1"/>
                </a:solidFill>
                <a:latin typeface="+mj-lt"/>
              </a:rPr>
              <a:t>SQA TIP: Consider the writer’s attitude to the subject – is the writer neutral, strongly ‘for’, or strongly ‘against’ the chosen subject? This should help you to  make judgements about the effectiveness of the writing. </a:t>
            </a:r>
          </a:p>
        </p:txBody>
      </p:sp>
    </p:spTree>
    <p:extLst>
      <p:ext uri="{BB962C8B-B14F-4D97-AF65-F5344CB8AC3E}">
        <p14:creationId xmlns:p14="http://schemas.microsoft.com/office/powerpoint/2010/main" val="3046223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normAutofit fontScale="90000"/>
          </a:bodyPr>
          <a:lstStyle/>
          <a:p>
            <a:r>
              <a:rPr lang="en-GB" sz="3200" dirty="0"/>
              <a:t>Evaluation questions on the</a:t>
            </a:r>
            <a:r>
              <a:rPr lang="en-GB" sz="3200" b="1" dirty="0"/>
              <a:t> </a:t>
            </a:r>
            <a:r>
              <a:rPr lang="en-GB" sz="3200" b="1" dirty="0">
                <a:solidFill>
                  <a:srgbClr val="FF0000"/>
                </a:solidFill>
              </a:rPr>
              <a:t>conclusion</a:t>
            </a:r>
            <a:r>
              <a:rPr lang="en-GB" sz="3200" b="1" dirty="0"/>
              <a:t> </a:t>
            </a:r>
            <a:r>
              <a:rPr lang="en-GB" sz="3200" dirty="0"/>
              <a:t>of a passage</a:t>
            </a:r>
          </a:p>
        </p:txBody>
      </p:sp>
      <p:sp>
        <p:nvSpPr>
          <p:cNvPr id="3" name="Content Placeholder 2"/>
          <p:cNvSpPr>
            <a:spLocks noGrp="1"/>
          </p:cNvSpPr>
          <p:nvPr>
            <p:ph idx="1"/>
          </p:nvPr>
        </p:nvSpPr>
        <p:spPr>
          <a:xfrm>
            <a:off x="179512" y="764704"/>
            <a:ext cx="8964488" cy="5328592"/>
          </a:xfrm>
        </p:spPr>
        <p:txBody>
          <a:bodyPr>
            <a:normAutofit fontScale="92500" lnSpcReduction="20000"/>
          </a:bodyPr>
          <a:lstStyle/>
          <a:p>
            <a:pPr marL="0" indent="0">
              <a:buNone/>
            </a:pPr>
            <a:r>
              <a:rPr lang="en-GB" sz="2400" dirty="0"/>
              <a:t>Some evaluation questions demand that you make judgements about the effectiveness of the </a:t>
            </a:r>
            <a:r>
              <a:rPr lang="en-GB" sz="2400" b="1" dirty="0">
                <a:solidFill>
                  <a:srgbClr val="FF0000"/>
                </a:solidFill>
              </a:rPr>
              <a:t>conclusion</a:t>
            </a:r>
            <a:r>
              <a:rPr lang="en-GB" sz="2400" dirty="0">
                <a:solidFill>
                  <a:srgbClr val="000099"/>
                </a:solidFill>
              </a:rPr>
              <a:t> </a:t>
            </a:r>
            <a:r>
              <a:rPr lang="en-GB" sz="2400" dirty="0"/>
              <a:t>in relation to the passage as a whole.</a:t>
            </a:r>
            <a:endParaRPr lang="en-GB" sz="2400" dirty="0">
              <a:solidFill>
                <a:srgbClr val="000099"/>
              </a:solidFill>
            </a:endParaRPr>
          </a:p>
          <a:p>
            <a:pPr marL="0" indent="0">
              <a:buNone/>
            </a:pPr>
            <a:r>
              <a:rPr lang="en-GB" sz="2400" dirty="0"/>
              <a:t>A </a:t>
            </a:r>
            <a:r>
              <a:rPr lang="en-GB" sz="2400" b="1" dirty="0">
                <a:solidFill>
                  <a:srgbClr val="FF0000"/>
                </a:solidFill>
              </a:rPr>
              <a:t>conclusion</a:t>
            </a:r>
            <a:r>
              <a:rPr lang="en-GB" sz="2400" dirty="0"/>
              <a:t> to a passage will always do one of the following:</a:t>
            </a:r>
          </a:p>
          <a:p>
            <a:pPr marL="0" indent="0">
              <a:buNone/>
            </a:pPr>
            <a:endParaRPr lang="en-GB" sz="2400" dirty="0"/>
          </a:p>
          <a:p>
            <a:pPr>
              <a:buFont typeface="Wingdings" pitchFamily="2" charset="2"/>
              <a:buChar char="v"/>
            </a:pPr>
            <a:r>
              <a:rPr lang="en-GB" sz="2400" b="1" dirty="0">
                <a:solidFill>
                  <a:srgbClr val="1204CC"/>
                </a:solidFill>
              </a:rPr>
              <a:t>Refer back to the title</a:t>
            </a:r>
          </a:p>
          <a:p>
            <a:pPr>
              <a:buFont typeface="Wingdings" pitchFamily="2" charset="2"/>
              <a:buChar char="v"/>
            </a:pPr>
            <a:r>
              <a:rPr lang="en-GB" sz="2400" b="1" dirty="0">
                <a:solidFill>
                  <a:srgbClr val="008000"/>
                </a:solidFill>
              </a:rPr>
              <a:t>Return to/mirror the opening paragraph in some way</a:t>
            </a:r>
          </a:p>
          <a:p>
            <a:pPr>
              <a:buFont typeface="Wingdings" pitchFamily="2" charset="2"/>
              <a:buChar char="v"/>
            </a:pPr>
            <a:r>
              <a:rPr lang="en-GB" sz="2400" b="1" dirty="0">
                <a:solidFill>
                  <a:srgbClr val="7030A0"/>
                </a:solidFill>
              </a:rPr>
              <a:t>Return to or extend an existing image somewhere in the passage</a:t>
            </a:r>
          </a:p>
          <a:p>
            <a:pPr>
              <a:buFont typeface="Wingdings" pitchFamily="2" charset="2"/>
              <a:buChar char="v"/>
            </a:pPr>
            <a:r>
              <a:rPr lang="en-GB" sz="2400" b="1" dirty="0">
                <a:solidFill>
                  <a:schemeClr val="accent6">
                    <a:lumMod val="50000"/>
                  </a:schemeClr>
                </a:solidFill>
              </a:rPr>
              <a:t>Mimic any other structure or language technique from somewhere else in the passage</a:t>
            </a:r>
          </a:p>
          <a:p>
            <a:pPr>
              <a:buFont typeface="Wingdings" pitchFamily="2" charset="2"/>
              <a:buChar char="v"/>
            </a:pPr>
            <a:r>
              <a:rPr lang="en-GB" sz="2400" b="1" dirty="0"/>
              <a:t>Sum up the writer’s ideas as presented in the passage (</a:t>
            </a:r>
            <a:r>
              <a:rPr lang="en-GB" sz="2400" b="1" dirty="0">
                <a:solidFill>
                  <a:srgbClr val="FF0000"/>
                </a:solidFill>
              </a:rPr>
              <a:t>make sure you are specific to content; do not simply state that the conclusion sums up the writer’s ideas and leave it at that!</a:t>
            </a:r>
            <a:r>
              <a:rPr lang="en-GB" sz="2400" b="1" dirty="0"/>
              <a:t>)</a:t>
            </a:r>
          </a:p>
          <a:p>
            <a:pPr>
              <a:buFont typeface="Wingdings" pitchFamily="2" charset="2"/>
              <a:buChar char="v"/>
            </a:pPr>
            <a:endParaRPr lang="en-GB" sz="2400" b="1" dirty="0"/>
          </a:p>
          <a:p>
            <a:pPr marL="0" indent="0">
              <a:buNone/>
            </a:pPr>
            <a:r>
              <a:rPr lang="en-GB" sz="2400" b="1" u="sng" dirty="0"/>
              <a:t>You must ask yourself whether it does any of these things and then evaluate their effectiveness with regard to ideas and style.</a:t>
            </a:r>
            <a:endParaRPr lang="en-GB" sz="2400" u="sng" dirty="0"/>
          </a:p>
          <a:p>
            <a:pPr marL="0" indent="0">
              <a:buNone/>
            </a:pPr>
            <a:endParaRPr lang="en-GB" sz="2400" dirty="0"/>
          </a:p>
          <a:p>
            <a:pPr marL="0" indent="0">
              <a:buNone/>
            </a:pPr>
            <a:endParaRPr lang="en-GB" sz="2400" dirty="0"/>
          </a:p>
        </p:txBody>
      </p:sp>
      <p:sp>
        <p:nvSpPr>
          <p:cNvPr id="11" name="TextBox 10"/>
          <p:cNvSpPr txBox="1"/>
          <p:nvPr/>
        </p:nvSpPr>
        <p:spPr>
          <a:xfrm>
            <a:off x="0" y="6211669"/>
            <a:ext cx="9144000" cy="646331"/>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solidFill>
                  <a:schemeClr val="bg1"/>
                </a:solidFill>
                <a:cs typeface="BrowalliaUPC" panose="020B0604020202020204" pitchFamily="34" charset="-34"/>
              </a:rPr>
              <a:t>SQA TIP: USE BRIEF QUOTATIONS AS EVIDENCE IN SUPPORT OF WHAT YOU ARE SAYING – EVIDENCE SHOULD BE CLEAR AND INTELLIGENT!</a:t>
            </a:r>
          </a:p>
        </p:txBody>
      </p:sp>
    </p:spTree>
    <p:extLst>
      <p:ext uri="{BB962C8B-B14F-4D97-AF65-F5344CB8AC3E}">
        <p14:creationId xmlns:p14="http://schemas.microsoft.com/office/powerpoint/2010/main" val="4264326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0" y="12529"/>
            <a:ext cx="9131606" cy="672654"/>
          </a:xfrm>
        </p:spPr>
        <p:txBody>
          <a:bodyPr>
            <a:normAutofit fontScale="90000"/>
          </a:bodyPr>
          <a:lstStyle/>
          <a:p>
            <a:r>
              <a:rPr lang="en-GB" sz="2800" b="1" dirty="0"/>
              <a:t>Question 8</a:t>
            </a:r>
            <a:br>
              <a:rPr lang="en-GB" sz="2800" b="1" dirty="0"/>
            </a:br>
            <a:r>
              <a:rPr lang="en-GB" sz="2800" b="1" dirty="0"/>
              <a:t>Official SQA Past Paper from 2015</a:t>
            </a:r>
          </a:p>
        </p:txBody>
      </p:sp>
      <p:sp>
        <p:nvSpPr>
          <p:cNvPr id="3" name="Content Placeholder 2"/>
          <p:cNvSpPr>
            <a:spLocks noGrp="1"/>
          </p:cNvSpPr>
          <p:nvPr>
            <p:ph idx="1"/>
          </p:nvPr>
        </p:nvSpPr>
        <p:spPr>
          <a:xfrm>
            <a:off x="0" y="6021288"/>
            <a:ext cx="9128007" cy="836712"/>
          </a:xfrm>
        </p:spPr>
        <p:txBody>
          <a:bodyPr>
            <a:normAutofit fontScale="92500" lnSpcReduction="20000"/>
          </a:bodyPr>
          <a:lstStyle/>
          <a:p>
            <a:pPr marL="0" indent="0">
              <a:buNone/>
            </a:pPr>
            <a:r>
              <a:rPr lang="en-GB" sz="1800" b="1" dirty="0">
                <a:latin typeface="Trebuchet MS" panose="020B0603020202020204" pitchFamily="34" charset="0"/>
              </a:rPr>
              <a:t>8. Read lines 56-63.</a:t>
            </a:r>
          </a:p>
          <a:p>
            <a:pPr marL="0" indent="0">
              <a:buNone/>
            </a:pPr>
            <a:r>
              <a:rPr lang="en-GB" sz="1800" dirty="0">
                <a:latin typeface="Trebuchet MS" panose="020B0603020202020204" pitchFamily="34" charset="0"/>
              </a:rPr>
              <a:t>Evaluate the effectiveness of the final paragraph as a conclusion to the writer’s criticism of industrial farming. </a:t>
            </a:r>
            <a:r>
              <a:rPr lang="en-GB" sz="1800" b="1" dirty="0">
                <a:latin typeface="Trebuchet MS" panose="020B0603020202020204" pitchFamily="34" charset="0"/>
              </a:rPr>
              <a:t>(2)</a:t>
            </a:r>
            <a:endParaRPr lang="en-GB" sz="1800" dirty="0"/>
          </a:p>
          <a:p>
            <a:pPr>
              <a:buFont typeface="Wingdings" pitchFamily="2" charset="2"/>
              <a:buChar char="v"/>
            </a:pPr>
            <a:endParaRPr lang="en-GB" sz="1800" b="1" dirty="0"/>
          </a:p>
          <a:p>
            <a:pPr algn="ctr">
              <a:buFont typeface="Wingdings" pitchFamily="2" charset="2"/>
              <a:buChar char="v"/>
            </a:pPr>
            <a:endParaRPr lang="en-GB" sz="1800" b="1" dirty="0">
              <a:solidFill>
                <a:srgbClr val="FF0000"/>
              </a:solidFill>
            </a:endParaRPr>
          </a:p>
        </p:txBody>
      </p:sp>
      <p:sp>
        <p:nvSpPr>
          <p:cNvPr id="5" name="TextBox 4"/>
          <p:cNvSpPr txBox="1"/>
          <p:nvPr/>
        </p:nvSpPr>
        <p:spPr>
          <a:xfrm>
            <a:off x="10731" y="874715"/>
            <a:ext cx="9144000" cy="4708981"/>
          </a:xfrm>
          <a:prstGeom prst="rect">
            <a:avLst/>
          </a:prstGeom>
          <a:solidFill>
            <a:srgbClr val="FFFF99"/>
          </a:solidFill>
        </p:spPr>
        <p:txBody>
          <a:bodyPr wrap="square" rtlCol="0">
            <a:spAutoFit/>
          </a:bodyPr>
          <a:lstStyle/>
          <a:p>
            <a:pPr>
              <a:lnSpc>
                <a:spcPct val="150000"/>
              </a:lnSpc>
            </a:pPr>
            <a:r>
              <a:rPr lang="en-GB" sz="2000" dirty="0"/>
              <a:t>It may seem hard to imagine such a scene in Britain but it is not far-fetched. Proposals for an 8,000 cow mega-dairy in Lincolnshire, based on the American model, were thrown out after a public outcry. On local radio the man behind the scheme claimed that “cows do not belong in fields”. It will be the first of many similar fights, because dairies are expanding and moving indoors. The creep of industrial agriculture in Britain has taken place largely unnoticed, perhaps because so much of it happens behind closed doors. The British government calls it “sustainable intensification”. Without fuss or fanfare, farm animals have slowly disappeared from fields and moved into hangars and barns. </a:t>
            </a:r>
            <a:r>
              <a:rPr lang="en-GB" sz="2000" dirty="0">
                <a:solidFill>
                  <a:srgbClr val="FF0000"/>
                </a:solidFill>
                <a:latin typeface="Trebuchet MS" panose="020B0603020202020204" pitchFamily="34" charset="0"/>
              </a:rPr>
              <a:t>(lines 56-63)</a:t>
            </a:r>
          </a:p>
        </p:txBody>
      </p:sp>
      <p:sp>
        <p:nvSpPr>
          <p:cNvPr id="6" name="TextBox 5"/>
          <p:cNvSpPr txBox="1"/>
          <p:nvPr/>
        </p:nvSpPr>
        <p:spPr>
          <a:xfrm>
            <a:off x="0" y="860862"/>
            <a:ext cx="9144000" cy="4708981"/>
          </a:xfrm>
          <a:prstGeom prst="rect">
            <a:avLst/>
          </a:prstGeom>
          <a:solidFill>
            <a:srgbClr val="FFFF99"/>
          </a:solidFill>
        </p:spPr>
        <p:txBody>
          <a:bodyPr wrap="square" rtlCol="0">
            <a:spAutoFit/>
          </a:bodyPr>
          <a:lstStyle/>
          <a:p>
            <a:pPr>
              <a:lnSpc>
                <a:spcPct val="150000"/>
              </a:lnSpc>
            </a:pPr>
            <a:r>
              <a:rPr lang="en-GB" sz="2000" dirty="0">
                <a:solidFill>
                  <a:srgbClr val="FFFF99"/>
                </a:solidFill>
              </a:rPr>
              <a:t>It may seem hard to imagine such a scene in Britain but it is not far-fetched. </a:t>
            </a:r>
            <a:r>
              <a:rPr lang="en-GB" sz="2000" u="sng" dirty="0">
                <a:solidFill>
                  <a:srgbClr val="FF0000"/>
                </a:solidFill>
              </a:rPr>
              <a:t>Proposals for an </a:t>
            </a:r>
            <a:r>
              <a:rPr lang="en-GB" sz="2050" u="wavyDbl" dirty="0">
                <a:solidFill>
                  <a:srgbClr val="FF0000"/>
                </a:solidFill>
                <a:uFill>
                  <a:solidFill>
                    <a:srgbClr val="0070C0"/>
                  </a:solidFill>
                </a:uFill>
              </a:rPr>
              <a:t>8,000 cow </a:t>
            </a:r>
            <a:r>
              <a:rPr lang="en-GB" sz="2000" u="sng" dirty="0">
                <a:solidFill>
                  <a:srgbClr val="FF0000"/>
                </a:solidFill>
              </a:rPr>
              <a:t>mega-dairy in Lincolnshire, based on the American model</a:t>
            </a:r>
            <a:r>
              <a:rPr lang="en-GB" sz="2000" u="sng" dirty="0">
                <a:solidFill>
                  <a:srgbClr val="FFFF99"/>
                </a:solidFill>
              </a:rPr>
              <a:t>, were thrown out after a public outcry.</a:t>
            </a:r>
            <a:r>
              <a:rPr lang="en-GB" sz="2000" dirty="0">
                <a:solidFill>
                  <a:srgbClr val="FFFF99"/>
                </a:solidFill>
              </a:rPr>
              <a:t> On local radio </a:t>
            </a:r>
            <a:r>
              <a:rPr lang="en-GB" sz="2000" u="sng" dirty="0">
                <a:solidFill>
                  <a:srgbClr val="FF0000"/>
                </a:solidFill>
              </a:rPr>
              <a:t>the man behind the scheme claimed that “cows do not belong in fields”.</a:t>
            </a:r>
            <a:r>
              <a:rPr lang="en-GB" sz="2000" dirty="0"/>
              <a:t> </a:t>
            </a:r>
            <a:r>
              <a:rPr lang="en-GB" sz="2000" dirty="0">
                <a:solidFill>
                  <a:srgbClr val="FFFF99"/>
                </a:solidFill>
              </a:rPr>
              <a:t>It will be the first of many similar fights, because dairies are expanding and moving indoors. </a:t>
            </a:r>
            <a:r>
              <a:rPr lang="en-GB" sz="2000" u="sng" dirty="0">
                <a:solidFill>
                  <a:srgbClr val="FF0000"/>
                </a:solidFill>
              </a:rPr>
              <a:t>The creep of industrial agriculture in Britain has taken place largely unnoticed, perhaps because so much of it happens behind closed doors.</a:t>
            </a:r>
            <a:r>
              <a:rPr lang="en-GB" sz="2000" dirty="0"/>
              <a:t> </a:t>
            </a:r>
            <a:r>
              <a:rPr lang="en-GB" sz="2000" dirty="0">
                <a:solidFill>
                  <a:srgbClr val="FFFF99"/>
                </a:solidFill>
              </a:rPr>
              <a:t>The British government calls it “sustainable intensification”. </a:t>
            </a:r>
            <a:r>
              <a:rPr lang="en-GB" sz="2000" u="sng" dirty="0">
                <a:solidFill>
                  <a:srgbClr val="FF0000"/>
                </a:solidFill>
              </a:rPr>
              <a:t>Without fuss or fanfare, farm animals have slowly disappeared from fields and moved into hangars and barns.</a:t>
            </a:r>
            <a:r>
              <a:rPr lang="en-GB" sz="2000" dirty="0"/>
              <a:t> </a:t>
            </a:r>
            <a:r>
              <a:rPr lang="en-GB" sz="2000" dirty="0">
                <a:solidFill>
                  <a:srgbClr val="FF0000"/>
                </a:solidFill>
                <a:latin typeface="Trebuchet MS" panose="020B0603020202020204" pitchFamily="34" charset="0"/>
              </a:rPr>
              <a:t>(lines 56-63)</a:t>
            </a:r>
          </a:p>
        </p:txBody>
      </p:sp>
      <p:cxnSp>
        <p:nvCxnSpPr>
          <p:cNvPr id="11" name="Straight Arrow Connector 10"/>
          <p:cNvCxnSpPr/>
          <p:nvPr/>
        </p:nvCxnSpPr>
        <p:spPr>
          <a:xfrm flipV="1">
            <a:off x="5292080" y="1052736"/>
            <a:ext cx="360040" cy="30500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5656700" y="734160"/>
            <a:ext cx="2084225" cy="353943"/>
          </a:xfrm>
          <a:prstGeom prst="rect">
            <a:avLst/>
          </a:prstGeom>
          <a:solidFill>
            <a:schemeClr val="bg1"/>
          </a:solidFill>
          <a:ln>
            <a:solidFill>
              <a:schemeClr val="tx1"/>
            </a:solidFill>
          </a:ln>
        </p:spPr>
        <p:txBody>
          <a:bodyPr wrap="none" rtlCol="0">
            <a:spAutoFit/>
          </a:bodyPr>
          <a:lstStyle/>
          <a:p>
            <a:r>
              <a:rPr lang="en-GB" sz="1700" dirty="0"/>
              <a:t>Link to paragraph 4</a:t>
            </a:r>
          </a:p>
        </p:txBody>
      </p:sp>
      <p:sp>
        <p:nvSpPr>
          <p:cNvPr id="14" name="Freeform 13"/>
          <p:cNvSpPr/>
          <p:nvPr/>
        </p:nvSpPr>
        <p:spPr>
          <a:xfrm>
            <a:off x="-13855" y="4156364"/>
            <a:ext cx="9116291" cy="1357745"/>
          </a:xfrm>
          <a:custGeom>
            <a:avLst/>
            <a:gdLst>
              <a:gd name="connsiteX0" fmla="*/ 5763491 w 9116291"/>
              <a:gd name="connsiteY0" fmla="*/ 0 h 1357745"/>
              <a:gd name="connsiteX1" fmla="*/ 8382000 w 9116291"/>
              <a:gd name="connsiteY1" fmla="*/ 27709 h 1357745"/>
              <a:gd name="connsiteX2" fmla="*/ 8423564 w 9116291"/>
              <a:gd name="connsiteY2" fmla="*/ 41563 h 1357745"/>
              <a:gd name="connsiteX3" fmla="*/ 8520546 w 9116291"/>
              <a:gd name="connsiteY3" fmla="*/ 83127 h 1357745"/>
              <a:gd name="connsiteX4" fmla="*/ 8548255 w 9116291"/>
              <a:gd name="connsiteY4" fmla="*/ 124691 h 1357745"/>
              <a:gd name="connsiteX5" fmla="*/ 8589819 w 9116291"/>
              <a:gd name="connsiteY5" fmla="*/ 166254 h 1357745"/>
              <a:gd name="connsiteX6" fmla="*/ 8617528 w 9116291"/>
              <a:gd name="connsiteY6" fmla="*/ 249381 h 1357745"/>
              <a:gd name="connsiteX7" fmla="*/ 8631382 w 9116291"/>
              <a:gd name="connsiteY7" fmla="*/ 290945 h 1357745"/>
              <a:gd name="connsiteX8" fmla="*/ 8645237 w 9116291"/>
              <a:gd name="connsiteY8" fmla="*/ 360218 h 1357745"/>
              <a:gd name="connsiteX9" fmla="*/ 8659091 w 9116291"/>
              <a:gd name="connsiteY9" fmla="*/ 415636 h 1357745"/>
              <a:gd name="connsiteX10" fmla="*/ 8714510 w 9116291"/>
              <a:gd name="connsiteY10" fmla="*/ 443345 h 1357745"/>
              <a:gd name="connsiteX11" fmla="*/ 8894619 w 9116291"/>
              <a:gd name="connsiteY11" fmla="*/ 471054 h 1357745"/>
              <a:gd name="connsiteX12" fmla="*/ 8977746 w 9116291"/>
              <a:gd name="connsiteY12" fmla="*/ 498763 h 1357745"/>
              <a:gd name="connsiteX13" fmla="*/ 9060873 w 9116291"/>
              <a:gd name="connsiteY13" fmla="*/ 554181 h 1357745"/>
              <a:gd name="connsiteX14" fmla="*/ 9102437 w 9116291"/>
              <a:gd name="connsiteY14" fmla="*/ 678872 h 1357745"/>
              <a:gd name="connsiteX15" fmla="*/ 9116291 w 9116291"/>
              <a:gd name="connsiteY15" fmla="*/ 720436 h 1357745"/>
              <a:gd name="connsiteX16" fmla="*/ 9102437 w 9116291"/>
              <a:gd name="connsiteY16" fmla="*/ 886691 h 1357745"/>
              <a:gd name="connsiteX17" fmla="*/ 9088582 w 9116291"/>
              <a:gd name="connsiteY17" fmla="*/ 942109 h 1357745"/>
              <a:gd name="connsiteX18" fmla="*/ 9047019 w 9116291"/>
              <a:gd name="connsiteY18" fmla="*/ 969818 h 1357745"/>
              <a:gd name="connsiteX19" fmla="*/ 8936182 w 9116291"/>
              <a:gd name="connsiteY19" fmla="*/ 997527 h 1357745"/>
              <a:gd name="connsiteX20" fmla="*/ 8686800 w 9116291"/>
              <a:gd name="connsiteY20" fmla="*/ 1025236 h 1357745"/>
              <a:gd name="connsiteX21" fmla="*/ 7606146 w 9116291"/>
              <a:gd name="connsiteY21" fmla="*/ 1011381 h 1357745"/>
              <a:gd name="connsiteX22" fmla="*/ 7439891 w 9116291"/>
              <a:gd name="connsiteY22" fmla="*/ 997527 h 1357745"/>
              <a:gd name="connsiteX23" fmla="*/ 7107382 w 9116291"/>
              <a:gd name="connsiteY23" fmla="*/ 969818 h 1357745"/>
              <a:gd name="connsiteX24" fmla="*/ 6636328 w 9116291"/>
              <a:gd name="connsiteY24" fmla="*/ 942109 h 1357745"/>
              <a:gd name="connsiteX25" fmla="*/ 6539346 w 9116291"/>
              <a:gd name="connsiteY25" fmla="*/ 914400 h 1357745"/>
              <a:gd name="connsiteX26" fmla="*/ 6470073 w 9116291"/>
              <a:gd name="connsiteY26" fmla="*/ 900545 h 1357745"/>
              <a:gd name="connsiteX27" fmla="*/ 6428510 w 9116291"/>
              <a:gd name="connsiteY27" fmla="*/ 886691 h 1357745"/>
              <a:gd name="connsiteX28" fmla="*/ 6289964 w 9116291"/>
              <a:gd name="connsiteY28" fmla="*/ 858981 h 1357745"/>
              <a:gd name="connsiteX29" fmla="*/ 6234546 w 9116291"/>
              <a:gd name="connsiteY29" fmla="*/ 845127 h 1357745"/>
              <a:gd name="connsiteX30" fmla="*/ 5777346 w 9116291"/>
              <a:gd name="connsiteY30" fmla="*/ 817418 h 1357745"/>
              <a:gd name="connsiteX31" fmla="*/ 4904510 w 9116291"/>
              <a:gd name="connsiteY31" fmla="*/ 831272 h 1357745"/>
              <a:gd name="connsiteX32" fmla="*/ 4793673 w 9116291"/>
              <a:gd name="connsiteY32" fmla="*/ 845127 h 1357745"/>
              <a:gd name="connsiteX33" fmla="*/ 4585855 w 9116291"/>
              <a:gd name="connsiteY33" fmla="*/ 858981 h 1357745"/>
              <a:gd name="connsiteX34" fmla="*/ 4405746 w 9116291"/>
              <a:gd name="connsiteY34" fmla="*/ 872836 h 1357745"/>
              <a:gd name="connsiteX35" fmla="*/ 4142510 w 9116291"/>
              <a:gd name="connsiteY35" fmla="*/ 900545 h 1357745"/>
              <a:gd name="connsiteX36" fmla="*/ 4059382 w 9116291"/>
              <a:gd name="connsiteY36" fmla="*/ 914400 h 1357745"/>
              <a:gd name="connsiteX37" fmla="*/ 4003964 w 9116291"/>
              <a:gd name="connsiteY37" fmla="*/ 928254 h 1357745"/>
              <a:gd name="connsiteX38" fmla="*/ 3823855 w 9116291"/>
              <a:gd name="connsiteY38" fmla="*/ 942109 h 1357745"/>
              <a:gd name="connsiteX39" fmla="*/ 3713019 w 9116291"/>
              <a:gd name="connsiteY39" fmla="*/ 955963 h 1357745"/>
              <a:gd name="connsiteX40" fmla="*/ 3574473 w 9116291"/>
              <a:gd name="connsiteY40" fmla="*/ 969818 h 1357745"/>
              <a:gd name="connsiteX41" fmla="*/ 3435928 w 9116291"/>
              <a:gd name="connsiteY41" fmla="*/ 997527 h 1357745"/>
              <a:gd name="connsiteX42" fmla="*/ 3380510 w 9116291"/>
              <a:gd name="connsiteY42" fmla="*/ 1011381 h 1357745"/>
              <a:gd name="connsiteX43" fmla="*/ 3311237 w 9116291"/>
              <a:gd name="connsiteY43" fmla="*/ 1025236 h 1357745"/>
              <a:gd name="connsiteX44" fmla="*/ 3228110 w 9116291"/>
              <a:gd name="connsiteY44" fmla="*/ 1052945 h 1357745"/>
              <a:gd name="connsiteX45" fmla="*/ 3089564 w 9116291"/>
              <a:gd name="connsiteY45" fmla="*/ 1080654 h 1357745"/>
              <a:gd name="connsiteX46" fmla="*/ 3048000 w 9116291"/>
              <a:gd name="connsiteY46" fmla="*/ 1094509 h 1357745"/>
              <a:gd name="connsiteX47" fmla="*/ 2937164 w 9116291"/>
              <a:gd name="connsiteY47" fmla="*/ 1108363 h 1357745"/>
              <a:gd name="connsiteX48" fmla="*/ 2854037 w 9116291"/>
              <a:gd name="connsiteY48" fmla="*/ 1122218 h 1357745"/>
              <a:gd name="connsiteX49" fmla="*/ 2812473 w 9116291"/>
              <a:gd name="connsiteY49" fmla="*/ 1136072 h 1357745"/>
              <a:gd name="connsiteX50" fmla="*/ 2563091 w 9116291"/>
              <a:gd name="connsiteY50" fmla="*/ 1149927 h 1357745"/>
              <a:gd name="connsiteX51" fmla="*/ 2466110 w 9116291"/>
              <a:gd name="connsiteY51" fmla="*/ 1163781 h 1357745"/>
              <a:gd name="connsiteX52" fmla="*/ 2369128 w 9116291"/>
              <a:gd name="connsiteY52" fmla="*/ 1191491 h 1357745"/>
              <a:gd name="connsiteX53" fmla="*/ 2313710 w 9116291"/>
              <a:gd name="connsiteY53" fmla="*/ 1205345 h 1357745"/>
              <a:gd name="connsiteX54" fmla="*/ 2230582 w 9116291"/>
              <a:gd name="connsiteY54" fmla="*/ 1246909 h 1357745"/>
              <a:gd name="connsiteX55" fmla="*/ 2119746 w 9116291"/>
              <a:gd name="connsiteY55" fmla="*/ 1288472 h 1357745"/>
              <a:gd name="connsiteX56" fmla="*/ 2008910 w 9116291"/>
              <a:gd name="connsiteY56" fmla="*/ 1330036 h 1357745"/>
              <a:gd name="connsiteX57" fmla="*/ 1427019 w 9116291"/>
              <a:gd name="connsiteY57" fmla="*/ 1357745 h 1357745"/>
              <a:gd name="connsiteX58" fmla="*/ 651164 w 9116291"/>
              <a:gd name="connsiteY58" fmla="*/ 1343891 h 1357745"/>
              <a:gd name="connsiteX59" fmla="*/ 581891 w 9116291"/>
              <a:gd name="connsiteY59" fmla="*/ 1330036 h 1357745"/>
              <a:gd name="connsiteX60" fmla="*/ 415637 w 9116291"/>
              <a:gd name="connsiteY60" fmla="*/ 1316181 h 1357745"/>
              <a:gd name="connsiteX61" fmla="*/ 263237 w 9116291"/>
              <a:gd name="connsiteY61" fmla="*/ 1288472 h 1357745"/>
              <a:gd name="connsiteX62" fmla="*/ 152400 w 9116291"/>
              <a:gd name="connsiteY62" fmla="*/ 1274618 h 1357745"/>
              <a:gd name="connsiteX63" fmla="*/ 55419 w 9116291"/>
              <a:gd name="connsiteY63" fmla="*/ 1246909 h 1357745"/>
              <a:gd name="connsiteX64" fmla="*/ 27710 w 9116291"/>
              <a:gd name="connsiteY64" fmla="*/ 1205345 h 1357745"/>
              <a:gd name="connsiteX65" fmla="*/ 0 w 9116291"/>
              <a:gd name="connsiteY65" fmla="*/ 1094509 h 1357745"/>
              <a:gd name="connsiteX66" fmla="*/ 13855 w 9116291"/>
              <a:gd name="connsiteY66" fmla="*/ 845127 h 1357745"/>
              <a:gd name="connsiteX67" fmla="*/ 41564 w 9116291"/>
              <a:gd name="connsiteY67" fmla="*/ 748145 h 1357745"/>
              <a:gd name="connsiteX68" fmla="*/ 69273 w 9116291"/>
              <a:gd name="connsiteY68" fmla="*/ 692727 h 1357745"/>
              <a:gd name="connsiteX69" fmla="*/ 83128 w 9116291"/>
              <a:gd name="connsiteY69" fmla="*/ 651163 h 1357745"/>
              <a:gd name="connsiteX70" fmla="*/ 96982 w 9116291"/>
              <a:gd name="connsiteY70" fmla="*/ 595745 h 1357745"/>
              <a:gd name="connsiteX71" fmla="*/ 124691 w 9116291"/>
              <a:gd name="connsiteY71" fmla="*/ 554181 h 1357745"/>
              <a:gd name="connsiteX72" fmla="*/ 166255 w 9116291"/>
              <a:gd name="connsiteY72" fmla="*/ 471054 h 1357745"/>
              <a:gd name="connsiteX73" fmla="*/ 207819 w 9116291"/>
              <a:gd name="connsiteY73" fmla="*/ 457200 h 1357745"/>
              <a:gd name="connsiteX74" fmla="*/ 249382 w 9116291"/>
              <a:gd name="connsiteY74" fmla="*/ 429491 h 1357745"/>
              <a:gd name="connsiteX75" fmla="*/ 346364 w 9116291"/>
              <a:gd name="connsiteY75" fmla="*/ 401781 h 1357745"/>
              <a:gd name="connsiteX76" fmla="*/ 803564 w 9116291"/>
              <a:gd name="connsiteY76" fmla="*/ 415636 h 1357745"/>
              <a:gd name="connsiteX77" fmla="*/ 1468582 w 9116291"/>
              <a:gd name="connsiteY77" fmla="*/ 429491 h 1357745"/>
              <a:gd name="connsiteX78" fmla="*/ 2008910 w 9116291"/>
              <a:gd name="connsiteY78" fmla="*/ 443345 h 1357745"/>
              <a:gd name="connsiteX79" fmla="*/ 4031673 w 9116291"/>
              <a:gd name="connsiteY79" fmla="*/ 443345 h 1357745"/>
              <a:gd name="connsiteX80" fmla="*/ 4959928 w 9116291"/>
              <a:gd name="connsiteY80" fmla="*/ 415636 h 1357745"/>
              <a:gd name="connsiteX81" fmla="*/ 5167746 w 9116291"/>
              <a:gd name="connsiteY81" fmla="*/ 401781 h 1357745"/>
              <a:gd name="connsiteX82" fmla="*/ 5320146 w 9116291"/>
              <a:gd name="connsiteY82" fmla="*/ 374072 h 1357745"/>
              <a:gd name="connsiteX83" fmla="*/ 5430982 w 9116291"/>
              <a:gd name="connsiteY83" fmla="*/ 346363 h 1357745"/>
              <a:gd name="connsiteX84" fmla="*/ 5472546 w 9116291"/>
              <a:gd name="connsiteY84" fmla="*/ 318654 h 1357745"/>
              <a:gd name="connsiteX85" fmla="*/ 5597237 w 9116291"/>
              <a:gd name="connsiteY85" fmla="*/ 263236 h 1357745"/>
              <a:gd name="connsiteX86" fmla="*/ 5624946 w 9116291"/>
              <a:gd name="connsiteY86" fmla="*/ 221672 h 1357745"/>
              <a:gd name="connsiteX87" fmla="*/ 5666510 w 9116291"/>
              <a:gd name="connsiteY87" fmla="*/ 207818 h 1357745"/>
              <a:gd name="connsiteX88" fmla="*/ 5721928 w 9116291"/>
              <a:gd name="connsiteY88" fmla="*/ 124691 h 1357745"/>
              <a:gd name="connsiteX89" fmla="*/ 5749637 w 9116291"/>
              <a:gd name="connsiteY89" fmla="*/ 41563 h 1357745"/>
              <a:gd name="connsiteX90" fmla="*/ 5763491 w 9116291"/>
              <a:gd name="connsiteY90" fmla="*/ 0 h 135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116291" h="1357745">
                <a:moveTo>
                  <a:pt x="5763491" y="0"/>
                </a:moveTo>
                <a:cubicBezTo>
                  <a:pt x="6979546" y="45037"/>
                  <a:pt x="5447158" y="-7865"/>
                  <a:pt x="8382000" y="27709"/>
                </a:cubicBezTo>
                <a:cubicBezTo>
                  <a:pt x="8396603" y="27886"/>
                  <a:pt x="8410141" y="35810"/>
                  <a:pt x="8423564" y="41563"/>
                </a:cubicBezTo>
                <a:cubicBezTo>
                  <a:pt x="8543418" y="92928"/>
                  <a:pt x="8423062" y="50631"/>
                  <a:pt x="8520546" y="83127"/>
                </a:cubicBezTo>
                <a:cubicBezTo>
                  <a:pt x="8529782" y="96982"/>
                  <a:pt x="8537595" y="111899"/>
                  <a:pt x="8548255" y="124691"/>
                </a:cubicBezTo>
                <a:cubicBezTo>
                  <a:pt x="8560798" y="139743"/>
                  <a:pt x="8580304" y="149126"/>
                  <a:pt x="8589819" y="166254"/>
                </a:cubicBezTo>
                <a:cubicBezTo>
                  <a:pt x="8604004" y="191786"/>
                  <a:pt x="8608292" y="221672"/>
                  <a:pt x="8617528" y="249381"/>
                </a:cubicBezTo>
                <a:cubicBezTo>
                  <a:pt x="8622146" y="263236"/>
                  <a:pt x="8628518" y="276625"/>
                  <a:pt x="8631382" y="290945"/>
                </a:cubicBezTo>
                <a:cubicBezTo>
                  <a:pt x="8636000" y="314036"/>
                  <a:pt x="8640129" y="337230"/>
                  <a:pt x="8645237" y="360218"/>
                </a:cubicBezTo>
                <a:cubicBezTo>
                  <a:pt x="8649368" y="378806"/>
                  <a:pt x="8646901" y="401008"/>
                  <a:pt x="8659091" y="415636"/>
                </a:cubicBezTo>
                <a:cubicBezTo>
                  <a:pt x="8672313" y="431502"/>
                  <a:pt x="8694917" y="436814"/>
                  <a:pt x="8714510" y="443345"/>
                </a:cubicBezTo>
                <a:cubicBezTo>
                  <a:pt x="8752597" y="456041"/>
                  <a:pt x="8867452" y="467658"/>
                  <a:pt x="8894619" y="471054"/>
                </a:cubicBezTo>
                <a:cubicBezTo>
                  <a:pt x="8922328" y="480290"/>
                  <a:pt x="8953444" y="482561"/>
                  <a:pt x="8977746" y="498763"/>
                </a:cubicBezTo>
                <a:lnTo>
                  <a:pt x="9060873" y="554181"/>
                </a:lnTo>
                <a:lnTo>
                  <a:pt x="9102437" y="678872"/>
                </a:lnTo>
                <a:lnTo>
                  <a:pt x="9116291" y="720436"/>
                </a:lnTo>
                <a:cubicBezTo>
                  <a:pt x="9111673" y="775854"/>
                  <a:pt x="9109335" y="831510"/>
                  <a:pt x="9102437" y="886691"/>
                </a:cubicBezTo>
                <a:cubicBezTo>
                  <a:pt x="9100075" y="905585"/>
                  <a:pt x="9099144" y="926266"/>
                  <a:pt x="9088582" y="942109"/>
                </a:cubicBezTo>
                <a:cubicBezTo>
                  <a:pt x="9079346" y="955963"/>
                  <a:pt x="9062667" y="964128"/>
                  <a:pt x="9047019" y="969818"/>
                </a:cubicBezTo>
                <a:cubicBezTo>
                  <a:pt x="9011229" y="982832"/>
                  <a:pt x="8973128" y="988291"/>
                  <a:pt x="8936182" y="997527"/>
                </a:cubicBezTo>
                <a:cubicBezTo>
                  <a:pt x="8817883" y="1027101"/>
                  <a:pt x="8899747" y="1010025"/>
                  <a:pt x="8686800" y="1025236"/>
                </a:cubicBezTo>
                <a:lnTo>
                  <a:pt x="7606146" y="1011381"/>
                </a:lnTo>
                <a:cubicBezTo>
                  <a:pt x="7550549" y="1010146"/>
                  <a:pt x="7495360" y="1001489"/>
                  <a:pt x="7439891" y="997527"/>
                </a:cubicBezTo>
                <a:cubicBezTo>
                  <a:pt x="6626014" y="939393"/>
                  <a:pt x="7570822" y="1013955"/>
                  <a:pt x="7107382" y="969818"/>
                </a:cubicBezTo>
                <a:cubicBezTo>
                  <a:pt x="6936952" y="953587"/>
                  <a:pt x="6815717" y="950651"/>
                  <a:pt x="6636328" y="942109"/>
                </a:cubicBezTo>
                <a:cubicBezTo>
                  <a:pt x="6590038" y="926679"/>
                  <a:pt x="6591542" y="925999"/>
                  <a:pt x="6539346" y="914400"/>
                </a:cubicBezTo>
                <a:cubicBezTo>
                  <a:pt x="6516358" y="909292"/>
                  <a:pt x="6492918" y="906256"/>
                  <a:pt x="6470073" y="900545"/>
                </a:cubicBezTo>
                <a:cubicBezTo>
                  <a:pt x="6455905" y="897003"/>
                  <a:pt x="6442740" y="889975"/>
                  <a:pt x="6428510" y="886691"/>
                </a:cubicBezTo>
                <a:cubicBezTo>
                  <a:pt x="6382619" y="876101"/>
                  <a:pt x="6335655" y="870403"/>
                  <a:pt x="6289964" y="858981"/>
                </a:cubicBezTo>
                <a:cubicBezTo>
                  <a:pt x="6271491" y="854363"/>
                  <a:pt x="6253396" y="847820"/>
                  <a:pt x="6234546" y="845127"/>
                </a:cubicBezTo>
                <a:cubicBezTo>
                  <a:pt x="6095570" y="825273"/>
                  <a:pt x="5901016" y="822795"/>
                  <a:pt x="5777346" y="817418"/>
                </a:cubicBezTo>
                <a:lnTo>
                  <a:pt x="4904510" y="831272"/>
                </a:lnTo>
                <a:cubicBezTo>
                  <a:pt x="4867292" y="832320"/>
                  <a:pt x="4830766" y="841902"/>
                  <a:pt x="4793673" y="845127"/>
                </a:cubicBezTo>
                <a:cubicBezTo>
                  <a:pt x="4724508" y="851141"/>
                  <a:pt x="4655105" y="854035"/>
                  <a:pt x="4585855" y="858981"/>
                </a:cubicBezTo>
                <a:lnTo>
                  <a:pt x="4405746" y="872836"/>
                </a:lnTo>
                <a:cubicBezTo>
                  <a:pt x="4288485" y="911924"/>
                  <a:pt x="4406444" y="876551"/>
                  <a:pt x="4142510" y="900545"/>
                </a:cubicBezTo>
                <a:cubicBezTo>
                  <a:pt x="4114534" y="903088"/>
                  <a:pt x="4086928" y="908891"/>
                  <a:pt x="4059382" y="914400"/>
                </a:cubicBezTo>
                <a:cubicBezTo>
                  <a:pt x="4040711" y="918134"/>
                  <a:pt x="4022875" y="926029"/>
                  <a:pt x="4003964" y="928254"/>
                </a:cubicBezTo>
                <a:cubicBezTo>
                  <a:pt x="3944163" y="935289"/>
                  <a:pt x="3883797" y="936400"/>
                  <a:pt x="3823855" y="942109"/>
                </a:cubicBezTo>
                <a:cubicBezTo>
                  <a:pt x="3786790" y="945639"/>
                  <a:pt x="3750024" y="951851"/>
                  <a:pt x="3713019" y="955963"/>
                </a:cubicBezTo>
                <a:cubicBezTo>
                  <a:pt x="3666891" y="961088"/>
                  <a:pt x="3620655" y="965200"/>
                  <a:pt x="3574473" y="969818"/>
                </a:cubicBezTo>
                <a:cubicBezTo>
                  <a:pt x="3445751" y="1001997"/>
                  <a:pt x="3605776" y="963557"/>
                  <a:pt x="3435928" y="997527"/>
                </a:cubicBezTo>
                <a:cubicBezTo>
                  <a:pt x="3417257" y="1001261"/>
                  <a:pt x="3399098" y="1007250"/>
                  <a:pt x="3380510" y="1011381"/>
                </a:cubicBezTo>
                <a:cubicBezTo>
                  <a:pt x="3357522" y="1016489"/>
                  <a:pt x="3333956" y="1019040"/>
                  <a:pt x="3311237" y="1025236"/>
                </a:cubicBezTo>
                <a:cubicBezTo>
                  <a:pt x="3283058" y="1032921"/>
                  <a:pt x="3256751" y="1047217"/>
                  <a:pt x="3228110" y="1052945"/>
                </a:cubicBezTo>
                <a:cubicBezTo>
                  <a:pt x="3181928" y="1062181"/>
                  <a:pt x="3134244" y="1065760"/>
                  <a:pt x="3089564" y="1080654"/>
                </a:cubicBezTo>
                <a:cubicBezTo>
                  <a:pt x="3075709" y="1085272"/>
                  <a:pt x="3062369" y="1091897"/>
                  <a:pt x="3048000" y="1094509"/>
                </a:cubicBezTo>
                <a:cubicBezTo>
                  <a:pt x="3011368" y="1101169"/>
                  <a:pt x="2974023" y="1103097"/>
                  <a:pt x="2937164" y="1108363"/>
                </a:cubicBezTo>
                <a:cubicBezTo>
                  <a:pt x="2909355" y="1112336"/>
                  <a:pt x="2881459" y="1116124"/>
                  <a:pt x="2854037" y="1122218"/>
                </a:cubicBezTo>
                <a:cubicBezTo>
                  <a:pt x="2839781" y="1125386"/>
                  <a:pt x="2827011" y="1134687"/>
                  <a:pt x="2812473" y="1136072"/>
                </a:cubicBezTo>
                <a:cubicBezTo>
                  <a:pt x="2729592" y="1143965"/>
                  <a:pt x="2646218" y="1145309"/>
                  <a:pt x="2563091" y="1149927"/>
                </a:cubicBezTo>
                <a:cubicBezTo>
                  <a:pt x="2530764" y="1154545"/>
                  <a:pt x="2498238" y="1157939"/>
                  <a:pt x="2466110" y="1163781"/>
                </a:cubicBezTo>
                <a:cubicBezTo>
                  <a:pt x="2406548" y="1174610"/>
                  <a:pt x="2421067" y="1176651"/>
                  <a:pt x="2369128" y="1191491"/>
                </a:cubicBezTo>
                <a:cubicBezTo>
                  <a:pt x="2350819" y="1196722"/>
                  <a:pt x="2332183" y="1200727"/>
                  <a:pt x="2313710" y="1205345"/>
                </a:cubicBezTo>
                <a:cubicBezTo>
                  <a:pt x="2257938" y="1261115"/>
                  <a:pt x="2319952" y="1208607"/>
                  <a:pt x="2230582" y="1246909"/>
                </a:cubicBezTo>
                <a:cubicBezTo>
                  <a:pt x="2105726" y="1300420"/>
                  <a:pt x="2295433" y="1253336"/>
                  <a:pt x="2119746" y="1288472"/>
                </a:cubicBezTo>
                <a:cubicBezTo>
                  <a:pt x="2072262" y="1320127"/>
                  <a:pt x="2075173" y="1325806"/>
                  <a:pt x="2008910" y="1330036"/>
                </a:cubicBezTo>
                <a:cubicBezTo>
                  <a:pt x="1815121" y="1342406"/>
                  <a:pt x="1427019" y="1357745"/>
                  <a:pt x="1427019" y="1357745"/>
                </a:cubicBezTo>
                <a:lnTo>
                  <a:pt x="651164" y="1343891"/>
                </a:lnTo>
                <a:cubicBezTo>
                  <a:pt x="627628" y="1343119"/>
                  <a:pt x="605278" y="1332788"/>
                  <a:pt x="581891" y="1330036"/>
                </a:cubicBezTo>
                <a:cubicBezTo>
                  <a:pt x="526662" y="1323538"/>
                  <a:pt x="471055" y="1320799"/>
                  <a:pt x="415637" y="1316181"/>
                </a:cubicBezTo>
                <a:cubicBezTo>
                  <a:pt x="355982" y="1304250"/>
                  <a:pt x="325259" y="1297332"/>
                  <a:pt x="263237" y="1288472"/>
                </a:cubicBezTo>
                <a:cubicBezTo>
                  <a:pt x="226378" y="1283206"/>
                  <a:pt x="189346" y="1279236"/>
                  <a:pt x="152400" y="1274618"/>
                </a:cubicBezTo>
                <a:cubicBezTo>
                  <a:pt x="148783" y="1273714"/>
                  <a:pt x="64452" y="1254135"/>
                  <a:pt x="55419" y="1246909"/>
                </a:cubicBezTo>
                <a:cubicBezTo>
                  <a:pt x="42417" y="1236507"/>
                  <a:pt x="35157" y="1220238"/>
                  <a:pt x="27710" y="1205345"/>
                </a:cubicBezTo>
                <a:cubicBezTo>
                  <a:pt x="13509" y="1176943"/>
                  <a:pt x="5270" y="1120859"/>
                  <a:pt x="0" y="1094509"/>
                </a:cubicBezTo>
                <a:cubicBezTo>
                  <a:pt x="4618" y="1011382"/>
                  <a:pt x="6317" y="928041"/>
                  <a:pt x="13855" y="845127"/>
                </a:cubicBezTo>
                <a:cubicBezTo>
                  <a:pt x="15207" y="830260"/>
                  <a:pt x="33995" y="765806"/>
                  <a:pt x="41564" y="748145"/>
                </a:cubicBezTo>
                <a:cubicBezTo>
                  <a:pt x="49700" y="729162"/>
                  <a:pt x="61137" y="711710"/>
                  <a:pt x="69273" y="692727"/>
                </a:cubicBezTo>
                <a:cubicBezTo>
                  <a:pt x="75026" y="679304"/>
                  <a:pt x="79116" y="665205"/>
                  <a:pt x="83128" y="651163"/>
                </a:cubicBezTo>
                <a:cubicBezTo>
                  <a:pt x="88359" y="632854"/>
                  <a:pt x="89481" y="613247"/>
                  <a:pt x="96982" y="595745"/>
                </a:cubicBezTo>
                <a:cubicBezTo>
                  <a:pt x="103541" y="580440"/>
                  <a:pt x="117244" y="569074"/>
                  <a:pt x="124691" y="554181"/>
                </a:cubicBezTo>
                <a:cubicBezTo>
                  <a:pt x="141423" y="520718"/>
                  <a:pt x="133169" y="497522"/>
                  <a:pt x="166255" y="471054"/>
                </a:cubicBezTo>
                <a:cubicBezTo>
                  <a:pt x="177659" y="461931"/>
                  <a:pt x="193964" y="461818"/>
                  <a:pt x="207819" y="457200"/>
                </a:cubicBezTo>
                <a:cubicBezTo>
                  <a:pt x="221673" y="447964"/>
                  <a:pt x="234489" y="436938"/>
                  <a:pt x="249382" y="429491"/>
                </a:cubicBezTo>
                <a:cubicBezTo>
                  <a:pt x="269258" y="419553"/>
                  <a:pt x="328608" y="406220"/>
                  <a:pt x="346364" y="401781"/>
                </a:cubicBezTo>
                <a:lnTo>
                  <a:pt x="803564" y="415636"/>
                </a:lnTo>
                <a:lnTo>
                  <a:pt x="1468582" y="429491"/>
                </a:lnTo>
                <a:lnTo>
                  <a:pt x="2008910" y="443345"/>
                </a:lnTo>
                <a:cubicBezTo>
                  <a:pt x="2738848" y="547626"/>
                  <a:pt x="2123053" y="464552"/>
                  <a:pt x="4031673" y="443345"/>
                </a:cubicBezTo>
                <a:cubicBezTo>
                  <a:pt x="4240020" y="441030"/>
                  <a:pt x="4714855" y="427591"/>
                  <a:pt x="4959928" y="415636"/>
                </a:cubicBezTo>
                <a:cubicBezTo>
                  <a:pt x="5029272" y="412253"/>
                  <a:pt x="5098473" y="406399"/>
                  <a:pt x="5167746" y="401781"/>
                </a:cubicBezTo>
                <a:cubicBezTo>
                  <a:pt x="5338861" y="367559"/>
                  <a:pt x="5125162" y="409524"/>
                  <a:pt x="5320146" y="374072"/>
                </a:cubicBezTo>
                <a:cubicBezTo>
                  <a:pt x="5344995" y="369554"/>
                  <a:pt x="5403510" y="360099"/>
                  <a:pt x="5430982" y="346363"/>
                </a:cubicBezTo>
                <a:cubicBezTo>
                  <a:pt x="5445875" y="338916"/>
                  <a:pt x="5457330" y="325417"/>
                  <a:pt x="5472546" y="318654"/>
                </a:cubicBezTo>
                <a:cubicBezTo>
                  <a:pt x="5620932" y="252705"/>
                  <a:pt x="5503172" y="325945"/>
                  <a:pt x="5597237" y="263236"/>
                </a:cubicBezTo>
                <a:cubicBezTo>
                  <a:pt x="5606473" y="249381"/>
                  <a:pt x="5611944" y="232074"/>
                  <a:pt x="5624946" y="221672"/>
                </a:cubicBezTo>
                <a:cubicBezTo>
                  <a:pt x="5636350" y="212549"/>
                  <a:pt x="5656183" y="218145"/>
                  <a:pt x="5666510" y="207818"/>
                </a:cubicBezTo>
                <a:cubicBezTo>
                  <a:pt x="5690058" y="184270"/>
                  <a:pt x="5721928" y="124691"/>
                  <a:pt x="5721928" y="124691"/>
                </a:cubicBezTo>
                <a:lnTo>
                  <a:pt x="5749637" y="41563"/>
                </a:lnTo>
                <a:lnTo>
                  <a:pt x="5763491" y="0"/>
                </a:lnTo>
                <a:close/>
              </a:path>
            </a:pathLst>
          </a:cu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15" name="Straight Arrow Connector 14"/>
          <p:cNvCxnSpPr/>
          <p:nvPr/>
        </p:nvCxnSpPr>
        <p:spPr>
          <a:xfrm>
            <a:off x="4267645" y="5056521"/>
            <a:ext cx="880419" cy="45074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3742783" y="5507270"/>
            <a:ext cx="3613490" cy="615553"/>
          </a:xfrm>
          <a:prstGeom prst="rect">
            <a:avLst/>
          </a:prstGeom>
          <a:solidFill>
            <a:schemeClr val="bg1"/>
          </a:solidFill>
          <a:ln>
            <a:solidFill>
              <a:schemeClr val="tx1"/>
            </a:solidFill>
          </a:ln>
        </p:spPr>
        <p:txBody>
          <a:bodyPr wrap="none" rtlCol="0">
            <a:spAutoFit/>
          </a:bodyPr>
          <a:lstStyle/>
          <a:p>
            <a:r>
              <a:rPr lang="en-GB" sz="1700" dirty="0"/>
              <a:t>Link to paragraph 2 + </a:t>
            </a:r>
          </a:p>
          <a:p>
            <a:r>
              <a:rPr lang="en-GB" sz="1700" dirty="0"/>
              <a:t>Use of emotive language to sum up</a:t>
            </a:r>
          </a:p>
        </p:txBody>
      </p:sp>
      <p:sp>
        <p:nvSpPr>
          <p:cNvPr id="22" name="Freeform 21"/>
          <p:cNvSpPr/>
          <p:nvPr/>
        </p:nvSpPr>
        <p:spPr>
          <a:xfrm>
            <a:off x="-67783" y="1929883"/>
            <a:ext cx="8978002" cy="868735"/>
          </a:xfrm>
          <a:custGeom>
            <a:avLst/>
            <a:gdLst>
              <a:gd name="connsiteX0" fmla="*/ 7576947 w 8978002"/>
              <a:gd name="connsiteY0" fmla="*/ 9753 h 868735"/>
              <a:gd name="connsiteX1" fmla="*/ 8241965 w 8978002"/>
              <a:gd name="connsiteY1" fmla="*/ 9753 h 868735"/>
              <a:gd name="connsiteX2" fmla="*/ 8380510 w 8978002"/>
              <a:gd name="connsiteY2" fmla="*/ 23608 h 868735"/>
              <a:gd name="connsiteX3" fmla="*/ 8713019 w 8978002"/>
              <a:gd name="connsiteY3" fmla="*/ 37462 h 868735"/>
              <a:gd name="connsiteX4" fmla="*/ 8962401 w 8978002"/>
              <a:gd name="connsiteY4" fmla="*/ 79026 h 868735"/>
              <a:gd name="connsiteX5" fmla="*/ 8976256 w 8978002"/>
              <a:gd name="connsiteY5" fmla="*/ 189862 h 868735"/>
              <a:gd name="connsiteX6" fmla="*/ 8948547 w 8978002"/>
              <a:gd name="connsiteY6" fmla="*/ 286844 h 868735"/>
              <a:gd name="connsiteX7" fmla="*/ 8879274 w 8978002"/>
              <a:gd name="connsiteY7" fmla="*/ 300699 h 868735"/>
              <a:gd name="connsiteX8" fmla="*/ 8740728 w 8978002"/>
              <a:gd name="connsiteY8" fmla="*/ 342262 h 868735"/>
              <a:gd name="connsiteX9" fmla="*/ 8657601 w 8978002"/>
              <a:gd name="connsiteY9" fmla="*/ 369972 h 868735"/>
              <a:gd name="connsiteX10" fmla="*/ 8532910 w 8978002"/>
              <a:gd name="connsiteY10" fmla="*/ 397681 h 868735"/>
              <a:gd name="connsiteX11" fmla="*/ 8449783 w 8978002"/>
              <a:gd name="connsiteY11" fmla="*/ 425390 h 868735"/>
              <a:gd name="connsiteX12" fmla="*/ 7951019 w 8978002"/>
              <a:gd name="connsiteY12" fmla="*/ 439244 h 868735"/>
              <a:gd name="connsiteX13" fmla="*/ 7701638 w 8978002"/>
              <a:gd name="connsiteY13" fmla="*/ 453099 h 868735"/>
              <a:gd name="connsiteX14" fmla="*/ 7535383 w 8978002"/>
              <a:gd name="connsiteY14" fmla="*/ 466953 h 868735"/>
              <a:gd name="connsiteX15" fmla="*/ 7341419 w 8978002"/>
              <a:gd name="connsiteY15" fmla="*/ 480808 h 868735"/>
              <a:gd name="connsiteX16" fmla="*/ 7244438 w 8978002"/>
              <a:gd name="connsiteY16" fmla="*/ 508517 h 868735"/>
              <a:gd name="connsiteX17" fmla="*/ 7175165 w 8978002"/>
              <a:gd name="connsiteY17" fmla="*/ 522372 h 868735"/>
              <a:gd name="connsiteX18" fmla="*/ 7036619 w 8978002"/>
              <a:gd name="connsiteY18" fmla="*/ 550081 h 868735"/>
              <a:gd name="connsiteX19" fmla="*/ 6870365 w 8978002"/>
              <a:gd name="connsiteY19" fmla="*/ 577790 h 868735"/>
              <a:gd name="connsiteX20" fmla="*/ 6828801 w 8978002"/>
              <a:gd name="connsiteY20" fmla="*/ 591644 h 868735"/>
              <a:gd name="connsiteX21" fmla="*/ 6745674 w 8978002"/>
              <a:gd name="connsiteY21" fmla="*/ 633208 h 868735"/>
              <a:gd name="connsiteX22" fmla="*/ 6648692 w 8978002"/>
              <a:gd name="connsiteY22" fmla="*/ 674772 h 868735"/>
              <a:gd name="connsiteX23" fmla="*/ 6607128 w 8978002"/>
              <a:gd name="connsiteY23" fmla="*/ 716335 h 868735"/>
              <a:gd name="connsiteX24" fmla="*/ 6579419 w 8978002"/>
              <a:gd name="connsiteY24" fmla="*/ 757899 h 868735"/>
              <a:gd name="connsiteX25" fmla="*/ 6537856 w 8978002"/>
              <a:gd name="connsiteY25" fmla="*/ 771753 h 868735"/>
              <a:gd name="connsiteX26" fmla="*/ 6496292 w 8978002"/>
              <a:gd name="connsiteY26" fmla="*/ 813317 h 868735"/>
              <a:gd name="connsiteX27" fmla="*/ 6413165 w 8978002"/>
              <a:gd name="connsiteY27" fmla="*/ 841026 h 868735"/>
              <a:gd name="connsiteX28" fmla="*/ 5762001 w 8978002"/>
              <a:gd name="connsiteY28" fmla="*/ 854881 h 868735"/>
              <a:gd name="connsiteX29" fmla="*/ 5387928 w 8978002"/>
              <a:gd name="connsiteY29" fmla="*/ 868735 h 868735"/>
              <a:gd name="connsiteX30" fmla="*/ 3018801 w 8978002"/>
              <a:gd name="connsiteY30" fmla="*/ 841026 h 868735"/>
              <a:gd name="connsiteX31" fmla="*/ 774365 w 8978002"/>
              <a:gd name="connsiteY31" fmla="*/ 827172 h 868735"/>
              <a:gd name="connsiteX32" fmla="*/ 26219 w 8978002"/>
              <a:gd name="connsiteY32" fmla="*/ 799462 h 868735"/>
              <a:gd name="connsiteX33" fmla="*/ 40074 w 8978002"/>
              <a:gd name="connsiteY33" fmla="*/ 605499 h 868735"/>
              <a:gd name="connsiteX34" fmla="*/ 95492 w 8978002"/>
              <a:gd name="connsiteY34" fmla="*/ 480808 h 868735"/>
              <a:gd name="connsiteX35" fmla="*/ 109347 w 8978002"/>
              <a:gd name="connsiteY35" fmla="*/ 439244 h 868735"/>
              <a:gd name="connsiteX36" fmla="*/ 815928 w 8978002"/>
              <a:gd name="connsiteY36" fmla="*/ 411535 h 868735"/>
              <a:gd name="connsiteX37" fmla="*/ 912910 w 8978002"/>
              <a:gd name="connsiteY37" fmla="*/ 397681 h 868735"/>
              <a:gd name="connsiteX38" fmla="*/ 968328 w 8978002"/>
              <a:gd name="connsiteY38" fmla="*/ 383826 h 868735"/>
              <a:gd name="connsiteX39" fmla="*/ 1065310 w 8978002"/>
              <a:gd name="connsiteY39" fmla="*/ 369972 h 868735"/>
              <a:gd name="connsiteX40" fmla="*/ 1411674 w 8978002"/>
              <a:gd name="connsiteY40" fmla="*/ 397681 h 868735"/>
              <a:gd name="connsiteX41" fmla="*/ 1467092 w 8978002"/>
              <a:gd name="connsiteY41" fmla="*/ 411535 h 868735"/>
              <a:gd name="connsiteX42" fmla="*/ 1564074 w 8978002"/>
              <a:gd name="connsiteY42" fmla="*/ 425390 h 868735"/>
              <a:gd name="connsiteX43" fmla="*/ 1619492 w 8978002"/>
              <a:gd name="connsiteY43" fmla="*/ 439244 h 868735"/>
              <a:gd name="connsiteX44" fmla="*/ 1758038 w 8978002"/>
              <a:gd name="connsiteY44" fmla="*/ 453099 h 868735"/>
              <a:gd name="connsiteX45" fmla="*/ 2395347 w 8978002"/>
              <a:gd name="connsiteY45" fmla="*/ 439244 h 868735"/>
              <a:gd name="connsiteX46" fmla="*/ 3379019 w 8978002"/>
              <a:gd name="connsiteY46" fmla="*/ 453099 h 868735"/>
              <a:gd name="connsiteX47" fmla="*/ 3600692 w 8978002"/>
              <a:gd name="connsiteY47" fmla="*/ 466953 h 868735"/>
              <a:gd name="connsiteX48" fmla="*/ 4251856 w 8978002"/>
              <a:gd name="connsiteY48" fmla="*/ 480808 h 868735"/>
              <a:gd name="connsiteX49" fmla="*/ 4542801 w 8978002"/>
              <a:gd name="connsiteY49" fmla="*/ 522372 h 868735"/>
              <a:gd name="connsiteX50" fmla="*/ 4584365 w 8978002"/>
              <a:gd name="connsiteY50" fmla="*/ 536226 h 868735"/>
              <a:gd name="connsiteX51" fmla="*/ 5166256 w 8978002"/>
              <a:gd name="connsiteY51" fmla="*/ 522372 h 868735"/>
              <a:gd name="connsiteX52" fmla="*/ 5235528 w 8978002"/>
              <a:gd name="connsiteY52" fmla="*/ 508517 h 868735"/>
              <a:gd name="connsiteX53" fmla="*/ 5484910 w 8978002"/>
              <a:gd name="connsiteY53" fmla="*/ 494662 h 868735"/>
              <a:gd name="connsiteX54" fmla="*/ 5637310 w 8978002"/>
              <a:gd name="connsiteY54" fmla="*/ 466953 h 868735"/>
              <a:gd name="connsiteX55" fmla="*/ 5678874 w 8978002"/>
              <a:gd name="connsiteY55" fmla="*/ 453099 h 868735"/>
              <a:gd name="connsiteX56" fmla="*/ 5734292 w 8978002"/>
              <a:gd name="connsiteY56" fmla="*/ 439244 h 868735"/>
              <a:gd name="connsiteX57" fmla="*/ 5817419 w 8978002"/>
              <a:gd name="connsiteY57" fmla="*/ 411535 h 868735"/>
              <a:gd name="connsiteX58" fmla="*/ 5928256 w 8978002"/>
              <a:gd name="connsiteY58" fmla="*/ 397681 h 868735"/>
              <a:gd name="connsiteX59" fmla="*/ 6080656 w 8978002"/>
              <a:gd name="connsiteY59" fmla="*/ 369972 h 868735"/>
              <a:gd name="connsiteX60" fmla="*/ 6122219 w 8978002"/>
              <a:gd name="connsiteY60" fmla="*/ 356117 h 868735"/>
              <a:gd name="connsiteX61" fmla="*/ 6260765 w 8978002"/>
              <a:gd name="connsiteY61" fmla="*/ 342262 h 868735"/>
              <a:gd name="connsiteX62" fmla="*/ 6482438 w 8978002"/>
              <a:gd name="connsiteY62" fmla="*/ 300699 h 868735"/>
              <a:gd name="connsiteX63" fmla="*/ 6634838 w 8978002"/>
              <a:gd name="connsiteY63" fmla="*/ 286844 h 868735"/>
              <a:gd name="connsiteX64" fmla="*/ 6690256 w 8978002"/>
              <a:gd name="connsiteY64" fmla="*/ 272990 h 868735"/>
              <a:gd name="connsiteX65" fmla="*/ 6856510 w 8978002"/>
              <a:gd name="connsiteY65" fmla="*/ 245281 h 868735"/>
              <a:gd name="connsiteX66" fmla="*/ 6981201 w 8978002"/>
              <a:gd name="connsiteY66" fmla="*/ 203717 h 868735"/>
              <a:gd name="connsiteX67" fmla="*/ 7092038 w 8978002"/>
              <a:gd name="connsiteY67" fmla="*/ 148299 h 868735"/>
              <a:gd name="connsiteX68" fmla="*/ 7175165 w 8978002"/>
              <a:gd name="connsiteY68" fmla="*/ 120590 h 868735"/>
              <a:gd name="connsiteX69" fmla="*/ 7216728 w 8978002"/>
              <a:gd name="connsiteY69" fmla="*/ 92881 h 868735"/>
              <a:gd name="connsiteX70" fmla="*/ 7313710 w 8978002"/>
              <a:gd name="connsiteY70" fmla="*/ 51317 h 868735"/>
              <a:gd name="connsiteX71" fmla="*/ 7410692 w 8978002"/>
              <a:gd name="connsiteY71" fmla="*/ 9753 h 868735"/>
              <a:gd name="connsiteX72" fmla="*/ 7576947 w 8978002"/>
              <a:gd name="connsiteY72" fmla="*/ 9753 h 86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978002" h="868735">
                <a:moveTo>
                  <a:pt x="7576947" y="9753"/>
                </a:moveTo>
                <a:cubicBezTo>
                  <a:pt x="7715492" y="9753"/>
                  <a:pt x="7660400" y="-12193"/>
                  <a:pt x="8241965" y="9753"/>
                </a:cubicBezTo>
                <a:cubicBezTo>
                  <a:pt x="8288344" y="11503"/>
                  <a:pt x="8334178" y="20883"/>
                  <a:pt x="8380510" y="23608"/>
                </a:cubicBezTo>
                <a:cubicBezTo>
                  <a:pt x="8491251" y="30122"/>
                  <a:pt x="8602183" y="32844"/>
                  <a:pt x="8713019" y="37462"/>
                </a:cubicBezTo>
                <a:cubicBezTo>
                  <a:pt x="8745431" y="41514"/>
                  <a:pt x="8945657" y="63804"/>
                  <a:pt x="8962401" y="79026"/>
                </a:cubicBezTo>
                <a:cubicBezTo>
                  <a:pt x="8989951" y="104071"/>
                  <a:pt x="8971638" y="152917"/>
                  <a:pt x="8976256" y="189862"/>
                </a:cubicBezTo>
                <a:cubicBezTo>
                  <a:pt x="8967020" y="222189"/>
                  <a:pt x="8970686" y="261542"/>
                  <a:pt x="8948547" y="286844"/>
                </a:cubicBezTo>
                <a:cubicBezTo>
                  <a:pt x="8933040" y="304566"/>
                  <a:pt x="8902262" y="295591"/>
                  <a:pt x="8879274" y="300699"/>
                </a:cubicBezTo>
                <a:cubicBezTo>
                  <a:pt x="8816456" y="314659"/>
                  <a:pt x="8809806" y="319236"/>
                  <a:pt x="8740728" y="342262"/>
                </a:cubicBezTo>
                <a:cubicBezTo>
                  <a:pt x="8740724" y="342263"/>
                  <a:pt x="8657604" y="369971"/>
                  <a:pt x="8657601" y="369972"/>
                </a:cubicBezTo>
                <a:cubicBezTo>
                  <a:pt x="8618039" y="377884"/>
                  <a:pt x="8572051" y="385939"/>
                  <a:pt x="8532910" y="397681"/>
                </a:cubicBezTo>
                <a:cubicBezTo>
                  <a:pt x="8504934" y="406074"/>
                  <a:pt x="8478980" y="424579"/>
                  <a:pt x="8449783" y="425390"/>
                </a:cubicBezTo>
                <a:lnTo>
                  <a:pt x="7951019" y="439244"/>
                </a:lnTo>
                <a:lnTo>
                  <a:pt x="7701638" y="453099"/>
                </a:lnTo>
                <a:cubicBezTo>
                  <a:pt x="7646151" y="456798"/>
                  <a:pt x="7590830" y="462688"/>
                  <a:pt x="7535383" y="466953"/>
                </a:cubicBezTo>
                <a:lnTo>
                  <a:pt x="7341419" y="480808"/>
                </a:lnTo>
                <a:cubicBezTo>
                  <a:pt x="7295137" y="496235"/>
                  <a:pt x="7296624" y="496920"/>
                  <a:pt x="7244438" y="508517"/>
                </a:cubicBezTo>
                <a:cubicBezTo>
                  <a:pt x="7221450" y="513626"/>
                  <a:pt x="7198010" y="516661"/>
                  <a:pt x="7175165" y="522372"/>
                </a:cubicBezTo>
                <a:cubicBezTo>
                  <a:pt x="7046204" y="554612"/>
                  <a:pt x="7274211" y="516138"/>
                  <a:pt x="7036619" y="550081"/>
                </a:cubicBezTo>
                <a:cubicBezTo>
                  <a:pt x="6939179" y="582560"/>
                  <a:pt x="7055970" y="546856"/>
                  <a:pt x="6870365" y="577790"/>
                </a:cubicBezTo>
                <a:cubicBezTo>
                  <a:pt x="6855960" y="580191"/>
                  <a:pt x="6842656" y="587026"/>
                  <a:pt x="6828801" y="591644"/>
                </a:cubicBezTo>
                <a:cubicBezTo>
                  <a:pt x="6709694" y="671050"/>
                  <a:pt x="6860389" y="575850"/>
                  <a:pt x="6745674" y="633208"/>
                </a:cubicBezTo>
                <a:cubicBezTo>
                  <a:pt x="6649996" y="681047"/>
                  <a:pt x="6764028" y="645937"/>
                  <a:pt x="6648692" y="674772"/>
                </a:cubicBezTo>
                <a:cubicBezTo>
                  <a:pt x="6634837" y="688626"/>
                  <a:pt x="6619671" y="701283"/>
                  <a:pt x="6607128" y="716335"/>
                </a:cubicBezTo>
                <a:cubicBezTo>
                  <a:pt x="6596468" y="729127"/>
                  <a:pt x="6592421" y="747497"/>
                  <a:pt x="6579419" y="757899"/>
                </a:cubicBezTo>
                <a:cubicBezTo>
                  <a:pt x="6568015" y="767022"/>
                  <a:pt x="6551710" y="767135"/>
                  <a:pt x="6537856" y="771753"/>
                </a:cubicBezTo>
                <a:cubicBezTo>
                  <a:pt x="6524001" y="785608"/>
                  <a:pt x="6513420" y="803802"/>
                  <a:pt x="6496292" y="813317"/>
                </a:cubicBezTo>
                <a:cubicBezTo>
                  <a:pt x="6470760" y="827502"/>
                  <a:pt x="6442366" y="840405"/>
                  <a:pt x="6413165" y="841026"/>
                </a:cubicBezTo>
                <a:lnTo>
                  <a:pt x="5762001" y="854881"/>
                </a:lnTo>
                <a:cubicBezTo>
                  <a:pt x="5637270" y="858252"/>
                  <a:pt x="5512619" y="864117"/>
                  <a:pt x="5387928" y="868735"/>
                </a:cubicBezTo>
                <a:lnTo>
                  <a:pt x="3018801" y="841026"/>
                </a:lnTo>
                <a:lnTo>
                  <a:pt x="774365" y="827172"/>
                </a:lnTo>
                <a:cubicBezTo>
                  <a:pt x="524983" y="817935"/>
                  <a:pt x="265123" y="871584"/>
                  <a:pt x="26219" y="799462"/>
                </a:cubicBezTo>
                <a:cubicBezTo>
                  <a:pt x="-35834" y="780729"/>
                  <a:pt x="30459" y="669601"/>
                  <a:pt x="40074" y="605499"/>
                </a:cubicBezTo>
                <a:cubicBezTo>
                  <a:pt x="55392" y="503377"/>
                  <a:pt x="61647" y="548498"/>
                  <a:pt x="95492" y="480808"/>
                </a:cubicBezTo>
                <a:cubicBezTo>
                  <a:pt x="102023" y="467746"/>
                  <a:pt x="94810" y="440642"/>
                  <a:pt x="109347" y="439244"/>
                </a:cubicBezTo>
                <a:cubicBezTo>
                  <a:pt x="343973" y="416684"/>
                  <a:pt x="815928" y="411535"/>
                  <a:pt x="815928" y="411535"/>
                </a:cubicBezTo>
                <a:cubicBezTo>
                  <a:pt x="848255" y="406917"/>
                  <a:pt x="880781" y="403523"/>
                  <a:pt x="912910" y="397681"/>
                </a:cubicBezTo>
                <a:cubicBezTo>
                  <a:pt x="931644" y="394275"/>
                  <a:pt x="949594" y="387232"/>
                  <a:pt x="968328" y="383826"/>
                </a:cubicBezTo>
                <a:cubicBezTo>
                  <a:pt x="1000457" y="377984"/>
                  <a:pt x="1032983" y="374590"/>
                  <a:pt x="1065310" y="369972"/>
                </a:cubicBezTo>
                <a:cubicBezTo>
                  <a:pt x="1183888" y="376947"/>
                  <a:pt x="1295765" y="378363"/>
                  <a:pt x="1411674" y="397681"/>
                </a:cubicBezTo>
                <a:cubicBezTo>
                  <a:pt x="1430456" y="400811"/>
                  <a:pt x="1448358" y="408129"/>
                  <a:pt x="1467092" y="411535"/>
                </a:cubicBezTo>
                <a:cubicBezTo>
                  <a:pt x="1499221" y="417377"/>
                  <a:pt x="1531945" y="419548"/>
                  <a:pt x="1564074" y="425390"/>
                </a:cubicBezTo>
                <a:cubicBezTo>
                  <a:pt x="1582808" y="428796"/>
                  <a:pt x="1600642" y="436551"/>
                  <a:pt x="1619492" y="439244"/>
                </a:cubicBezTo>
                <a:cubicBezTo>
                  <a:pt x="1665438" y="445808"/>
                  <a:pt x="1711856" y="448481"/>
                  <a:pt x="1758038" y="453099"/>
                </a:cubicBezTo>
                <a:cubicBezTo>
                  <a:pt x="1970474" y="448481"/>
                  <a:pt x="2182860" y="439244"/>
                  <a:pt x="2395347" y="439244"/>
                </a:cubicBezTo>
                <a:cubicBezTo>
                  <a:pt x="2723270" y="439244"/>
                  <a:pt x="3051182" y="445563"/>
                  <a:pt x="3379019" y="453099"/>
                </a:cubicBezTo>
                <a:cubicBezTo>
                  <a:pt x="3453035" y="454801"/>
                  <a:pt x="3526694" y="464604"/>
                  <a:pt x="3600692" y="466953"/>
                </a:cubicBezTo>
                <a:cubicBezTo>
                  <a:pt x="3817686" y="473842"/>
                  <a:pt x="4034801" y="476190"/>
                  <a:pt x="4251856" y="480808"/>
                </a:cubicBezTo>
                <a:cubicBezTo>
                  <a:pt x="4316553" y="487996"/>
                  <a:pt x="4490912" y="505077"/>
                  <a:pt x="4542801" y="522372"/>
                </a:cubicBezTo>
                <a:lnTo>
                  <a:pt x="4584365" y="536226"/>
                </a:lnTo>
                <a:lnTo>
                  <a:pt x="5166256" y="522372"/>
                </a:lnTo>
                <a:cubicBezTo>
                  <a:pt x="5189783" y="521371"/>
                  <a:pt x="5212069" y="510557"/>
                  <a:pt x="5235528" y="508517"/>
                </a:cubicBezTo>
                <a:cubicBezTo>
                  <a:pt x="5318471" y="501304"/>
                  <a:pt x="5401783" y="499280"/>
                  <a:pt x="5484910" y="494662"/>
                </a:cubicBezTo>
                <a:cubicBezTo>
                  <a:pt x="5649201" y="453591"/>
                  <a:pt x="5389093" y="516596"/>
                  <a:pt x="5637310" y="466953"/>
                </a:cubicBezTo>
                <a:cubicBezTo>
                  <a:pt x="5651630" y="464089"/>
                  <a:pt x="5664832" y="457111"/>
                  <a:pt x="5678874" y="453099"/>
                </a:cubicBezTo>
                <a:cubicBezTo>
                  <a:pt x="5697183" y="447868"/>
                  <a:pt x="5716054" y="444716"/>
                  <a:pt x="5734292" y="439244"/>
                </a:cubicBezTo>
                <a:cubicBezTo>
                  <a:pt x="5762268" y="430851"/>
                  <a:pt x="5788437" y="415158"/>
                  <a:pt x="5817419" y="411535"/>
                </a:cubicBezTo>
                <a:lnTo>
                  <a:pt x="5928256" y="397681"/>
                </a:lnTo>
                <a:cubicBezTo>
                  <a:pt x="6023575" y="365907"/>
                  <a:pt x="5908331" y="401304"/>
                  <a:pt x="6080656" y="369972"/>
                </a:cubicBezTo>
                <a:cubicBezTo>
                  <a:pt x="6095024" y="367360"/>
                  <a:pt x="6107785" y="358338"/>
                  <a:pt x="6122219" y="356117"/>
                </a:cubicBezTo>
                <a:cubicBezTo>
                  <a:pt x="6168092" y="349059"/>
                  <a:pt x="6214583" y="346880"/>
                  <a:pt x="6260765" y="342262"/>
                </a:cubicBezTo>
                <a:cubicBezTo>
                  <a:pt x="6340825" y="322248"/>
                  <a:pt x="6385516" y="309510"/>
                  <a:pt x="6482438" y="300699"/>
                </a:cubicBezTo>
                <a:lnTo>
                  <a:pt x="6634838" y="286844"/>
                </a:lnTo>
                <a:cubicBezTo>
                  <a:pt x="6653311" y="282226"/>
                  <a:pt x="6671522" y="276396"/>
                  <a:pt x="6690256" y="272990"/>
                </a:cubicBezTo>
                <a:cubicBezTo>
                  <a:pt x="6749715" y="262179"/>
                  <a:pt x="6799084" y="260942"/>
                  <a:pt x="6856510" y="245281"/>
                </a:cubicBezTo>
                <a:cubicBezTo>
                  <a:pt x="6856545" y="245272"/>
                  <a:pt x="6960402" y="210650"/>
                  <a:pt x="6981201" y="203717"/>
                </a:cubicBezTo>
                <a:cubicBezTo>
                  <a:pt x="7101551" y="163599"/>
                  <a:pt x="6912074" y="230100"/>
                  <a:pt x="7092038" y="148299"/>
                </a:cubicBezTo>
                <a:cubicBezTo>
                  <a:pt x="7118628" y="136213"/>
                  <a:pt x="7175165" y="120590"/>
                  <a:pt x="7175165" y="120590"/>
                </a:cubicBezTo>
                <a:cubicBezTo>
                  <a:pt x="7189019" y="111354"/>
                  <a:pt x="7201835" y="100328"/>
                  <a:pt x="7216728" y="92881"/>
                </a:cubicBezTo>
                <a:cubicBezTo>
                  <a:pt x="7372174" y="15157"/>
                  <a:pt x="7111887" y="166644"/>
                  <a:pt x="7313710" y="51317"/>
                </a:cubicBezTo>
                <a:cubicBezTo>
                  <a:pt x="7359215" y="25314"/>
                  <a:pt x="7352731" y="13617"/>
                  <a:pt x="7410692" y="9753"/>
                </a:cubicBezTo>
                <a:cubicBezTo>
                  <a:pt x="7461379" y="6374"/>
                  <a:pt x="7438402" y="9753"/>
                  <a:pt x="7576947" y="9753"/>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p:cNvCxnSpPr/>
          <p:nvPr/>
        </p:nvCxnSpPr>
        <p:spPr>
          <a:xfrm flipH="1">
            <a:off x="7020272" y="2382982"/>
            <a:ext cx="462686" cy="47585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5" name="TextBox 24"/>
          <p:cNvSpPr txBox="1"/>
          <p:nvPr/>
        </p:nvSpPr>
        <p:spPr>
          <a:xfrm>
            <a:off x="1979713" y="2858834"/>
            <a:ext cx="7175018" cy="338554"/>
          </a:xfrm>
          <a:prstGeom prst="rect">
            <a:avLst/>
          </a:prstGeom>
          <a:solidFill>
            <a:schemeClr val="bg1"/>
          </a:solidFill>
          <a:ln>
            <a:solidFill>
              <a:schemeClr val="tx1"/>
            </a:solidFill>
          </a:ln>
        </p:spPr>
        <p:txBody>
          <a:bodyPr wrap="square" rtlCol="0">
            <a:spAutoFit/>
          </a:bodyPr>
          <a:lstStyle/>
          <a:p>
            <a:r>
              <a:rPr lang="en-GB" sz="1600" dirty="0"/>
              <a:t>Use of opposition view point to remind reader of writer’s views on subject.</a:t>
            </a:r>
          </a:p>
        </p:txBody>
      </p:sp>
      <p:sp>
        <p:nvSpPr>
          <p:cNvPr id="28" name="Freeform 27"/>
          <p:cNvSpPr/>
          <p:nvPr/>
        </p:nvSpPr>
        <p:spPr>
          <a:xfrm>
            <a:off x="27709" y="3297382"/>
            <a:ext cx="8756897" cy="900545"/>
          </a:xfrm>
          <a:custGeom>
            <a:avLst/>
            <a:gdLst>
              <a:gd name="connsiteX0" fmla="*/ 110836 w 8756897"/>
              <a:gd name="connsiteY0" fmla="*/ 96982 h 900545"/>
              <a:gd name="connsiteX1" fmla="*/ 1233055 w 8756897"/>
              <a:gd name="connsiteY1" fmla="*/ 83127 h 900545"/>
              <a:gd name="connsiteX2" fmla="*/ 1357746 w 8756897"/>
              <a:gd name="connsiteY2" fmla="*/ 69273 h 900545"/>
              <a:gd name="connsiteX3" fmla="*/ 2133600 w 8756897"/>
              <a:gd name="connsiteY3" fmla="*/ 55418 h 900545"/>
              <a:gd name="connsiteX4" fmla="*/ 2563091 w 8756897"/>
              <a:gd name="connsiteY4" fmla="*/ 41563 h 900545"/>
              <a:gd name="connsiteX5" fmla="*/ 3754582 w 8756897"/>
              <a:gd name="connsiteY5" fmla="*/ 13854 h 900545"/>
              <a:gd name="connsiteX6" fmla="*/ 4322618 w 8756897"/>
              <a:gd name="connsiteY6" fmla="*/ 0 h 900545"/>
              <a:gd name="connsiteX7" fmla="*/ 7329055 w 8756897"/>
              <a:gd name="connsiteY7" fmla="*/ 27709 h 900545"/>
              <a:gd name="connsiteX8" fmla="*/ 7426036 w 8756897"/>
              <a:gd name="connsiteY8" fmla="*/ 41563 h 900545"/>
              <a:gd name="connsiteX9" fmla="*/ 7578436 w 8756897"/>
              <a:gd name="connsiteY9" fmla="*/ 55418 h 900545"/>
              <a:gd name="connsiteX10" fmla="*/ 8451273 w 8756897"/>
              <a:gd name="connsiteY10" fmla="*/ 69273 h 900545"/>
              <a:gd name="connsiteX11" fmla="*/ 8492836 w 8756897"/>
              <a:gd name="connsiteY11" fmla="*/ 83127 h 900545"/>
              <a:gd name="connsiteX12" fmla="*/ 8562109 w 8756897"/>
              <a:gd name="connsiteY12" fmla="*/ 96982 h 900545"/>
              <a:gd name="connsiteX13" fmla="*/ 8617527 w 8756897"/>
              <a:gd name="connsiteY13" fmla="*/ 124691 h 900545"/>
              <a:gd name="connsiteX14" fmla="*/ 8728364 w 8756897"/>
              <a:gd name="connsiteY14" fmla="*/ 152400 h 900545"/>
              <a:gd name="connsiteX15" fmla="*/ 8756073 w 8756897"/>
              <a:gd name="connsiteY15" fmla="*/ 193963 h 900545"/>
              <a:gd name="connsiteX16" fmla="*/ 8742218 w 8756897"/>
              <a:gd name="connsiteY16" fmla="*/ 304800 h 900545"/>
              <a:gd name="connsiteX17" fmla="*/ 8672946 w 8756897"/>
              <a:gd name="connsiteY17" fmla="*/ 374073 h 900545"/>
              <a:gd name="connsiteX18" fmla="*/ 8603673 w 8756897"/>
              <a:gd name="connsiteY18" fmla="*/ 415636 h 900545"/>
              <a:gd name="connsiteX19" fmla="*/ 8534400 w 8756897"/>
              <a:gd name="connsiteY19" fmla="*/ 429491 h 900545"/>
              <a:gd name="connsiteX20" fmla="*/ 8354291 w 8756897"/>
              <a:gd name="connsiteY20" fmla="*/ 457200 h 900545"/>
              <a:gd name="connsiteX21" fmla="*/ 8257309 w 8756897"/>
              <a:gd name="connsiteY21" fmla="*/ 471054 h 900545"/>
              <a:gd name="connsiteX22" fmla="*/ 8188036 w 8756897"/>
              <a:gd name="connsiteY22" fmla="*/ 484909 h 900545"/>
              <a:gd name="connsiteX23" fmla="*/ 7938655 w 8756897"/>
              <a:gd name="connsiteY23" fmla="*/ 498763 h 900545"/>
              <a:gd name="connsiteX24" fmla="*/ 6982691 w 8756897"/>
              <a:gd name="connsiteY24" fmla="*/ 526473 h 900545"/>
              <a:gd name="connsiteX25" fmla="*/ 6913418 w 8756897"/>
              <a:gd name="connsiteY25" fmla="*/ 540327 h 900545"/>
              <a:gd name="connsiteX26" fmla="*/ 6871855 w 8756897"/>
              <a:gd name="connsiteY26" fmla="*/ 554182 h 900545"/>
              <a:gd name="connsiteX27" fmla="*/ 6858000 w 8756897"/>
              <a:gd name="connsiteY27" fmla="*/ 595745 h 900545"/>
              <a:gd name="connsiteX28" fmla="*/ 6913418 w 8756897"/>
              <a:gd name="connsiteY28" fmla="*/ 720436 h 900545"/>
              <a:gd name="connsiteX29" fmla="*/ 6899564 w 8756897"/>
              <a:gd name="connsiteY29" fmla="*/ 817418 h 900545"/>
              <a:gd name="connsiteX30" fmla="*/ 6844146 w 8756897"/>
              <a:gd name="connsiteY30" fmla="*/ 845127 h 900545"/>
              <a:gd name="connsiteX31" fmla="*/ 6705600 w 8756897"/>
              <a:gd name="connsiteY31" fmla="*/ 858982 h 900545"/>
              <a:gd name="connsiteX32" fmla="*/ 6580909 w 8756897"/>
              <a:gd name="connsiteY32" fmla="*/ 872836 h 900545"/>
              <a:gd name="connsiteX33" fmla="*/ 6109855 w 8756897"/>
              <a:gd name="connsiteY33" fmla="*/ 886691 h 900545"/>
              <a:gd name="connsiteX34" fmla="*/ 5250873 w 8756897"/>
              <a:gd name="connsiteY34" fmla="*/ 858982 h 900545"/>
              <a:gd name="connsiteX35" fmla="*/ 3505200 w 8756897"/>
              <a:gd name="connsiteY35" fmla="*/ 845127 h 900545"/>
              <a:gd name="connsiteX36" fmla="*/ 2286000 w 8756897"/>
              <a:gd name="connsiteY36" fmla="*/ 831273 h 900545"/>
              <a:gd name="connsiteX37" fmla="*/ 1177636 w 8756897"/>
              <a:gd name="connsiteY37" fmla="*/ 845127 h 900545"/>
              <a:gd name="connsiteX38" fmla="*/ 1025236 w 8756897"/>
              <a:gd name="connsiteY38" fmla="*/ 872836 h 900545"/>
              <a:gd name="connsiteX39" fmla="*/ 734291 w 8756897"/>
              <a:gd name="connsiteY39" fmla="*/ 900545 h 900545"/>
              <a:gd name="connsiteX40" fmla="*/ 207818 w 8756897"/>
              <a:gd name="connsiteY40" fmla="*/ 886691 h 900545"/>
              <a:gd name="connsiteX41" fmla="*/ 124691 w 8756897"/>
              <a:gd name="connsiteY41" fmla="*/ 831273 h 900545"/>
              <a:gd name="connsiteX42" fmla="*/ 83127 w 8756897"/>
              <a:gd name="connsiteY42" fmla="*/ 803563 h 900545"/>
              <a:gd name="connsiteX43" fmla="*/ 55418 w 8756897"/>
              <a:gd name="connsiteY43" fmla="*/ 762000 h 900545"/>
              <a:gd name="connsiteX44" fmla="*/ 0 w 8756897"/>
              <a:gd name="connsiteY44" fmla="*/ 637309 h 900545"/>
              <a:gd name="connsiteX45" fmla="*/ 27709 w 8756897"/>
              <a:gd name="connsiteY45" fmla="*/ 249382 h 900545"/>
              <a:gd name="connsiteX46" fmla="*/ 41564 w 8756897"/>
              <a:gd name="connsiteY46" fmla="*/ 193963 h 900545"/>
              <a:gd name="connsiteX47" fmla="*/ 124691 w 8756897"/>
              <a:gd name="connsiteY47" fmla="*/ 138545 h 900545"/>
              <a:gd name="connsiteX48" fmla="*/ 166255 w 8756897"/>
              <a:gd name="connsiteY48" fmla="*/ 83127 h 90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756897" h="900545">
                <a:moveTo>
                  <a:pt x="110836" y="96982"/>
                </a:moveTo>
                <a:lnTo>
                  <a:pt x="1233055" y="83127"/>
                </a:lnTo>
                <a:cubicBezTo>
                  <a:pt x="1274864" y="82198"/>
                  <a:pt x="1315946" y="70559"/>
                  <a:pt x="1357746" y="69273"/>
                </a:cubicBezTo>
                <a:cubicBezTo>
                  <a:pt x="1616283" y="61318"/>
                  <a:pt x="1875009" y="61363"/>
                  <a:pt x="2133600" y="55418"/>
                </a:cubicBezTo>
                <a:lnTo>
                  <a:pt x="2563091" y="41563"/>
                </a:lnTo>
                <a:cubicBezTo>
                  <a:pt x="3012993" y="-33418"/>
                  <a:pt x="2587635" y="33142"/>
                  <a:pt x="3754582" y="13854"/>
                </a:cubicBezTo>
                <a:lnTo>
                  <a:pt x="4322618" y="0"/>
                </a:lnTo>
                <a:lnTo>
                  <a:pt x="7329055" y="27709"/>
                </a:lnTo>
                <a:cubicBezTo>
                  <a:pt x="7361697" y="28642"/>
                  <a:pt x="7393581" y="37957"/>
                  <a:pt x="7426036" y="41563"/>
                </a:cubicBezTo>
                <a:cubicBezTo>
                  <a:pt x="7476734" y="47196"/>
                  <a:pt x="7527445" y="54040"/>
                  <a:pt x="7578436" y="55418"/>
                </a:cubicBezTo>
                <a:cubicBezTo>
                  <a:pt x="7869312" y="63280"/>
                  <a:pt x="8160327" y="64655"/>
                  <a:pt x="8451273" y="69273"/>
                </a:cubicBezTo>
                <a:cubicBezTo>
                  <a:pt x="8465127" y="73891"/>
                  <a:pt x="8478668" y="79585"/>
                  <a:pt x="8492836" y="83127"/>
                </a:cubicBezTo>
                <a:cubicBezTo>
                  <a:pt x="8515681" y="88838"/>
                  <a:pt x="8539769" y="89535"/>
                  <a:pt x="8562109" y="96982"/>
                </a:cubicBezTo>
                <a:cubicBezTo>
                  <a:pt x="8581702" y="103513"/>
                  <a:pt x="8597934" y="118160"/>
                  <a:pt x="8617527" y="124691"/>
                </a:cubicBezTo>
                <a:cubicBezTo>
                  <a:pt x="8653655" y="136734"/>
                  <a:pt x="8728364" y="152400"/>
                  <a:pt x="8728364" y="152400"/>
                </a:cubicBezTo>
                <a:cubicBezTo>
                  <a:pt x="8737600" y="166254"/>
                  <a:pt x="8754566" y="177380"/>
                  <a:pt x="8756073" y="193963"/>
                </a:cubicBezTo>
                <a:cubicBezTo>
                  <a:pt x="8759444" y="231043"/>
                  <a:pt x="8752015" y="268879"/>
                  <a:pt x="8742218" y="304800"/>
                </a:cubicBezTo>
                <a:cubicBezTo>
                  <a:pt x="8732350" y="340984"/>
                  <a:pt x="8701286" y="356361"/>
                  <a:pt x="8672946" y="374073"/>
                </a:cubicBezTo>
                <a:cubicBezTo>
                  <a:pt x="8650111" y="388345"/>
                  <a:pt x="8628675" y="405635"/>
                  <a:pt x="8603673" y="415636"/>
                </a:cubicBezTo>
                <a:cubicBezTo>
                  <a:pt x="8581809" y="424382"/>
                  <a:pt x="8557245" y="423780"/>
                  <a:pt x="8534400" y="429491"/>
                </a:cubicBezTo>
                <a:cubicBezTo>
                  <a:pt x="8388500" y="465966"/>
                  <a:pt x="8699021" y="416644"/>
                  <a:pt x="8354291" y="457200"/>
                </a:cubicBezTo>
                <a:cubicBezTo>
                  <a:pt x="8321859" y="461016"/>
                  <a:pt x="8289520" y="465685"/>
                  <a:pt x="8257309" y="471054"/>
                </a:cubicBezTo>
                <a:cubicBezTo>
                  <a:pt x="8234081" y="474925"/>
                  <a:pt x="8211496" y="482869"/>
                  <a:pt x="8188036" y="484909"/>
                </a:cubicBezTo>
                <a:cubicBezTo>
                  <a:pt x="8105094" y="492121"/>
                  <a:pt x="8021758" y="493726"/>
                  <a:pt x="7938655" y="498763"/>
                </a:cubicBezTo>
                <a:cubicBezTo>
                  <a:pt x="7416176" y="530428"/>
                  <a:pt x="8036602" y="506955"/>
                  <a:pt x="6982691" y="526473"/>
                </a:cubicBezTo>
                <a:cubicBezTo>
                  <a:pt x="6959600" y="531091"/>
                  <a:pt x="6936263" y="534616"/>
                  <a:pt x="6913418" y="540327"/>
                </a:cubicBezTo>
                <a:cubicBezTo>
                  <a:pt x="6899250" y="543869"/>
                  <a:pt x="6882181" y="543856"/>
                  <a:pt x="6871855" y="554182"/>
                </a:cubicBezTo>
                <a:cubicBezTo>
                  <a:pt x="6861529" y="564508"/>
                  <a:pt x="6862618" y="581891"/>
                  <a:pt x="6858000" y="595745"/>
                </a:cubicBezTo>
                <a:cubicBezTo>
                  <a:pt x="6890974" y="694669"/>
                  <a:pt x="6869507" y="654570"/>
                  <a:pt x="6913418" y="720436"/>
                </a:cubicBezTo>
                <a:cubicBezTo>
                  <a:pt x="6908800" y="752763"/>
                  <a:pt x="6915423" y="788872"/>
                  <a:pt x="6899564" y="817418"/>
                </a:cubicBezTo>
                <a:cubicBezTo>
                  <a:pt x="6889534" y="835472"/>
                  <a:pt x="6864341" y="840800"/>
                  <a:pt x="6844146" y="845127"/>
                </a:cubicBezTo>
                <a:cubicBezTo>
                  <a:pt x="6798764" y="854852"/>
                  <a:pt x="6751757" y="854123"/>
                  <a:pt x="6705600" y="858982"/>
                </a:cubicBezTo>
                <a:cubicBezTo>
                  <a:pt x="6664010" y="863360"/>
                  <a:pt x="6622683" y="870893"/>
                  <a:pt x="6580909" y="872836"/>
                </a:cubicBezTo>
                <a:cubicBezTo>
                  <a:pt x="6423993" y="880134"/>
                  <a:pt x="6266873" y="882073"/>
                  <a:pt x="6109855" y="886691"/>
                </a:cubicBezTo>
                <a:lnTo>
                  <a:pt x="5250873" y="858982"/>
                </a:lnTo>
                <a:lnTo>
                  <a:pt x="3505200" y="845127"/>
                </a:lnTo>
                <a:lnTo>
                  <a:pt x="2286000" y="831273"/>
                </a:lnTo>
                <a:lnTo>
                  <a:pt x="1177636" y="845127"/>
                </a:lnTo>
                <a:cubicBezTo>
                  <a:pt x="1004787" y="849101"/>
                  <a:pt x="1145583" y="858395"/>
                  <a:pt x="1025236" y="872836"/>
                </a:cubicBezTo>
                <a:cubicBezTo>
                  <a:pt x="928509" y="884443"/>
                  <a:pt x="734291" y="900545"/>
                  <a:pt x="734291" y="900545"/>
                </a:cubicBezTo>
                <a:lnTo>
                  <a:pt x="207818" y="886691"/>
                </a:lnTo>
                <a:cubicBezTo>
                  <a:pt x="174729" y="882931"/>
                  <a:pt x="152400" y="849746"/>
                  <a:pt x="124691" y="831273"/>
                </a:cubicBezTo>
                <a:lnTo>
                  <a:pt x="83127" y="803563"/>
                </a:lnTo>
                <a:cubicBezTo>
                  <a:pt x="73891" y="789709"/>
                  <a:pt x="62181" y="777216"/>
                  <a:pt x="55418" y="762000"/>
                </a:cubicBezTo>
                <a:cubicBezTo>
                  <a:pt x="-10533" y="613611"/>
                  <a:pt x="62710" y="731375"/>
                  <a:pt x="0" y="637309"/>
                </a:cubicBezTo>
                <a:cubicBezTo>
                  <a:pt x="10642" y="392555"/>
                  <a:pt x="-6057" y="401330"/>
                  <a:pt x="27709" y="249382"/>
                </a:cubicBezTo>
                <a:cubicBezTo>
                  <a:pt x="31840" y="230794"/>
                  <a:pt x="29025" y="208293"/>
                  <a:pt x="41564" y="193963"/>
                </a:cubicBezTo>
                <a:cubicBezTo>
                  <a:pt x="63494" y="168901"/>
                  <a:pt x="124691" y="138545"/>
                  <a:pt x="124691" y="138545"/>
                </a:cubicBezTo>
                <a:cubicBezTo>
                  <a:pt x="156023" y="91548"/>
                  <a:pt x="140626" y="108756"/>
                  <a:pt x="166255" y="8312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p:cNvCxnSpPr>
            <a:endCxn id="31" idx="1"/>
          </p:cNvCxnSpPr>
          <p:nvPr/>
        </p:nvCxnSpPr>
        <p:spPr>
          <a:xfrm>
            <a:off x="323528" y="4197927"/>
            <a:ext cx="760817" cy="22654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1" name="TextBox 30"/>
          <p:cNvSpPr txBox="1"/>
          <p:nvPr/>
        </p:nvSpPr>
        <p:spPr>
          <a:xfrm>
            <a:off x="1084345" y="4255197"/>
            <a:ext cx="4207735" cy="338554"/>
          </a:xfrm>
          <a:prstGeom prst="rect">
            <a:avLst/>
          </a:prstGeom>
          <a:solidFill>
            <a:schemeClr val="bg1"/>
          </a:solidFill>
          <a:ln>
            <a:solidFill>
              <a:schemeClr val="tx1"/>
            </a:solidFill>
          </a:ln>
        </p:spPr>
        <p:txBody>
          <a:bodyPr wrap="square" rtlCol="0">
            <a:spAutoFit/>
          </a:bodyPr>
          <a:lstStyle/>
          <a:p>
            <a:r>
              <a:rPr lang="en-GB" sz="1600" dirty="0"/>
              <a:t>Concludes with a warning to the reader.</a:t>
            </a:r>
          </a:p>
        </p:txBody>
      </p:sp>
      <p:sp>
        <p:nvSpPr>
          <p:cNvPr id="34" name="Freeform 33"/>
          <p:cNvSpPr/>
          <p:nvPr/>
        </p:nvSpPr>
        <p:spPr>
          <a:xfrm>
            <a:off x="1856509" y="1149927"/>
            <a:ext cx="1387151" cy="831273"/>
          </a:xfrm>
          <a:custGeom>
            <a:avLst/>
            <a:gdLst>
              <a:gd name="connsiteX0" fmla="*/ 1302327 w 1387151"/>
              <a:gd name="connsiteY0" fmla="*/ 152400 h 831273"/>
              <a:gd name="connsiteX1" fmla="*/ 1163782 w 1387151"/>
              <a:gd name="connsiteY1" fmla="*/ 69273 h 831273"/>
              <a:gd name="connsiteX2" fmla="*/ 1094509 w 1387151"/>
              <a:gd name="connsiteY2" fmla="*/ 41564 h 831273"/>
              <a:gd name="connsiteX3" fmla="*/ 1011382 w 1387151"/>
              <a:gd name="connsiteY3" fmla="*/ 27709 h 831273"/>
              <a:gd name="connsiteX4" fmla="*/ 762000 w 1387151"/>
              <a:gd name="connsiteY4" fmla="*/ 0 h 831273"/>
              <a:gd name="connsiteX5" fmla="*/ 152400 w 1387151"/>
              <a:gd name="connsiteY5" fmla="*/ 13855 h 831273"/>
              <a:gd name="connsiteX6" fmla="*/ 110836 w 1387151"/>
              <a:gd name="connsiteY6" fmla="*/ 41564 h 831273"/>
              <a:gd name="connsiteX7" fmla="*/ 83127 w 1387151"/>
              <a:gd name="connsiteY7" fmla="*/ 96982 h 831273"/>
              <a:gd name="connsiteX8" fmla="*/ 55418 w 1387151"/>
              <a:gd name="connsiteY8" fmla="*/ 138546 h 831273"/>
              <a:gd name="connsiteX9" fmla="*/ 13855 w 1387151"/>
              <a:gd name="connsiteY9" fmla="*/ 263237 h 831273"/>
              <a:gd name="connsiteX10" fmla="*/ 0 w 1387151"/>
              <a:gd name="connsiteY10" fmla="*/ 304800 h 831273"/>
              <a:gd name="connsiteX11" fmla="*/ 13855 w 1387151"/>
              <a:gd name="connsiteY11" fmla="*/ 484909 h 831273"/>
              <a:gd name="connsiteX12" fmla="*/ 69273 w 1387151"/>
              <a:gd name="connsiteY12" fmla="*/ 568037 h 831273"/>
              <a:gd name="connsiteX13" fmla="*/ 138546 w 1387151"/>
              <a:gd name="connsiteY13" fmla="*/ 651164 h 831273"/>
              <a:gd name="connsiteX14" fmla="*/ 180109 w 1387151"/>
              <a:gd name="connsiteY14" fmla="*/ 678873 h 831273"/>
              <a:gd name="connsiteX15" fmla="*/ 207818 w 1387151"/>
              <a:gd name="connsiteY15" fmla="*/ 720437 h 831273"/>
              <a:gd name="connsiteX16" fmla="*/ 346364 w 1387151"/>
              <a:gd name="connsiteY16" fmla="*/ 762000 h 831273"/>
              <a:gd name="connsiteX17" fmla="*/ 387927 w 1387151"/>
              <a:gd name="connsiteY17" fmla="*/ 789709 h 831273"/>
              <a:gd name="connsiteX18" fmla="*/ 678873 w 1387151"/>
              <a:gd name="connsiteY18" fmla="*/ 831273 h 831273"/>
              <a:gd name="connsiteX19" fmla="*/ 983673 w 1387151"/>
              <a:gd name="connsiteY19" fmla="*/ 817418 h 831273"/>
              <a:gd name="connsiteX20" fmla="*/ 1025236 w 1387151"/>
              <a:gd name="connsiteY20" fmla="*/ 789709 h 831273"/>
              <a:gd name="connsiteX21" fmla="*/ 1219200 w 1387151"/>
              <a:gd name="connsiteY21" fmla="*/ 748146 h 831273"/>
              <a:gd name="connsiteX22" fmla="*/ 1274618 w 1387151"/>
              <a:gd name="connsiteY22" fmla="*/ 734291 h 831273"/>
              <a:gd name="connsiteX23" fmla="*/ 1316182 w 1387151"/>
              <a:gd name="connsiteY23" fmla="*/ 706582 h 831273"/>
              <a:gd name="connsiteX24" fmla="*/ 1330036 w 1387151"/>
              <a:gd name="connsiteY24" fmla="*/ 665018 h 831273"/>
              <a:gd name="connsiteX25" fmla="*/ 1357746 w 1387151"/>
              <a:gd name="connsiteY25" fmla="*/ 637309 h 831273"/>
              <a:gd name="connsiteX26" fmla="*/ 1371600 w 1387151"/>
              <a:gd name="connsiteY26" fmla="*/ 595746 h 831273"/>
              <a:gd name="connsiteX27" fmla="*/ 1371600 w 1387151"/>
              <a:gd name="connsiteY27" fmla="*/ 249382 h 831273"/>
              <a:gd name="connsiteX28" fmla="*/ 1343891 w 1387151"/>
              <a:gd name="connsiteY28" fmla="*/ 207818 h 831273"/>
              <a:gd name="connsiteX29" fmla="*/ 1302327 w 1387151"/>
              <a:gd name="connsiteY29" fmla="*/ 152400 h 8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87151" h="831273">
                <a:moveTo>
                  <a:pt x="1302327" y="152400"/>
                </a:moveTo>
                <a:cubicBezTo>
                  <a:pt x="1272309" y="129309"/>
                  <a:pt x="1227685" y="97674"/>
                  <a:pt x="1163782" y="69273"/>
                </a:cubicBezTo>
                <a:cubicBezTo>
                  <a:pt x="1141056" y="59172"/>
                  <a:pt x="1118502" y="48108"/>
                  <a:pt x="1094509" y="41564"/>
                </a:cubicBezTo>
                <a:cubicBezTo>
                  <a:pt x="1067408" y="34173"/>
                  <a:pt x="1039147" y="31980"/>
                  <a:pt x="1011382" y="27709"/>
                </a:cubicBezTo>
                <a:cubicBezTo>
                  <a:pt x="889668" y="8984"/>
                  <a:pt x="906676" y="13153"/>
                  <a:pt x="762000" y="0"/>
                </a:cubicBezTo>
                <a:cubicBezTo>
                  <a:pt x="558800" y="4618"/>
                  <a:pt x="355240" y="908"/>
                  <a:pt x="152400" y="13855"/>
                </a:cubicBezTo>
                <a:cubicBezTo>
                  <a:pt x="135783" y="14916"/>
                  <a:pt x="121496" y="28772"/>
                  <a:pt x="110836" y="41564"/>
                </a:cubicBezTo>
                <a:cubicBezTo>
                  <a:pt x="97614" y="57430"/>
                  <a:pt x="93374" y="79050"/>
                  <a:pt x="83127" y="96982"/>
                </a:cubicBezTo>
                <a:cubicBezTo>
                  <a:pt x="74866" y="111439"/>
                  <a:pt x="64654" y="124691"/>
                  <a:pt x="55418" y="138546"/>
                </a:cubicBezTo>
                <a:lnTo>
                  <a:pt x="13855" y="263237"/>
                </a:lnTo>
                <a:lnTo>
                  <a:pt x="0" y="304800"/>
                </a:lnTo>
                <a:cubicBezTo>
                  <a:pt x="4618" y="364836"/>
                  <a:pt x="-1469" y="426678"/>
                  <a:pt x="13855" y="484909"/>
                </a:cubicBezTo>
                <a:cubicBezTo>
                  <a:pt x="22330" y="517115"/>
                  <a:pt x="50800" y="540328"/>
                  <a:pt x="69273" y="568037"/>
                </a:cubicBezTo>
                <a:cubicBezTo>
                  <a:pt x="96518" y="608904"/>
                  <a:pt x="98544" y="617828"/>
                  <a:pt x="138546" y="651164"/>
                </a:cubicBezTo>
                <a:cubicBezTo>
                  <a:pt x="151338" y="661824"/>
                  <a:pt x="166255" y="669637"/>
                  <a:pt x="180109" y="678873"/>
                </a:cubicBezTo>
                <a:cubicBezTo>
                  <a:pt x="189345" y="692728"/>
                  <a:pt x="193698" y="711612"/>
                  <a:pt x="207818" y="720437"/>
                </a:cubicBezTo>
                <a:cubicBezTo>
                  <a:pt x="230306" y="734492"/>
                  <a:pt x="313918" y="753889"/>
                  <a:pt x="346364" y="762000"/>
                </a:cubicBezTo>
                <a:cubicBezTo>
                  <a:pt x="360218" y="771236"/>
                  <a:pt x="372279" y="784019"/>
                  <a:pt x="387927" y="789709"/>
                </a:cubicBezTo>
                <a:cubicBezTo>
                  <a:pt x="490096" y="826861"/>
                  <a:pt x="566861" y="822656"/>
                  <a:pt x="678873" y="831273"/>
                </a:cubicBezTo>
                <a:cubicBezTo>
                  <a:pt x="780473" y="826655"/>
                  <a:pt x="882693" y="829536"/>
                  <a:pt x="983673" y="817418"/>
                </a:cubicBezTo>
                <a:cubicBezTo>
                  <a:pt x="1000205" y="815434"/>
                  <a:pt x="1009588" y="795399"/>
                  <a:pt x="1025236" y="789709"/>
                </a:cubicBezTo>
                <a:cubicBezTo>
                  <a:pt x="1100765" y="762244"/>
                  <a:pt x="1144656" y="763055"/>
                  <a:pt x="1219200" y="748146"/>
                </a:cubicBezTo>
                <a:cubicBezTo>
                  <a:pt x="1237871" y="744412"/>
                  <a:pt x="1256145" y="738909"/>
                  <a:pt x="1274618" y="734291"/>
                </a:cubicBezTo>
                <a:cubicBezTo>
                  <a:pt x="1288473" y="725055"/>
                  <a:pt x="1305780" y="719584"/>
                  <a:pt x="1316182" y="706582"/>
                </a:cubicBezTo>
                <a:cubicBezTo>
                  <a:pt x="1325305" y="695178"/>
                  <a:pt x="1322522" y="677541"/>
                  <a:pt x="1330036" y="665018"/>
                </a:cubicBezTo>
                <a:cubicBezTo>
                  <a:pt x="1336757" y="653817"/>
                  <a:pt x="1348509" y="646545"/>
                  <a:pt x="1357746" y="637309"/>
                </a:cubicBezTo>
                <a:cubicBezTo>
                  <a:pt x="1362364" y="623455"/>
                  <a:pt x="1368988" y="610114"/>
                  <a:pt x="1371600" y="595746"/>
                </a:cubicBezTo>
                <a:cubicBezTo>
                  <a:pt x="1393611" y="474685"/>
                  <a:pt x="1391019" y="378840"/>
                  <a:pt x="1371600" y="249382"/>
                </a:cubicBezTo>
                <a:cubicBezTo>
                  <a:pt x="1369130" y="232915"/>
                  <a:pt x="1353569" y="221368"/>
                  <a:pt x="1343891" y="207818"/>
                </a:cubicBezTo>
                <a:cubicBezTo>
                  <a:pt x="1302725" y="150186"/>
                  <a:pt x="1332345" y="175491"/>
                  <a:pt x="1302327" y="15240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Arrow Connector 35"/>
          <p:cNvCxnSpPr>
            <a:endCxn id="34" idx="7"/>
          </p:cNvCxnSpPr>
          <p:nvPr/>
        </p:nvCxnSpPr>
        <p:spPr>
          <a:xfrm>
            <a:off x="937474" y="945500"/>
            <a:ext cx="1002162" cy="30140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7" name="TextBox 36"/>
          <p:cNvSpPr txBox="1"/>
          <p:nvPr/>
        </p:nvSpPr>
        <p:spPr>
          <a:xfrm>
            <a:off x="77725" y="68337"/>
            <a:ext cx="1834202" cy="877163"/>
          </a:xfrm>
          <a:prstGeom prst="rect">
            <a:avLst/>
          </a:prstGeom>
          <a:solidFill>
            <a:schemeClr val="bg1"/>
          </a:solidFill>
          <a:ln>
            <a:solidFill>
              <a:schemeClr val="tx1"/>
            </a:solidFill>
          </a:ln>
        </p:spPr>
        <p:txBody>
          <a:bodyPr wrap="square" rtlCol="0">
            <a:spAutoFit/>
          </a:bodyPr>
          <a:lstStyle/>
          <a:p>
            <a:r>
              <a:rPr lang="en-GB" sz="1700" dirty="0"/>
              <a:t>Reminder of size of farms – link to paragraph 1</a:t>
            </a:r>
          </a:p>
        </p:txBody>
      </p:sp>
      <p:sp>
        <p:nvSpPr>
          <p:cNvPr id="39" name="Freeform 38"/>
          <p:cNvSpPr/>
          <p:nvPr/>
        </p:nvSpPr>
        <p:spPr>
          <a:xfrm>
            <a:off x="13855" y="1333489"/>
            <a:ext cx="9033163" cy="1010265"/>
          </a:xfrm>
          <a:custGeom>
            <a:avLst/>
            <a:gdLst>
              <a:gd name="connsiteX0" fmla="*/ 55418 w 9033163"/>
              <a:gd name="connsiteY0" fmla="*/ 162802 h 1010265"/>
              <a:gd name="connsiteX1" fmla="*/ 5486400 w 9033163"/>
              <a:gd name="connsiteY1" fmla="*/ 135093 h 1010265"/>
              <a:gd name="connsiteX2" fmla="*/ 7232072 w 9033163"/>
              <a:gd name="connsiteY2" fmla="*/ 107384 h 1010265"/>
              <a:gd name="connsiteX3" fmla="*/ 8229600 w 9033163"/>
              <a:gd name="connsiteY3" fmla="*/ 121238 h 1010265"/>
              <a:gd name="connsiteX4" fmla="*/ 8395854 w 9033163"/>
              <a:gd name="connsiteY4" fmla="*/ 148947 h 1010265"/>
              <a:gd name="connsiteX5" fmla="*/ 8659090 w 9033163"/>
              <a:gd name="connsiteY5" fmla="*/ 162802 h 1010265"/>
              <a:gd name="connsiteX6" fmla="*/ 8756072 w 9033163"/>
              <a:gd name="connsiteY6" fmla="*/ 176656 h 1010265"/>
              <a:gd name="connsiteX7" fmla="*/ 8825345 w 9033163"/>
              <a:gd name="connsiteY7" fmla="*/ 190511 h 1010265"/>
              <a:gd name="connsiteX8" fmla="*/ 8936181 w 9033163"/>
              <a:gd name="connsiteY8" fmla="*/ 204366 h 1010265"/>
              <a:gd name="connsiteX9" fmla="*/ 8977745 w 9033163"/>
              <a:gd name="connsiteY9" fmla="*/ 218220 h 1010265"/>
              <a:gd name="connsiteX10" fmla="*/ 9033163 w 9033163"/>
              <a:gd name="connsiteY10" fmla="*/ 301347 h 1010265"/>
              <a:gd name="connsiteX11" fmla="*/ 9019309 w 9033163"/>
              <a:gd name="connsiteY11" fmla="*/ 453747 h 1010265"/>
              <a:gd name="connsiteX12" fmla="*/ 8950036 w 9033163"/>
              <a:gd name="connsiteY12" fmla="*/ 509166 h 1010265"/>
              <a:gd name="connsiteX13" fmla="*/ 8866909 w 9033163"/>
              <a:gd name="connsiteY13" fmla="*/ 550729 h 1010265"/>
              <a:gd name="connsiteX14" fmla="*/ 8562109 w 9033163"/>
              <a:gd name="connsiteY14" fmla="*/ 536875 h 1010265"/>
              <a:gd name="connsiteX15" fmla="*/ 8520545 w 9033163"/>
              <a:gd name="connsiteY15" fmla="*/ 523020 h 1010265"/>
              <a:gd name="connsiteX16" fmla="*/ 8285018 w 9033163"/>
              <a:gd name="connsiteY16" fmla="*/ 495311 h 1010265"/>
              <a:gd name="connsiteX17" fmla="*/ 8146472 w 9033163"/>
              <a:gd name="connsiteY17" fmla="*/ 467602 h 1010265"/>
              <a:gd name="connsiteX18" fmla="*/ 7994072 w 9033163"/>
              <a:gd name="connsiteY18" fmla="*/ 439893 h 1010265"/>
              <a:gd name="connsiteX19" fmla="*/ 7689272 w 9033163"/>
              <a:gd name="connsiteY19" fmla="*/ 412184 h 1010265"/>
              <a:gd name="connsiteX20" fmla="*/ 6622472 w 9033163"/>
              <a:gd name="connsiteY20" fmla="*/ 426038 h 1010265"/>
              <a:gd name="connsiteX21" fmla="*/ 6206836 w 9033163"/>
              <a:gd name="connsiteY21" fmla="*/ 453747 h 1010265"/>
              <a:gd name="connsiteX22" fmla="*/ 5126181 w 9033163"/>
              <a:gd name="connsiteY22" fmla="*/ 439893 h 1010265"/>
              <a:gd name="connsiteX23" fmla="*/ 4793672 w 9033163"/>
              <a:gd name="connsiteY23" fmla="*/ 426038 h 1010265"/>
              <a:gd name="connsiteX24" fmla="*/ 4405745 w 9033163"/>
              <a:gd name="connsiteY24" fmla="*/ 412184 h 1010265"/>
              <a:gd name="connsiteX25" fmla="*/ 3574472 w 9033163"/>
              <a:gd name="connsiteY25" fmla="*/ 426038 h 1010265"/>
              <a:gd name="connsiteX26" fmla="*/ 3519054 w 9033163"/>
              <a:gd name="connsiteY26" fmla="*/ 439893 h 1010265"/>
              <a:gd name="connsiteX27" fmla="*/ 3394363 w 9033163"/>
              <a:gd name="connsiteY27" fmla="*/ 453747 h 1010265"/>
              <a:gd name="connsiteX28" fmla="*/ 3089563 w 9033163"/>
              <a:gd name="connsiteY28" fmla="*/ 467602 h 1010265"/>
              <a:gd name="connsiteX29" fmla="*/ 2951018 w 9033163"/>
              <a:gd name="connsiteY29" fmla="*/ 495311 h 1010265"/>
              <a:gd name="connsiteX30" fmla="*/ 2770909 w 9033163"/>
              <a:gd name="connsiteY30" fmla="*/ 509166 h 1010265"/>
              <a:gd name="connsiteX31" fmla="*/ 2632363 w 9033163"/>
              <a:gd name="connsiteY31" fmla="*/ 523020 h 1010265"/>
              <a:gd name="connsiteX32" fmla="*/ 2424545 w 9033163"/>
              <a:gd name="connsiteY32" fmla="*/ 536875 h 1010265"/>
              <a:gd name="connsiteX33" fmla="*/ 2313709 w 9033163"/>
              <a:gd name="connsiteY33" fmla="*/ 550729 h 1010265"/>
              <a:gd name="connsiteX34" fmla="*/ 2216727 w 9033163"/>
              <a:gd name="connsiteY34" fmla="*/ 564584 h 1010265"/>
              <a:gd name="connsiteX35" fmla="*/ 1953490 w 9033163"/>
              <a:gd name="connsiteY35" fmla="*/ 578438 h 1010265"/>
              <a:gd name="connsiteX36" fmla="*/ 1898072 w 9033163"/>
              <a:gd name="connsiteY36" fmla="*/ 592293 h 1010265"/>
              <a:gd name="connsiteX37" fmla="*/ 1773381 w 9033163"/>
              <a:gd name="connsiteY37" fmla="*/ 620002 h 1010265"/>
              <a:gd name="connsiteX38" fmla="*/ 1690254 w 9033163"/>
              <a:gd name="connsiteY38" fmla="*/ 647711 h 1010265"/>
              <a:gd name="connsiteX39" fmla="*/ 1510145 w 9033163"/>
              <a:gd name="connsiteY39" fmla="*/ 661566 h 1010265"/>
              <a:gd name="connsiteX40" fmla="*/ 1274618 w 9033163"/>
              <a:gd name="connsiteY40" fmla="*/ 689275 h 1010265"/>
              <a:gd name="connsiteX41" fmla="*/ 1163781 w 9033163"/>
              <a:gd name="connsiteY41" fmla="*/ 716984 h 1010265"/>
              <a:gd name="connsiteX42" fmla="*/ 1108363 w 9033163"/>
              <a:gd name="connsiteY42" fmla="*/ 730838 h 1010265"/>
              <a:gd name="connsiteX43" fmla="*/ 1066800 w 9033163"/>
              <a:gd name="connsiteY43" fmla="*/ 744693 h 1010265"/>
              <a:gd name="connsiteX44" fmla="*/ 969818 w 9033163"/>
              <a:gd name="connsiteY44" fmla="*/ 772402 h 1010265"/>
              <a:gd name="connsiteX45" fmla="*/ 928254 w 9033163"/>
              <a:gd name="connsiteY45" fmla="*/ 800111 h 1010265"/>
              <a:gd name="connsiteX46" fmla="*/ 803563 w 9033163"/>
              <a:gd name="connsiteY46" fmla="*/ 841675 h 1010265"/>
              <a:gd name="connsiteX47" fmla="*/ 665018 w 9033163"/>
              <a:gd name="connsiteY47" fmla="*/ 924802 h 1010265"/>
              <a:gd name="connsiteX48" fmla="*/ 609600 w 9033163"/>
              <a:gd name="connsiteY48" fmla="*/ 938656 h 1010265"/>
              <a:gd name="connsiteX49" fmla="*/ 568036 w 9033163"/>
              <a:gd name="connsiteY49" fmla="*/ 952511 h 1010265"/>
              <a:gd name="connsiteX50" fmla="*/ 498763 w 9033163"/>
              <a:gd name="connsiteY50" fmla="*/ 980220 h 1010265"/>
              <a:gd name="connsiteX51" fmla="*/ 401781 w 9033163"/>
              <a:gd name="connsiteY51" fmla="*/ 1007929 h 1010265"/>
              <a:gd name="connsiteX52" fmla="*/ 55418 w 9033163"/>
              <a:gd name="connsiteY52" fmla="*/ 994075 h 1010265"/>
              <a:gd name="connsiteX53" fmla="*/ 27709 w 9033163"/>
              <a:gd name="connsiteY53" fmla="*/ 910947 h 1010265"/>
              <a:gd name="connsiteX54" fmla="*/ 13854 w 9033163"/>
              <a:gd name="connsiteY54" fmla="*/ 869384 h 1010265"/>
              <a:gd name="connsiteX55" fmla="*/ 0 w 9033163"/>
              <a:gd name="connsiteY55" fmla="*/ 827820 h 1010265"/>
              <a:gd name="connsiteX56" fmla="*/ 13854 w 9033163"/>
              <a:gd name="connsiteY56" fmla="*/ 398329 h 1010265"/>
              <a:gd name="connsiteX57" fmla="*/ 41563 w 9033163"/>
              <a:gd name="connsiteY57" fmla="*/ 315202 h 1010265"/>
              <a:gd name="connsiteX58" fmla="*/ 69272 w 9033163"/>
              <a:gd name="connsiteY58" fmla="*/ 232075 h 1010265"/>
              <a:gd name="connsiteX59" fmla="*/ 83127 w 9033163"/>
              <a:gd name="connsiteY59" fmla="*/ 190511 h 1010265"/>
              <a:gd name="connsiteX60" fmla="*/ 55418 w 9033163"/>
              <a:gd name="connsiteY60" fmla="*/ 162802 h 101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033163" h="1010265">
                <a:moveTo>
                  <a:pt x="55418" y="162802"/>
                </a:moveTo>
                <a:cubicBezTo>
                  <a:pt x="1830610" y="-192252"/>
                  <a:pt x="3676080" y="145680"/>
                  <a:pt x="5486400" y="135093"/>
                </a:cubicBezTo>
                <a:cubicBezTo>
                  <a:pt x="6068354" y="131690"/>
                  <a:pt x="7232072" y="107384"/>
                  <a:pt x="7232072" y="107384"/>
                </a:cubicBezTo>
                <a:lnTo>
                  <a:pt x="8229600" y="121238"/>
                </a:lnTo>
                <a:cubicBezTo>
                  <a:pt x="8388619" y="125264"/>
                  <a:pt x="8266633" y="138179"/>
                  <a:pt x="8395854" y="148947"/>
                </a:cubicBezTo>
                <a:cubicBezTo>
                  <a:pt x="8483417" y="156244"/>
                  <a:pt x="8571345" y="158184"/>
                  <a:pt x="8659090" y="162802"/>
                </a:cubicBezTo>
                <a:cubicBezTo>
                  <a:pt x="8691417" y="167420"/>
                  <a:pt x="8723861" y="171287"/>
                  <a:pt x="8756072" y="176656"/>
                </a:cubicBezTo>
                <a:cubicBezTo>
                  <a:pt x="8779300" y="180527"/>
                  <a:pt x="8802071" y="186930"/>
                  <a:pt x="8825345" y="190511"/>
                </a:cubicBezTo>
                <a:cubicBezTo>
                  <a:pt x="8862145" y="196173"/>
                  <a:pt x="8899236" y="199748"/>
                  <a:pt x="8936181" y="204366"/>
                </a:cubicBezTo>
                <a:cubicBezTo>
                  <a:pt x="8950036" y="208984"/>
                  <a:pt x="8965594" y="210119"/>
                  <a:pt x="8977745" y="218220"/>
                </a:cubicBezTo>
                <a:cubicBezTo>
                  <a:pt x="9022223" y="247871"/>
                  <a:pt x="9018638" y="257772"/>
                  <a:pt x="9033163" y="301347"/>
                </a:cubicBezTo>
                <a:cubicBezTo>
                  <a:pt x="9028545" y="352147"/>
                  <a:pt x="9029997" y="403870"/>
                  <a:pt x="9019309" y="453747"/>
                </a:cubicBezTo>
                <a:cubicBezTo>
                  <a:pt x="9008099" y="506062"/>
                  <a:pt x="8985821" y="491273"/>
                  <a:pt x="8950036" y="509166"/>
                </a:cubicBezTo>
                <a:cubicBezTo>
                  <a:pt x="8842611" y="562878"/>
                  <a:pt x="8971374" y="515908"/>
                  <a:pt x="8866909" y="550729"/>
                </a:cubicBezTo>
                <a:cubicBezTo>
                  <a:pt x="8765309" y="546111"/>
                  <a:pt x="8663490" y="544985"/>
                  <a:pt x="8562109" y="536875"/>
                </a:cubicBezTo>
                <a:cubicBezTo>
                  <a:pt x="8547551" y="535710"/>
                  <a:pt x="8534979" y="525241"/>
                  <a:pt x="8520545" y="523020"/>
                </a:cubicBezTo>
                <a:cubicBezTo>
                  <a:pt x="8244190" y="480504"/>
                  <a:pt x="8502046" y="533610"/>
                  <a:pt x="8285018" y="495311"/>
                </a:cubicBezTo>
                <a:cubicBezTo>
                  <a:pt x="8238638" y="487126"/>
                  <a:pt x="8192162" y="479025"/>
                  <a:pt x="8146472" y="467602"/>
                </a:cubicBezTo>
                <a:cubicBezTo>
                  <a:pt x="8080152" y="451021"/>
                  <a:pt x="8074270" y="447531"/>
                  <a:pt x="7994072" y="439893"/>
                </a:cubicBezTo>
                <a:cubicBezTo>
                  <a:pt x="7578077" y="400274"/>
                  <a:pt x="7970634" y="447353"/>
                  <a:pt x="7689272" y="412184"/>
                </a:cubicBezTo>
                <a:lnTo>
                  <a:pt x="6622472" y="426038"/>
                </a:lnTo>
                <a:cubicBezTo>
                  <a:pt x="6526335" y="428083"/>
                  <a:pt x="6312613" y="445611"/>
                  <a:pt x="6206836" y="453747"/>
                </a:cubicBezTo>
                <a:lnTo>
                  <a:pt x="5126181" y="439893"/>
                </a:lnTo>
                <a:cubicBezTo>
                  <a:pt x="5015270" y="437718"/>
                  <a:pt x="4904523" y="430301"/>
                  <a:pt x="4793672" y="426038"/>
                </a:cubicBezTo>
                <a:lnTo>
                  <a:pt x="4405745" y="412184"/>
                </a:lnTo>
                <a:lnTo>
                  <a:pt x="3574472" y="426038"/>
                </a:lnTo>
                <a:cubicBezTo>
                  <a:pt x="3555440" y="426633"/>
                  <a:pt x="3537874" y="436998"/>
                  <a:pt x="3519054" y="439893"/>
                </a:cubicBezTo>
                <a:cubicBezTo>
                  <a:pt x="3477721" y="446252"/>
                  <a:pt x="3436096" y="451055"/>
                  <a:pt x="3394363" y="453747"/>
                </a:cubicBezTo>
                <a:cubicBezTo>
                  <a:pt x="3292869" y="460295"/>
                  <a:pt x="3191163" y="462984"/>
                  <a:pt x="3089563" y="467602"/>
                </a:cubicBezTo>
                <a:cubicBezTo>
                  <a:pt x="3043381" y="476838"/>
                  <a:pt x="2997976" y="491699"/>
                  <a:pt x="2951018" y="495311"/>
                </a:cubicBezTo>
                <a:lnTo>
                  <a:pt x="2770909" y="509166"/>
                </a:lnTo>
                <a:cubicBezTo>
                  <a:pt x="2724671" y="513187"/>
                  <a:pt x="2678628" y="519319"/>
                  <a:pt x="2632363" y="523020"/>
                </a:cubicBezTo>
                <a:cubicBezTo>
                  <a:pt x="2563158" y="528556"/>
                  <a:pt x="2493710" y="530861"/>
                  <a:pt x="2424545" y="536875"/>
                </a:cubicBezTo>
                <a:cubicBezTo>
                  <a:pt x="2387452" y="540100"/>
                  <a:pt x="2350615" y="545808"/>
                  <a:pt x="2313709" y="550729"/>
                </a:cubicBezTo>
                <a:cubicBezTo>
                  <a:pt x="2281340" y="555045"/>
                  <a:pt x="2249286" y="562079"/>
                  <a:pt x="2216727" y="564584"/>
                </a:cubicBezTo>
                <a:cubicBezTo>
                  <a:pt x="2129119" y="571323"/>
                  <a:pt x="2041236" y="573820"/>
                  <a:pt x="1953490" y="578438"/>
                </a:cubicBezTo>
                <a:cubicBezTo>
                  <a:pt x="1935017" y="583056"/>
                  <a:pt x="1916660" y="588162"/>
                  <a:pt x="1898072" y="592293"/>
                </a:cubicBezTo>
                <a:cubicBezTo>
                  <a:pt x="1847209" y="603596"/>
                  <a:pt x="1821660" y="605518"/>
                  <a:pt x="1773381" y="620002"/>
                </a:cubicBezTo>
                <a:cubicBezTo>
                  <a:pt x="1745405" y="628395"/>
                  <a:pt x="1719376" y="645471"/>
                  <a:pt x="1690254" y="647711"/>
                </a:cubicBezTo>
                <a:lnTo>
                  <a:pt x="1510145" y="661566"/>
                </a:lnTo>
                <a:cubicBezTo>
                  <a:pt x="1352867" y="693020"/>
                  <a:pt x="1543390" y="657655"/>
                  <a:pt x="1274618" y="689275"/>
                </a:cubicBezTo>
                <a:cubicBezTo>
                  <a:pt x="1202780" y="697726"/>
                  <a:pt x="1220394" y="700809"/>
                  <a:pt x="1163781" y="716984"/>
                </a:cubicBezTo>
                <a:cubicBezTo>
                  <a:pt x="1145472" y="722215"/>
                  <a:pt x="1126672" y="725607"/>
                  <a:pt x="1108363" y="730838"/>
                </a:cubicBezTo>
                <a:cubicBezTo>
                  <a:pt x="1094321" y="734850"/>
                  <a:pt x="1080842" y="740681"/>
                  <a:pt x="1066800" y="744693"/>
                </a:cubicBezTo>
                <a:cubicBezTo>
                  <a:pt x="1046075" y="750614"/>
                  <a:pt x="991971" y="761326"/>
                  <a:pt x="969818" y="772402"/>
                </a:cubicBezTo>
                <a:cubicBezTo>
                  <a:pt x="954925" y="779849"/>
                  <a:pt x="943559" y="793552"/>
                  <a:pt x="928254" y="800111"/>
                </a:cubicBezTo>
                <a:cubicBezTo>
                  <a:pt x="810032" y="850778"/>
                  <a:pt x="941031" y="766693"/>
                  <a:pt x="803563" y="841675"/>
                </a:cubicBezTo>
                <a:cubicBezTo>
                  <a:pt x="732672" y="880343"/>
                  <a:pt x="731976" y="899693"/>
                  <a:pt x="665018" y="924802"/>
                </a:cubicBezTo>
                <a:cubicBezTo>
                  <a:pt x="647189" y="931488"/>
                  <a:pt x="627909" y="933425"/>
                  <a:pt x="609600" y="938656"/>
                </a:cubicBezTo>
                <a:cubicBezTo>
                  <a:pt x="595558" y="942668"/>
                  <a:pt x="581710" y="947383"/>
                  <a:pt x="568036" y="952511"/>
                </a:cubicBezTo>
                <a:cubicBezTo>
                  <a:pt x="544750" y="961243"/>
                  <a:pt x="522049" y="971488"/>
                  <a:pt x="498763" y="980220"/>
                </a:cubicBezTo>
                <a:cubicBezTo>
                  <a:pt x="459003" y="995130"/>
                  <a:pt x="445463" y="997009"/>
                  <a:pt x="401781" y="1007929"/>
                </a:cubicBezTo>
                <a:cubicBezTo>
                  <a:pt x="286327" y="1003311"/>
                  <a:pt x="167267" y="1023073"/>
                  <a:pt x="55418" y="994075"/>
                </a:cubicBezTo>
                <a:cubicBezTo>
                  <a:pt x="27145" y="986745"/>
                  <a:pt x="36946" y="938656"/>
                  <a:pt x="27709" y="910947"/>
                </a:cubicBezTo>
                <a:lnTo>
                  <a:pt x="13854" y="869384"/>
                </a:lnTo>
                <a:lnTo>
                  <a:pt x="0" y="827820"/>
                </a:lnTo>
                <a:cubicBezTo>
                  <a:pt x="4618" y="684656"/>
                  <a:pt x="2278" y="541099"/>
                  <a:pt x="13854" y="398329"/>
                </a:cubicBezTo>
                <a:cubicBezTo>
                  <a:pt x="16214" y="369217"/>
                  <a:pt x="32327" y="342911"/>
                  <a:pt x="41563" y="315202"/>
                </a:cubicBezTo>
                <a:lnTo>
                  <a:pt x="69272" y="232075"/>
                </a:lnTo>
                <a:cubicBezTo>
                  <a:pt x="73890" y="218220"/>
                  <a:pt x="76596" y="203573"/>
                  <a:pt x="83127" y="190511"/>
                </a:cubicBezTo>
                <a:lnTo>
                  <a:pt x="55418" y="162802"/>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316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80">
                                          <p:stCondLst>
                                            <p:cond delay="0"/>
                                          </p:stCondLst>
                                        </p:cTn>
                                        <p:tgtEl>
                                          <p:spTgt spid="12"/>
                                        </p:tgtEl>
                                      </p:cBhvr>
                                    </p:animEffect>
                                    <p:anim calcmode="lin" valueType="num">
                                      <p:cBhvr>
                                        <p:cTn id="2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4" dur="26">
                                          <p:stCondLst>
                                            <p:cond delay="650"/>
                                          </p:stCondLst>
                                        </p:cTn>
                                        <p:tgtEl>
                                          <p:spTgt spid="12"/>
                                        </p:tgtEl>
                                      </p:cBhvr>
                                      <p:to x="100000" y="60000"/>
                                    </p:animScale>
                                    <p:animScale>
                                      <p:cBhvr>
                                        <p:cTn id="35" dur="166" decel="50000">
                                          <p:stCondLst>
                                            <p:cond delay="67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80">
                                          <p:stCondLst>
                                            <p:cond delay="0"/>
                                          </p:stCondLst>
                                        </p:cTn>
                                        <p:tgtEl>
                                          <p:spTgt spid="39"/>
                                        </p:tgtEl>
                                      </p:cBhvr>
                                    </p:animEffect>
                                    <p:anim calcmode="lin" valueType="num">
                                      <p:cBhvr>
                                        <p:cTn id="45"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50" dur="26">
                                          <p:stCondLst>
                                            <p:cond delay="650"/>
                                          </p:stCondLst>
                                        </p:cTn>
                                        <p:tgtEl>
                                          <p:spTgt spid="39"/>
                                        </p:tgtEl>
                                      </p:cBhvr>
                                      <p:to x="100000" y="60000"/>
                                    </p:animScale>
                                    <p:animScale>
                                      <p:cBhvr>
                                        <p:cTn id="51" dur="166" decel="50000">
                                          <p:stCondLst>
                                            <p:cond delay="676"/>
                                          </p:stCondLst>
                                        </p:cTn>
                                        <p:tgtEl>
                                          <p:spTgt spid="39"/>
                                        </p:tgtEl>
                                      </p:cBhvr>
                                      <p:to x="100000" y="100000"/>
                                    </p:animScale>
                                    <p:animScale>
                                      <p:cBhvr>
                                        <p:cTn id="52" dur="26">
                                          <p:stCondLst>
                                            <p:cond delay="1312"/>
                                          </p:stCondLst>
                                        </p:cTn>
                                        <p:tgtEl>
                                          <p:spTgt spid="39"/>
                                        </p:tgtEl>
                                      </p:cBhvr>
                                      <p:to x="100000" y="80000"/>
                                    </p:animScale>
                                    <p:animScale>
                                      <p:cBhvr>
                                        <p:cTn id="53" dur="166" decel="50000">
                                          <p:stCondLst>
                                            <p:cond delay="1338"/>
                                          </p:stCondLst>
                                        </p:cTn>
                                        <p:tgtEl>
                                          <p:spTgt spid="39"/>
                                        </p:tgtEl>
                                      </p:cBhvr>
                                      <p:to x="100000" y="100000"/>
                                    </p:animScale>
                                    <p:animScale>
                                      <p:cBhvr>
                                        <p:cTn id="54" dur="26">
                                          <p:stCondLst>
                                            <p:cond delay="1642"/>
                                          </p:stCondLst>
                                        </p:cTn>
                                        <p:tgtEl>
                                          <p:spTgt spid="39"/>
                                        </p:tgtEl>
                                      </p:cBhvr>
                                      <p:to x="100000" y="90000"/>
                                    </p:animScale>
                                    <p:animScale>
                                      <p:cBhvr>
                                        <p:cTn id="55" dur="166" decel="50000">
                                          <p:stCondLst>
                                            <p:cond delay="1668"/>
                                          </p:stCondLst>
                                        </p:cTn>
                                        <p:tgtEl>
                                          <p:spTgt spid="39"/>
                                        </p:tgtEl>
                                      </p:cBhvr>
                                      <p:to x="100000" y="100000"/>
                                    </p:animScale>
                                    <p:animScale>
                                      <p:cBhvr>
                                        <p:cTn id="56" dur="26">
                                          <p:stCondLst>
                                            <p:cond delay="1808"/>
                                          </p:stCondLst>
                                        </p:cTn>
                                        <p:tgtEl>
                                          <p:spTgt spid="39"/>
                                        </p:tgtEl>
                                      </p:cBhvr>
                                      <p:to x="100000" y="95000"/>
                                    </p:animScale>
                                    <p:animScale>
                                      <p:cBhvr>
                                        <p:cTn id="57" dur="166" decel="50000">
                                          <p:stCondLst>
                                            <p:cond delay="1834"/>
                                          </p:stCondLst>
                                        </p:cTn>
                                        <p:tgtEl>
                                          <p:spTgt spid="39"/>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down)">
                                      <p:cBhvr>
                                        <p:cTn id="62" dur="580">
                                          <p:stCondLst>
                                            <p:cond delay="0"/>
                                          </p:stCondLst>
                                        </p:cTn>
                                        <p:tgtEl>
                                          <p:spTgt spid="36"/>
                                        </p:tgtEl>
                                      </p:cBhvr>
                                    </p:animEffect>
                                    <p:anim calcmode="lin" valueType="num">
                                      <p:cBhvr>
                                        <p:cTn id="63"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68" dur="26">
                                          <p:stCondLst>
                                            <p:cond delay="650"/>
                                          </p:stCondLst>
                                        </p:cTn>
                                        <p:tgtEl>
                                          <p:spTgt spid="36"/>
                                        </p:tgtEl>
                                      </p:cBhvr>
                                      <p:to x="100000" y="60000"/>
                                    </p:animScale>
                                    <p:animScale>
                                      <p:cBhvr>
                                        <p:cTn id="69" dur="166" decel="50000">
                                          <p:stCondLst>
                                            <p:cond delay="676"/>
                                          </p:stCondLst>
                                        </p:cTn>
                                        <p:tgtEl>
                                          <p:spTgt spid="36"/>
                                        </p:tgtEl>
                                      </p:cBhvr>
                                      <p:to x="100000" y="100000"/>
                                    </p:animScale>
                                    <p:animScale>
                                      <p:cBhvr>
                                        <p:cTn id="70" dur="26">
                                          <p:stCondLst>
                                            <p:cond delay="1312"/>
                                          </p:stCondLst>
                                        </p:cTn>
                                        <p:tgtEl>
                                          <p:spTgt spid="36"/>
                                        </p:tgtEl>
                                      </p:cBhvr>
                                      <p:to x="100000" y="80000"/>
                                    </p:animScale>
                                    <p:animScale>
                                      <p:cBhvr>
                                        <p:cTn id="71" dur="166" decel="50000">
                                          <p:stCondLst>
                                            <p:cond delay="1338"/>
                                          </p:stCondLst>
                                        </p:cTn>
                                        <p:tgtEl>
                                          <p:spTgt spid="36"/>
                                        </p:tgtEl>
                                      </p:cBhvr>
                                      <p:to x="100000" y="100000"/>
                                    </p:animScale>
                                    <p:animScale>
                                      <p:cBhvr>
                                        <p:cTn id="72" dur="26">
                                          <p:stCondLst>
                                            <p:cond delay="1642"/>
                                          </p:stCondLst>
                                        </p:cTn>
                                        <p:tgtEl>
                                          <p:spTgt spid="36"/>
                                        </p:tgtEl>
                                      </p:cBhvr>
                                      <p:to x="100000" y="90000"/>
                                    </p:animScale>
                                    <p:animScale>
                                      <p:cBhvr>
                                        <p:cTn id="73" dur="166" decel="50000">
                                          <p:stCondLst>
                                            <p:cond delay="1668"/>
                                          </p:stCondLst>
                                        </p:cTn>
                                        <p:tgtEl>
                                          <p:spTgt spid="36"/>
                                        </p:tgtEl>
                                      </p:cBhvr>
                                      <p:to x="100000" y="100000"/>
                                    </p:animScale>
                                    <p:animScale>
                                      <p:cBhvr>
                                        <p:cTn id="74" dur="26">
                                          <p:stCondLst>
                                            <p:cond delay="1808"/>
                                          </p:stCondLst>
                                        </p:cTn>
                                        <p:tgtEl>
                                          <p:spTgt spid="36"/>
                                        </p:tgtEl>
                                      </p:cBhvr>
                                      <p:to x="100000" y="95000"/>
                                    </p:animScale>
                                    <p:animScale>
                                      <p:cBhvr>
                                        <p:cTn id="75" dur="166" decel="50000">
                                          <p:stCondLst>
                                            <p:cond delay="1834"/>
                                          </p:stCondLst>
                                        </p:cTn>
                                        <p:tgtEl>
                                          <p:spTgt spid="36"/>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down)">
                                      <p:cBhvr>
                                        <p:cTn id="78" dur="580">
                                          <p:stCondLst>
                                            <p:cond delay="0"/>
                                          </p:stCondLst>
                                        </p:cTn>
                                        <p:tgtEl>
                                          <p:spTgt spid="34"/>
                                        </p:tgtEl>
                                      </p:cBhvr>
                                    </p:animEffect>
                                    <p:anim calcmode="lin" valueType="num">
                                      <p:cBhvr>
                                        <p:cTn id="79"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84" dur="26">
                                          <p:stCondLst>
                                            <p:cond delay="650"/>
                                          </p:stCondLst>
                                        </p:cTn>
                                        <p:tgtEl>
                                          <p:spTgt spid="34"/>
                                        </p:tgtEl>
                                      </p:cBhvr>
                                      <p:to x="100000" y="60000"/>
                                    </p:animScale>
                                    <p:animScale>
                                      <p:cBhvr>
                                        <p:cTn id="85" dur="166" decel="50000">
                                          <p:stCondLst>
                                            <p:cond delay="676"/>
                                          </p:stCondLst>
                                        </p:cTn>
                                        <p:tgtEl>
                                          <p:spTgt spid="34"/>
                                        </p:tgtEl>
                                      </p:cBhvr>
                                      <p:to x="100000" y="100000"/>
                                    </p:animScale>
                                    <p:animScale>
                                      <p:cBhvr>
                                        <p:cTn id="86" dur="26">
                                          <p:stCondLst>
                                            <p:cond delay="1312"/>
                                          </p:stCondLst>
                                        </p:cTn>
                                        <p:tgtEl>
                                          <p:spTgt spid="34"/>
                                        </p:tgtEl>
                                      </p:cBhvr>
                                      <p:to x="100000" y="80000"/>
                                    </p:animScale>
                                    <p:animScale>
                                      <p:cBhvr>
                                        <p:cTn id="87" dur="166" decel="50000">
                                          <p:stCondLst>
                                            <p:cond delay="1338"/>
                                          </p:stCondLst>
                                        </p:cTn>
                                        <p:tgtEl>
                                          <p:spTgt spid="34"/>
                                        </p:tgtEl>
                                      </p:cBhvr>
                                      <p:to x="100000" y="100000"/>
                                    </p:animScale>
                                    <p:animScale>
                                      <p:cBhvr>
                                        <p:cTn id="88" dur="26">
                                          <p:stCondLst>
                                            <p:cond delay="1642"/>
                                          </p:stCondLst>
                                        </p:cTn>
                                        <p:tgtEl>
                                          <p:spTgt spid="34"/>
                                        </p:tgtEl>
                                      </p:cBhvr>
                                      <p:to x="100000" y="90000"/>
                                    </p:animScale>
                                    <p:animScale>
                                      <p:cBhvr>
                                        <p:cTn id="89" dur="166" decel="50000">
                                          <p:stCondLst>
                                            <p:cond delay="1668"/>
                                          </p:stCondLst>
                                        </p:cTn>
                                        <p:tgtEl>
                                          <p:spTgt spid="34"/>
                                        </p:tgtEl>
                                      </p:cBhvr>
                                      <p:to x="100000" y="100000"/>
                                    </p:animScale>
                                    <p:animScale>
                                      <p:cBhvr>
                                        <p:cTn id="90" dur="26">
                                          <p:stCondLst>
                                            <p:cond delay="1808"/>
                                          </p:stCondLst>
                                        </p:cTn>
                                        <p:tgtEl>
                                          <p:spTgt spid="34"/>
                                        </p:tgtEl>
                                      </p:cBhvr>
                                      <p:to x="100000" y="95000"/>
                                    </p:animScale>
                                    <p:animScale>
                                      <p:cBhvr>
                                        <p:cTn id="91" dur="166" decel="50000">
                                          <p:stCondLst>
                                            <p:cond delay="1834"/>
                                          </p:stCondLst>
                                        </p:cTn>
                                        <p:tgtEl>
                                          <p:spTgt spid="34"/>
                                        </p:tgtEl>
                                      </p:cBhvr>
                                      <p:to x="100000" y="100000"/>
                                    </p:animScale>
                                  </p:childTnLst>
                                </p:cTn>
                              </p:par>
                              <p:par>
                                <p:cTn id="92" presetID="26"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wipe(down)">
                                      <p:cBhvr>
                                        <p:cTn id="94" dur="580">
                                          <p:stCondLst>
                                            <p:cond delay="0"/>
                                          </p:stCondLst>
                                        </p:cTn>
                                        <p:tgtEl>
                                          <p:spTgt spid="37"/>
                                        </p:tgtEl>
                                      </p:cBhvr>
                                    </p:animEffect>
                                    <p:anim calcmode="lin" valueType="num">
                                      <p:cBhvr>
                                        <p:cTn id="95"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00" dur="26">
                                          <p:stCondLst>
                                            <p:cond delay="650"/>
                                          </p:stCondLst>
                                        </p:cTn>
                                        <p:tgtEl>
                                          <p:spTgt spid="37"/>
                                        </p:tgtEl>
                                      </p:cBhvr>
                                      <p:to x="100000" y="60000"/>
                                    </p:animScale>
                                    <p:animScale>
                                      <p:cBhvr>
                                        <p:cTn id="101" dur="166" decel="50000">
                                          <p:stCondLst>
                                            <p:cond delay="676"/>
                                          </p:stCondLst>
                                        </p:cTn>
                                        <p:tgtEl>
                                          <p:spTgt spid="37"/>
                                        </p:tgtEl>
                                      </p:cBhvr>
                                      <p:to x="100000" y="100000"/>
                                    </p:animScale>
                                    <p:animScale>
                                      <p:cBhvr>
                                        <p:cTn id="102" dur="26">
                                          <p:stCondLst>
                                            <p:cond delay="1312"/>
                                          </p:stCondLst>
                                        </p:cTn>
                                        <p:tgtEl>
                                          <p:spTgt spid="37"/>
                                        </p:tgtEl>
                                      </p:cBhvr>
                                      <p:to x="100000" y="80000"/>
                                    </p:animScale>
                                    <p:animScale>
                                      <p:cBhvr>
                                        <p:cTn id="103" dur="166" decel="50000">
                                          <p:stCondLst>
                                            <p:cond delay="1338"/>
                                          </p:stCondLst>
                                        </p:cTn>
                                        <p:tgtEl>
                                          <p:spTgt spid="37"/>
                                        </p:tgtEl>
                                      </p:cBhvr>
                                      <p:to x="100000" y="100000"/>
                                    </p:animScale>
                                    <p:animScale>
                                      <p:cBhvr>
                                        <p:cTn id="104" dur="26">
                                          <p:stCondLst>
                                            <p:cond delay="1642"/>
                                          </p:stCondLst>
                                        </p:cTn>
                                        <p:tgtEl>
                                          <p:spTgt spid="37"/>
                                        </p:tgtEl>
                                      </p:cBhvr>
                                      <p:to x="100000" y="90000"/>
                                    </p:animScale>
                                    <p:animScale>
                                      <p:cBhvr>
                                        <p:cTn id="105" dur="166" decel="50000">
                                          <p:stCondLst>
                                            <p:cond delay="1668"/>
                                          </p:stCondLst>
                                        </p:cTn>
                                        <p:tgtEl>
                                          <p:spTgt spid="37"/>
                                        </p:tgtEl>
                                      </p:cBhvr>
                                      <p:to x="100000" y="100000"/>
                                    </p:animScale>
                                    <p:animScale>
                                      <p:cBhvr>
                                        <p:cTn id="106" dur="26">
                                          <p:stCondLst>
                                            <p:cond delay="1808"/>
                                          </p:stCondLst>
                                        </p:cTn>
                                        <p:tgtEl>
                                          <p:spTgt spid="37"/>
                                        </p:tgtEl>
                                      </p:cBhvr>
                                      <p:to x="100000" y="95000"/>
                                    </p:animScale>
                                    <p:animScale>
                                      <p:cBhvr>
                                        <p:cTn id="107" dur="166" decel="50000">
                                          <p:stCondLst>
                                            <p:cond delay="1834"/>
                                          </p:stCondLst>
                                        </p:cTn>
                                        <p:tgtEl>
                                          <p:spTgt spid="37"/>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down)">
                                      <p:cBhvr>
                                        <p:cTn id="112" dur="580">
                                          <p:stCondLst>
                                            <p:cond delay="0"/>
                                          </p:stCondLst>
                                        </p:cTn>
                                        <p:tgtEl>
                                          <p:spTgt spid="22"/>
                                        </p:tgtEl>
                                      </p:cBhvr>
                                    </p:animEffect>
                                    <p:anim calcmode="lin" valueType="num">
                                      <p:cBhvr>
                                        <p:cTn id="11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18" dur="26">
                                          <p:stCondLst>
                                            <p:cond delay="650"/>
                                          </p:stCondLst>
                                        </p:cTn>
                                        <p:tgtEl>
                                          <p:spTgt spid="22"/>
                                        </p:tgtEl>
                                      </p:cBhvr>
                                      <p:to x="100000" y="60000"/>
                                    </p:animScale>
                                    <p:animScale>
                                      <p:cBhvr>
                                        <p:cTn id="119" dur="166" decel="50000">
                                          <p:stCondLst>
                                            <p:cond delay="676"/>
                                          </p:stCondLst>
                                        </p:cTn>
                                        <p:tgtEl>
                                          <p:spTgt spid="22"/>
                                        </p:tgtEl>
                                      </p:cBhvr>
                                      <p:to x="100000" y="100000"/>
                                    </p:animScale>
                                    <p:animScale>
                                      <p:cBhvr>
                                        <p:cTn id="120" dur="26">
                                          <p:stCondLst>
                                            <p:cond delay="1312"/>
                                          </p:stCondLst>
                                        </p:cTn>
                                        <p:tgtEl>
                                          <p:spTgt spid="22"/>
                                        </p:tgtEl>
                                      </p:cBhvr>
                                      <p:to x="100000" y="80000"/>
                                    </p:animScale>
                                    <p:animScale>
                                      <p:cBhvr>
                                        <p:cTn id="121" dur="166" decel="50000">
                                          <p:stCondLst>
                                            <p:cond delay="1338"/>
                                          </p:stCondLst>
                                        </p:cTn>
                                        <p:tgtEl>
                                          <p:spTgt spid="22"/>
                                        </p:tgtEl>
                                      </p:cBhvr>
                                      <p:to x="100000" y="100000"/>
                                    </p:animScale>
                                    <p:animScale>
                                      <p:cBhvr>
                                        <p:cTn id="122" dur="26">
                                          <p:stCondLst>
                                            <p:cond delay="1642"/>
                                          </p:stCondLst>
                                        </p:cTn>
                                        <p:tgtEl>
                                          <p:spTgt spid="22"/>
                                        </p:tgtEl>
                                      </p:cBhvr>
                                      <p:to x="100000" y="90000"/>
                                    </p:animScale>
                                    <p:animScale>
                                      <p:cBhvr>
                                        <p:cTn id="123" dur="166" decel="50000">
                                          <p:stCondLst>
                                            <p:cond delay="1668"/>
                                          </p:stCondLst>
                                        </p:cTn>
                                        <p:tgtEl>
                                          <p:spTgt spid="22"/>
                                        </p:tgtEl>
                                      </p:cBhvr>
                                      <p:to x="100000" y="100000"/>
                                    </p:animScale>
                                    <p:animScale>
                                      <p:cBhvr>
                                        <p:cTn id="124" dur="26">
                                          <p:stCondLst>
                                            <p:cond delay="1808"/>
                                          </p:stCondLst>
                                        </p:cTn>
                                        <p:tgtEl>
                                          <p:spTgt spid="22"/>
                                        </p:tgtEl>
                                      </p:cBhvr>
                                      <p:to x="100000" y="95000"/>
                                    </p:animScale>
                                    <p:animScale>
                                      <p:cBhvr>
                                        <p:cTn id="125" dur="166" decel="50000">
                                          <p:stCondLst>
                                            <p:cond delay="1834"/>
                                          </p:stCondLst>
                                        </p:cTn>
                                        <p:tgtEl>
                                          <p:spTgt spid="22"/>
                                        </p:tgtEl>
                                      </p:cBhvr>
                                      <p:to x="100000" y="100000"/>
                                    </p:animScale>
                                  </p:childTnLst>
                                </p:cTn>
                              </p:par>
                              <p:par>
                                <p:cTn id="126" presetID="26" presetClass="entr" presetSubtype="0" fill="hold" nodeType="with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wipe(down)">
                                      <p:cBhvr>
                                        <p:cTn id="128" dur="580">
                                          <p:stCondLst>
                                            <p:cond delay="0"/>
                                          </p:stCondLst>
                                        </p:cTn>
                                        <p:tgtEl>
                                          <p:spTgt spid="23"/>
                                        </p:tgtEl>
                                      </p:cBhvr>
                                    </p:animEffect>
                                    <p:anim calcmode="lin" valueType="num">
                                      <p:cBhvr>
                                        <p:cTn id="12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4" dur="26">
                                          <p:stCondLst>
                                            <p:cond delay="650"/>
                                          </p:stCondLst>
                                        </p:cTn>
                                        <p:tgtEl>
                                          <p:spTgt spid="23"/>
                                        </p:tgtEl>
                                      </p:cBhvr>
                                      <p:to x="100000" y="60000"/>
                                    </p:animScale>
                                    <p:animScale>
                                      <p:cBhvr>
                                        <p:cTn id="135" dur="166" decel="50000">
                                          <p:stCondLst>
                                            <p:cond delay="676"/>
                                          </p:stCondLst>
                                        </p:cTn>
                                        <p:tgtEl>
                                          <p:spTgt spid="23"/>
                                        </p:tgtEl>
                                      </p:cBhvr>
                                      <p:to x="100000" y="100000"/>
                                    </p:animScale>
                                    <p:animScale>
                                      <p:cBhvr>
                                        <p:cTn id="136" dur="26">
                                          <p:stCondLst>
                                            <p:cond delay="1312"/>
                                          </p:stCondLst>
                                        </p:cTn>
                                        <p:tgtEl>
                                          <p:spTgt spid="23"/>
                                        </p:tgtEl>
                                      </p:cBhvr>
                                      <p:to x="100000" y="80000"/>
                                    </p:animScale>
                                    <p:animScale>
                                      <p:cBhvr>
                                        <p:cTn id="137" dur="166" decel="50000">
                                          <p:stCondLst>
                                            <p:cond delay="1338"/>
                                          </p:stCondLst>
                                        </p:cTn>
                                        <p:tgtEl>
                                          <p:spTgt spid="23"/>
                                        </p:tgtEl>
                                      </p:cBhvr>
                                      <p:to x="100000" y="100000"/>
                                    </p:animScale>
                                    <p:animScale>
                                      <p:cBhvr>
                                        <p:cTn id="138" dur="26">
                                          <p:stCondLst>
                                            <p:cond delay="1642"/>
                                          </p:stCondLst>
                                        </p:cTn>
                                        <p:tgtEl>
                                          <p:spTgt spid="23"/>
                                        </p:tgtEl>
                                      </p:cBhvr>
                                      <p:to x="100000" y="90000"/>
                                    </p:animScale>
                                    <p:animScale>
                                      <p:cBhvr>
                                        <p:cTn id="139" dur="166" decel="50000">
                                          <p:stCondLst>
                                            <p:cond delay="1668"/>
                                          </p:stCondLst>
                                        </p:cTn>
                                        <p:tgtEl>
                                          <p:spTgt spid="23"/>
                                        </p:tgtEl>
                                      </p:cBhvr>
                                      <p:to x="100000" y="100000"/>
                                    </p:animScale>
                                    <p:animScale>
                                      <p:cBhvr>
                                        <p:cTn id="140" dur="26">
                                          <p:stCondLst>
                                            <p:cond delay="1808"/>
                                          </p:stCondLst>
                                        </p:cTn>
                                        <p:tgtEl>
                                          <p:spTgt spid="23"/>
                                        </p:tgtEl>
                                      </p:cBhvr>
                                      <p:to x="100000" y="95000"/>
                                    </p:animScale>
                                    <p:animScale>
                                      <p:cBhvr>
                                        <p:cTn id="141" dur="166" decel="50000">
                                          <p:stCondLst>
                                            <p:cond delay="1834"/>
                                          </p:stCondLst>
                                        </p:cTn>
                                        <p:tgtEl>
                                          <p:spTgt spid="23"/>
                                        </p:tgtEl>
                                      </p:cBhvr>
                                      <p:to x="100000" y="100000"/>
                                    </p:animScale>
                                  </p:childTnLst>
                                </p:cTn>
                              </p:par>
                              <p:par>
                                <p:cTn id="142" presetID="26" presetClass="entr" presetSubtype="0" fill="hold" grpId="0" nodeType="withEffect">
                                  <p:stCondLst>
                                    <p:cond delay="0"/>
                                  </p:stCondLst>
                                  <p:childTnLst>
                                    <p:set>
                                      <p:cBhvr>
                                        <p:cTn id="143" dur="1" fill="hold">
                                          <p:stCondLst>
                                            <p:cond delay="0"/>
                                          </p:stCondLst>
                                        </p:cTn>
                                        <p:tgtEl>
                                          <p:spTgt spid="25"/>
                                        </p:tgtEl>
                                        <p:attrNameLst>
                                          <p:attrName>style.visibility</p:attrName>
                                        </p:attrNameLst>
                                      </p:cBhvr>
                                      <p:to>
                                        <p:strVal val="visible"/>
                                      </p:to>
                                    </p:set>
                                    <p:animEffect transition="in" filter="wipe(down)">
                                      <p:cBhvr>
                                        <p:cTn id="144" dur="580">
                                          <p:stCondLst>
                                            <p:cond delay="0"/>
                                          </p:stCondLst>
                                        </p:cTn>
                                        <p:tgtEl>
                                          <p:spTgt spid="25"/>
                                        </p:tgtEl>
                                      </p:cBhvr>
                                    </p:animEffect>
                                    <p:anim calcmode="lin" valueType="num">
                                      <p:cBhvr>
                                        <p:cTn id="14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50" dur="26">
                                          <p:stCondLst>
                                            <p:cond delay="650"/>
                                          </p:stCondLst>
                                        </p:cTn>
                                        <p:tgtEl>
                                          <p:spTgt spid="25"/>
                                        </p:tgtEl>
                                      </p:cBhvr>
                                      <p:to x="100000" y="60000"/>
                                    </p:animScale>
                                    <p:animScale>
                                      <p:cBhvr>
                                        <p:cTn id="151" dur="166" decel="50000">
                                          <p:stCondLst>
                                            <p:cond delay="676"/>
                                          </p:stCondLst>
                                        </p:cTn>
                                        <p:tgtEl>
                                          <p:spTgt spid="25"/>
                                        </p:tgtEl>
                                      </p:cBhvr>
                                      <p:to x="100000" y="100000"/>
                                    </p:animScale>
                                    <p:animScale>
                                      <p:cBhvr>
                                        <p:cTn id="152" dur="26">
                                          <p:stCondLst>
                                            <p:cond delay="1312"/>
                                          </p:stCondLst>
                                        </p:cTn>
                                        <p:tgtEl>
                                          <p:spTgt spid="25"/>
                                        </p:tgtEl>
                                      </p:cBhvr>
                                      <p:to x="100000" y="80000"/>
                                    </p:animScale>
                                    <p:animScale>
                                      <p:cBhvr>
                                        <p:cTn id="153" dur="166" decel="50000">
                                          <p:stCondLst>
                                            <p:cond delay="1338"/>
                                          </p:stCondLst>
                                        </p:cTn>
                                        <p:tgtEl>
                                          <p:spTgt spid="25"/>
                                        </p:tgtEl>
                                      </p:cBhvr>
                                      <p:to x="100000" y="100000"/>
                                    </p:animScale>
                                    <p:animScale>
                                      <p:cBhvr>
                                        <p:cTn id="154" dur="26">
                                          <p:stCondLst>
                                            <p:cond delay="1642"/>
                                          </p:stCondLst>
                                        </p:cTn>
                                        <p:tgtEl>
                                          <p:spTgt spid="25"/>
                                        </p:tgtEl>
                                      </p:cBhvr>
                                      <p:to x="100000" y="90000"/>
                                    </p:animScale>
                                    <p:animScale>
                                      <p:cBhvr>
                                        <p:cTn id="155" dur="166" decel="50000">
                                          <p:stCondLst>
                                            <p:cond delay="1668"/>
                                          </p:stCondLst>
                                        </p:cTn>
                                        <p:tgtEl>
                                          <p:spTgt spid="25"/>
                                        </p:tgtEl>
                                      </p:cBhvr>
                                      <p:to x="100000" y="100000"/>
                                    </p:animScale>
                                    <p:animScale>
                                      <p:cBhvr>
                                        <p:cTn id="156" dur="26">
                                          <p:stCondLst>
                                            <p:cond delay="1808"/>
                                          </p:stCondLst>
                                        </p:cTn>
                                        <p:tgtEl>
                                          <p:spTgt spid="25"/>
                                        </p:tgtEl>
                                      </p:cBhvr>
                                      <p:to x="100000" y="95000"/>
                                    </p:animScale>
                                    <p:animScale>
                                      <p:cBhvr>
                                        <p:cTn id="157" dur="166" decel="50000">
                                          <p:stCondLst>
                                            <p:cond delay="1834"/>
                                          </p:stCondLst>
                                        </p:cTn>
                                        <p:tgtEl>
                                          <p:spTgt spid="25"/>
                                        </p:tgtEl>
                                      </p:cBhvr>
                                      <p:to x="100000" y="100000"/>
                                    </p:animScale>
                                  </p:childTnLst>
                                </p:cTn>
                              </p:par>
                            </p:childTnLst>
                          </p:cTn>
                        </p:par>
                      </p:childTnLst>
                    </p:cTn>
                  </p:par>
                  <p:par>
                    <p:cTn id="158" fill="hold">
                      <p:stCondLst>
                        <p:cond delay="indefinite"/>
                      </p:stCondLst>
                      <p:childTnLst>
                        <p:par>
                          <p:cTn id="159" fill="hold">
                            <p:stCondLst>
                              <p:cond delay="0"/>
                            </p:stCondLst>
                            <p:childTnLst>
                              <p:par>
                                <p:cTn id="160" presetID="26" presetClass="entr" presetSubtype="0" fill="hold" nodeType="clickEffect">
                                  <p:stCondLst>
                                    <p:cond delay="0"/>
                                  </p:stCondLst>
                                  <p:childTnLst>
                                    <p:set>
                                      <p:cBhvr>
                                        <p:cTn id="161" dur="1" fill="hold">
                                          <p:stCondLst>
                                            <p:cond delay="0"/>
                                          </p:stCondLst>
                                        </p:cTn>
                                        <p:tgtEl>
                                          <p:spTgt spid="29"/>
                                        </p:tgtEl>
                                        <p:attrNameLst>
                                          <p:attrName>style.visibility</p:attrName>
                                        </p:attrNameLst>
                                      </p:cBhvr>
                                      <p:to>
                                        <p:strVal val="visible"/>
                                      </p:to>
                                    </p:set>
                                    <p:animEffect transition="in" filter="wipe(down)">
                                      <p:cBhvr>
                                        <p:cTn id="162" dur="580">
                                          <p:stCondLst>
                                            <p:cond delay="0"/>
                                          </p:stCondLst>
                                        </p:cTn>
                                        <p:tgtEl>
                                          <p:spTgt spid="29"/>
                                        </p:tgtEl>
                                      </p:cBhvr>
                                    </p:animEffect>
                                    <p:anim calcmode="lin" valueType="num">
                                      <p:cBhvr>
                                        <p:cTn id="163"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64"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65"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66"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67"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68" dur="26">
                                          <p:stCondLst>
                                            <p:cond delay="650"/>
                                          </p:stCondLst>
                                        </p:cTn>
                                        <p:tgtEl>
                                          <p:spTgt spid="29"/>
                                        </p:tgtEl>
                                      </p:cBhvr>
                                      <p:to x="100000" y="60000"/>
                                    </p:animScale>
                                    <p:animScale>
                                      <p:cBhvr>
                                        <p:cTn id="169" dur="166" decel="50000">
                                          <p:stCondLst>
                                            <p:cond delay="676"/>
                                          </p:stCondLst>
                                        </p:cTn>
                                        <p:tgtEl>
                                          <p:spTgt spid="29"/>
                                        </p:tgtEl>
                                      </p:cBhvr>
                                      <p:to x="100000" y="100000"/>
                                    </p:animScale>
                                    <p:animScale>
                                      <p:cBhvr>
                                        <p:cTn id="170" dur="26">
                                          <p:stCondLst>
                                            <p:cond delay="1312"/>
                                          </p:stCondLst>
                                        </p:cTn>
                                        <p:tgtEl>
                                          <p:spTgt spid="29"/>
                                        </p:tgtEl>
                                      </p:cBhvr>
                                      <p:to x="100000" y="80000"/>
                                    </p:animScale>
                                    <p:animScale>
                                      <p:cBhvr>
                                        <p:cTn id="171" dur="166" decel="50000">
                                          <p:stCondLst>
                                            <p:cond delay="1338"/>
                                          </p:stCondLst>
                                        </p:cTn>
                                        <p:tgtEl>
                                          <p:spTgt spid="29"/>
                                        </p:tgtEl>
                                      </p:cBhvr>
                                      <p:to x="100000" y="100000"/>
                                    </p:animScale>
                                    <p:animScale>
                                      <p:cBhvr>
                                        <p:cTn id="172" dur="26">
                                          <p:stCondLst>
                                            <p:cond delay="1642"/>
                                          </p:stCondLst>
                                        </p:cTn>
                                        <p:tgtEl>
                                          <p:spTgt spid="29"/>
                                        </p:tgtEl>
                                      </p:cBhvr>
                                      <p:to x="100000" y="90000"/>
                                    </p:animScale>
                                    <p:animScale>
                                      <p:cBhvr>
                                        <p:cTn id="173" dur="166" decel="50000">
                                          <p:stCondLst>
                                            <p:cond delay="1668"/>
                                          </p:stCondLst>
                                        </p:cTn>
                                        <p:tgtEl>
                                          <p:spTgt spid="29"/>
                                        </p:tgtEl>
                                      </p:cBhvr>
                                      <p:to x="100000" y="100000"/>
                                    </p:animScale>
                                    <p:animScale>
                                      <p:cBhvr>
                                        <p:cTn id="174" dur="26">
                                          <p:stCondLst>
                                            <p:cond delay="1808"/>
                                          </p:stCondLst>
                                        </p:cTn>
                                        <p:tgtEl>
                                          <p:spTgt spid="29"/>
                                        </p:tgtEl>
                                      </p:cBhvr>
                                      <p:to x="100000" y="95000"/>
                                    </p:animScale>
                                    <p:animScale>
                                      <p:cBhvr>
                                        <p:cTn id="175" dur="166" decel="50000">
                                          <p:stCondLst>
                                            <p:cond delay="1834"/>
                                          </p:stCondLst>
                                        </p:cTn>
                                        <p:tgtEl>
                                          <p:spTgt spid="29"/>
                                        </p:tgtEl>
                                      </p:cBhvr>
                                      <p:to x="100000" y="100000"/>
                                    </p:animScale>
                                  </p:childTnLst>
                                </p:cTn>
                              </p:par>
                              <p:par>
                                <p:cTn id="176" presetID="26" presetClass="entr" presetSubtype="0" fill="hold" grpId="0" nodeType="withEffect">
                                  <p:stCondLst>
                                    <p:cond delay="0"/>
                                  </p:stCondLst>
                                  <p:childTnLst>
                                    <p:set>
                                      <p:cBhvr>
                                        <p:cTn id="177" dur="1" fill="hold">
                                          <p:stCondLst>
                                            <p:cond delay="0"/>
                                          </p:stCondLst>
                                        </p:cTn>
                                        <p:tgtEl>
                                          <p:spTgt spid="28"/>
                                        </p:tgtEl>
                                        <p:attrNameLst>
                                          <p:attrName>style.visibility</p:attrName>
                                        </p:attrNameLst>
                                      </p:cBhvr>
                                      <p:to>
                                        <p:strVal val="visible"/>
                                      </p:to>
                                    </p:set>
                                    <p:animEffect transition="in" filter="wipe(down)">
                                      <p:cBhvr>
                                        <p:cTn id="178" dur="580">
                                          <p:stCondLst>
                                            <p:cond delay="0"/>
                                          </p:stCondLst>
                                        </p:cTn>
                                        <p:tgtEl>
                                          <p:spTgt spid="28"/>
                                        </p:tgtEl>
                                      </p:cBhvr>
                                    </p:animEffect>
                                    <p:anim calcmode="lin" valueType="num">
                                      <p:cBhvr>
                                        <p:cTn id="17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8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8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8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8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4" dur="26">
                                          <p:stCondLst>
                                            <p:cond delay="650"/>
                                          </p:stCondLst>
                                        </p:cTn>
                                        <p:tgtEl>
                                          <p:spTgt spid="28"/>
                                        </p:tgtEl>
                                      </p:cBhvr>
                                      <p:to x="100000" y="60000"/>
                                    </p:animScale>
                                    <p:animScale>
                                      <p:cBhvr>
                                        <p:cTn id="185" dur="166" decel="50000">
                                          <p:stCondLst>
                                            <p:cond delay="676"/>
                                          </p:stCondLst>
                                        </p:cTn>
                                        <p:tgtEl>
                                          <p:spTgt spid="28"/>
                                        </p:tgtEl>
                                      </p:cBhvr>
                                      <p:to x="100000" y="100000"/>
                                    </p:animScale>
                                    <p:animScale>
                                      <p:cBhvr>
                                        <p:cTn id="186" dur="26">
                                          <p:stCondLst>
                                            <p:cond delay="1312"/>
                                          </p:stCondLst>
                                        </p:cTn>
                                        <p:tgtEl>
                                          <p:spTgt spid="28"/>
                                        </p:tgtEl>
                                      </p:cBhvr>
                                      <p:to x="100000" y="80000"/>
                                    </p:animScale>
                                    <p:animScale>
                                      <p:cBhvr>
                                        <p:cTn id="187" dur="166" decel="50000">
                                          <p:stCondLst>
                                            <p:cond delay="1338"/>
                                          </p:stCondLst>
                                        </p:cTn>
                                        <p:tgtEl>
                                          <p:spTgt spid="28"/>
                                        </p:tgtEl>
                                      </p:cBhvr>
                                      <p:to x="100000" y="100000"/>
                                    </p:animScale>
                                    <p:animScale>
                                      <p:cBhvr>
                                        <p:cTn id="188" dur="26">
                                          <p:stCondLst>
                                            <p:cond delay="1642"/>
                                          </p:stCondLst>
                                        </p:cTn>
                                        <p:tgtEl>
                                          <p:spTgt spid="28"/>
                                        </p:tgtEl>
                                      </p:cBhvr>
                                      <p:to x="100000" y="90000"/>
                                    </p:animScale>
                                    <p:animScale>
                                      <p:cBhvr>
                                        <p:cTn id="189" dur="166" decel="50000">
                                          <p:stCondLst>
                                            <p:cond delay="1668"/>
                                          </p:stCondLst>
                                        </p:cTn>
                                        <p:tgtEl>
                                          <p:spTgt spid="28"/>
                                        </p:tgtEl>
                                      </p:cBhvr>
                                      <p:to x="100000" y="100000"/>
                                    </p:animScale>
                                    <p:animScale>
                                      <p:cBhvr>
                                        <p:cTn id="190" dur="26">
                                          <p:stCondLst>
                                            <p:cond delay="1808"/>
                                          </p:stCondLst>
                                        </p:cTn>
                                        <p:tgtEl>
                                          <p:spTgt spid="28"/>
                                        </p:tgtEl>
                                      </p:cBhvr>
                                      <p:to x="100000" y="95000"/>
                                    </p:animScale>
                                    <p:animScale>
                                      <p:cBhvr>
                                        <p:cTn id="191" dur="166" decel="50000">
                                          <p:stCondLst>
                                            <p:cond delay="1834"/>
                                          </p:stCondLst>
                                        </p:cTn>
                                        <p:tgtEl>
                                          <p:spTgt spid="28"/>
                                        </p:tgtEl>
                                      </p:cBhvr>
                                      <p:to x="100000" y="100000"/>
                                    </p:animScale>
                                  </p:childTnLst>
                                </p:cTn>
                              </p:par>
                              <p:par>
                                <p:cTn id="192" presetID="26" presetClass="entr" presetSubtype="0" fill="hold" grpId="0" nodeType="withEffect">
                                  <p:stCondLst>
                                    <p:cond delay="0"/>
                                  </p:stCondLst>
                                  <p:childTnLst>
                                    <p:set>
                                      <p:cBhvr>
                                        <p:cTn id="193" dur="1" fill="hold">
                                          <p:stCondLst>
                                            <p:cond delay="0"/>
                                          </p:stCondLst>
                                        </p:cTn>
                                        <p:tgtEl>
                                          <p:spTgt spid="31"/>
                                        </p:tgtEl>
                                        <p:attrNameLst>
                                          <p:attrName>style.visibility</p:attrName>
                                        </p:attrNameLst>
                                      </p:cBhvr>
                                      <p:to>
                                        <p:strVal val="visible"/>
                                      </p:to>
                                    </p:set>
                                    <p:animEffect transition="in" filter="wipe(down)">
                                      <p:cBhvr>
                                        <p:cTn id="194" dur="580">
                                          <p:stCondLst>
                                            <p:cond delay="0"/>
                                          </p:stCondLst>
                                        </p:cTn>
                                        <p:tgtEl>
                                          <p:spTgt spid="31"/>
                                        </p:tgtEl>
                                      </p:cBhvr>
                                    </p:animEffect>
                                    <p:anim calcmode="lin" valueType="num">
                                      <p:cBhvr>
                                        <p:cTn id="19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9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9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9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9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00" dur="26">
                                          <p:stCondLst>
                                            <p:cond delay="650"/>
                                          </p:stCondLst>
                                        </p:cTn>
                                        <p:tgtEl>
                                          <p:spTgt spid="31"/>
                                        </p:tgtEl>
                                      </p:cBhvr>
                                      <p:to x="100000" y="60000"/>
                                    </p:animScale>
                                    <p:animScale>
                                      <p:cBhvr>
                                        <p:cTn id="201" dur="166" decel="50000">
                                          <p:stCondLst>
                                            <p:cond delay="676"/>
                                          </p:stCondLst>
                                        </p:cTn>
                                        <p:tgtEl>
                                          <p:spTgt spid="31"/>
                                        </p:tgtEl>
                                      </p:cBhvr>
                                      <p:to x="100000" y="100000"/>
                                    </p:animScale>
                                    <p:animScale>
                                      <p:cBhvr>
                                        <p:cTn id="202" dur="26">
                                          <p:stCondLst>
                                            <p:cond delay="1312"/>
                                          </p:stCondLst>
                                        </p:cTn>
                                        <p:tgtEl>
                                          <p:spTgt spid="31"/>
                                        </p:tgtEl>
                                      </p:cBhvr>
                                      <p:to x="100000" y="80000"/>
                                    </p:animScale>
                                    <p:animScale>
                                      <p:cBhvr>
                                        <p:cTn id="203" dur="166" decel="50000">
                                          <p:stCondLst>
                                            <p:cond delay="1338"/>
                                          </p:stCondLst>
                                        </p:cTn>
                                        <p:tgtEl>
                                          <p:spTgt spid="31"/>
                                        </p:tgtEl>
                                      </p:cBhvr>
                                      <p:to x="100000" y="100000"/>
                                    </p:animScale>
                                    <p:animScale>
                                      <p:cBhvr>
                                        <p:cTn id="204" dur="26">
                                          <p:stCondLst>
                                            <p:cond delay="1642"/>
                                          </p:stCondLst>
                                        </p:cTn>
                                        <p:tgtEl>
                                          <p:spTgt spid="31"/>
                                        </p:tgtEl>
                                      </p:cBhvr>
                                      <p:to x="100000" y="90000"/>
                                    </p:animScale>
                                    <p:animScale>
                                      <p:cBhvr>
                                        <p:cTn id="205" dur="166" decel="50000">
                                          <p:stCondLst>
                                            <p:cond delay="1668"/>
                                          </p:stCondLst>
                                        </p:cTn>
                                        <p:tgtEl>
                                          <p:spTgt spid="31"/>
                                        </p:tgtEl>
                                      </p:cBhvr>
                                      <p:to x="100000" y="100000"/>
                                    </p:animScale>
                                    <p:animScale>
                                      <p:cBhvr>
                                        <p:cTn id="206" dur="26">
                                          <p:stCondLst>
                                            <p:cond delay="1808"/>
                                          </p:stCondLst>
                                        </p:cTn>
                                        <p:tgtEl>
                                          <p:spTgt spid="31"/>
                                        </p:tgtEl>
                                      </p:cBhvr>
                                      <p:to x="100000" y="95000"/>
                                    </p:animScale>
                                    <p:animScale>
                                      <p:cBhvr>
                                        <p:cTn id="207" dur="166" decel="50000">
                                          <p:stCondLst>
                                            <p:cond delay="1834"/>
                                          </p:stCondLst>
                                        </p:cTn>
                                        <p:tgtEl>
                                          <p:spTgt spid="31"/>
                                        </p:tgtEl>
                                      </p:cBhvr>
                                      <p:to x="100000" y="100000"/>
                                    </p:animScale>
                                  </p:childTnLst>
                                </p:cTn>
                              </p:par>
                            </p:childTnLst>
                          </p:cTn>
                        </p:par>
                      </p:childTnLst>
                    </p:cTn>
                  </p:par>
                  <p:par>
                    <p:cTn id="208" fill="hold">
                      <p:stCondLst>
                        <p:cond delay="indefinite"/>
                      </p:stCondLst>
                      <p:childTnLst>
                        <p:par>
                          <p:cTn id="209" fill="hold">
                            <p:stCondLst>
                              <p:cond delay="0"/>
                            </p:stCondLst>
                            <p:childTnLst>
                              <p:par>
                                <p:cTn id="210" presetID="26" presetClass="entr" presetSubtype="0" fill="hold" grpId="0" nodeType="clickEffect">
                                  <p:stCondLst>
                                    <p:cond delay="0"/>
                                  </p:stCondLst>
                                  <p:childTnLst>
                                    <p:set>
                                      <p:cBhvr>
                                        <p:cTn id="211" dur="1" fill="hold">
                                          <p:stCondLst>
                                            <p:cond delay="0"/>
                                          </p:stCondLst>
                                        </p:cTn>
                                        <p:tgtEl>
                                          <p:spTgt spid="14"/>
                                        </p:tgtEl>
                                        <p:attrNameLst>
                                          <p:attrName>style.visibility</p:attrName>
                                        </p:attrNameLst>
                                      </p:cBhvr>
                                      <p:to>
                                        <p:strVal val="visible"/>
                                      </p:to>
                                    </p:set>
                                    <p:animEffect transition="in" filter="wipe(down)">
                                      <p:cBhvr>
                                        <p:cTn id="212" dur="580">
                                          <p:stCondLst>
                                            <p:cond delay="0"/>
                                          </p:stCondLst>
                                        </p:cTn>
                                        <p:tgtEl>
                                          <p:spTgt spid="14"/>
                                        </p:tgtEl>
                                      </p:cBhvr>
                                    </p:animEffect>
                                    <p:anim calcmode="lin" valueType="num">
                                      <p:cBhvr>
                                        <p:cTn id="21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1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1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1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18" dur="26">
                                          <p:stCondLst>
                                            <p:cond delay="650"/>
                                          </p:stCondLst>
                                        </p:cTn>
                                        <p:tgtEl>
                                          <p:spTgt spid="14"/>
                                        </p:tgtEl>
                                      </p:cBhvr>
                                      <p:to x="100000" y="60000"/>
                                    </p:animScale>
                                    <p:animScale>
                                      <p:cBhvr>
                                        <p:cTn id="219" dur="166" decel="50000">
                                          <p:stCondLst>
                                            <p:cond delay="676"/>
                                          </p:stCondLst>
                                        </p:cTn>
                                        <p:tgtEl>
                                          <p:spTgt spid="14"/>
                                        </p:tgtEl>
                                      </p:cBhvr>
                                      <p:to x="100000" y="100000"/>
                                    </p:animScale>
                                    <p:animScale>
                                      <p:cBhvr>
                                        <p:cTn id="220" dur="26">
                                          <p:stCondLst>
                                            <p:cond delay="1312"/>
                                          </p:stCondLst>
                                        </p:cTn>
                                        <p:tgtEl>
                                          <p:spTgt spid="14"/>
                                        </p:tgtEl>
                                      </p:cBhvr>
                                      <p:to x="100000" y="80000"/>
                                    </p:animScale>
                                    <p:animScale>
                                      <p:cBhvr>
                                        <p:cTn id="221" dur="166" decel="50000">
                                          <p:stCondLst>
                                            <p:cond delay="1338"/>
                                          </p:stCondLst>
                                        </p:cTn>
                                        <p:tgtEl>
                                          <p:spTgt spid="14"/>
                                        </p:tgtEl>
                                      </p:cBhvr>
                                      <p:to x="100000" y="100000"/>
                                    </p:animScale>
                                    <p:animScale>
                                      <p:cBhvr>
                                        <p:cTn id="222" dur="26">
                                          <p:stCondLst>
                                            <p:cond delay="1642"/>
                                          </p:stCondLst>
                                        </p:cTn>
                                        <p:tgtEl>
                                          <p:spTgt spid="14"/>
                                        </p:tgtEl>
                                      </p:cBhvr>
                                      <p:to x="100000" y="90000"/>
                                    </p:animScale>
                                    <p:animScale>
                                      <p:cBhvr>
                                        <p:cTn id="223" dur="166" decel="50000">
                                          <p:stCondLst>
                                            <p:cond delay="1668"/>
                                          </p:stCondLst>
                                        </p:cTn>
                                        <p:tgtEl>
                                          <p:spTgt spid="14"/>
                                        </p:tgtEl>
                                      </p:cBhvr>
                                      <p:to x="100000" y="100000"/>
                                    </p:animScale>
                                    <p:animScale>
                                      <p:cBhvr>
                                        <p:cTn id="224" dur="26">
                                          <p:stCondLst>
                                            <p:cond delay="1808"/>
                                          </p:stCondLst>
                                        </p:cTn>
                                        <p:tgtEl>
                                          <p:spTgt spid="14"/>
                                        </p:tgtEl>
                                      </p:cBhvr>
                                      <p:to x="100000" y="95000"/>
                                    </p:animScale>
                                    <p:animScale>
                                      <p:cBhvr>
                                        <p:cTn id="225" dur="166" decel="50000">
                                          <p:stCondLst>
                                            <p:cond delay="1834"/>
                                          </p:stCondLst>
                                        </p:cTn>
                                        <p:tgtEl>
                                          <p:spTgt spid="14"/>
                                        </p:tgtEl>
                                      </p:cBhvr>
                                      <p:to x="100000" y="100000"/>
                                    </p:animScale>
                                  </p:childTnLst>
                                </p:cTn>
                              </p:par>
                              <p:par>
                                <p:cTn id="226" presetID="26" presetClass="entr" presetSubtype="0" fill="hold" nodeType="withEffect">
                                  <p:stCondLst>
                                    <p:cond delay="0"/>
                                  </p:stCondLst>
                                  <p:childTnLst>
                                    <p:set>
                                      <p:cBhvr>
                                        <p:cTn id="227" dur="1" fill="hold">
                                          <p:stCondLst>
                                            <p:cond delay="0"/>
                                          </p:stCondLst>
                                        </p:cTn>
                                        <p:tgtEl>
                                          <p:spTgt spid="15"/>
                                        </p:tgtEl>
                                        <p:attrNameLst>
                                          <p:attrName>style.visibility</p:attrName>
                                        </p:attrNameLst>
                                      </p:cBhvr>
                                      <p:to>
                                        <p:strVal val="visible"/>
                                      </p:to>
                                    </p:set>
                                    <p:animEffect transition="in" filter="wipe(down)">
                                      <p:cBhvr>
                                        <p:cTn id="228" dur="580">
                                          <p:stCondLst>
                                            <p:cond delay="0"/>
                                          </p:stCondLst>
                                        </p:cTn>
                                        <p:tgtEl>
                                          <p:spTgt spid="15"/>
                                        </p:tgtEl>
                                      </p:cBhvr>
                                    </p:animEffect>
                                    <p:anim calcmode="lin" valueType="num">
                                      <p:cBhvr>
                                        <p:cTn id="22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3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3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3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3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4" dur="26">
                                          <p:stCondLst>
                                            <p:cond delay="650"/>
                                          </p:stCondLst>
                                        </p:cTn>
                                        <p:tgtEl>
                                          <p:spTgt spid="15"/>
                                        </p:tgtEl>
                                      </p:cBhvr>
                                      <p:to x="100000" y="60000"/>
                                    </p:animScale>
                                    <p:animScale>
                                      <p:cBhvr>
                                        <p:cTn id="235" dur="166" decel="50000">
                                          <p:stCondLst>
                                            <p:cond delay="676"/>
                                          </p:stCondLst>
                                        </p:cTn>
                                        <p:tgtEl>
                                          <p:spTgt spid="15"/>
                                        </p:tgtEl>
                                      </p:cBhvr>
                                      <p:to x="100000" y="100000"/>
                                    </p:animScale>
                                    <p:animScale>
                                      <p:cBhvr>
                                        <p:cTn id="236" dur="26">
                                          <p:stCondLst>
                                            <p:cond delay="1312"/>
                                          </p:stCondLst>
                                        </p:cTn>
                                        <p:tgtEl>
                                          <p:spTgt spid="15"/>
                                        </p:tgtEl>
                                      </p:cBhvr>
                                      <p:to x="100000" y="80000"/>
                                    </p:animScale>
                                    <p:animScale>
                                      <p:cBhvr>
                                        <p:cTn id="237" dur="166" decel="50000">
                                          <p:stCondLst>
                                            <p:cond delay="1338"/>
                                          </p:stCondLst>
                                        </p:cTn>
                                        <p:tgtEl>
                                          <p:spTgt spid="15"/>
                                        </p:tgtEl>
                                      </p:cBhvr>
                                      <p:to x="100000" y="100000"/>
                                    </p:animScale>
                                    <p:animScale>
                                      <p:cBhvr>
                                        <p:cTn id="238" dur="26">
                                          <p:stCondLst>
                                            <p:cond delay="1642"/>
                                          </p:stCondLst>
                                        </p:cTn>
                                        <p:tgtEl>
                                          <p:spTgt spid="15"/>
                                        </p:tgtEl>
                                      </p:cBhvr>
                                      <p:to x="100000" y="90000"/>
                                    </p:animScale>
                                    <p:animScale>
                                      <p:cBhvr>
                                        <p:cTn id="239" dur="166" decel="50000">
                                          <p:stCondLst>
                                            <p:cond delay="1668"/>
                                          </p:stCondLst>
                                        </p:cTn>
                                        <p:tgtEl>
                                          <p:spTgt spid="15"/>
                                        </p:tgtEl>
                                      </p:cBhvr>
                                      <p:to x="100000" y="100000"/>
                                    </p:animScale>
                                    <p:animScale>
                                      <p:cBhvr>
                                        <p:cTn id="240" dur="26">
                                          <p:stCondLst>
                                            <p:cond delay="1808"/>
                                          </p:stCondLst>
                                        </p:cTn>
                                        <p:tgtEl>
                                          <p:spTgt spid="15"/>
                                        </p:tgtEl>
                                      </p:cBhvr>
                                      <p:to x="100000" y="95000"/>
                                    </p:animScale>
                                    <p:animScale>
                                      <p:cBhvr>
                                        <p:cTn id="241" dur="166" decel="50000">
                                          <p:stCondLst>
                                            <p:cond delay="1834"/>
                                          </p:stCondLst>
                                        </p:cTn>
                                        <p:tgtEl>
                                          <p:spTgt spid="15"/>
                                        </p:tgtEl>
                                      </p:cBhvr>
                                      <p:to x="100000" y="100000"/>
                                    </p:animScale>
                                  </p:childTnLst>
                                </p:cTn>
                              </p:par>
                              <p:par>
                                <p:cTn id="242" presetID="26" presetClass="entr" presetSubtype="0" fill="hold" grpId="0" nodeType="withEffect">
                                  <p:stCondLst>
                                    <p:cond delay="0"/>
                                  </p:stCondLst>
                                  <p:childTnLst>
                                    <p:set>
                                      <p:cBhvr>
                                        <p:cTn id="243" dur="1" fill="hold">
                                          <p:stCondLst>
                                            <p:cond delay="0"/>
                                          </p:stCondLst>
                                        </p:cTn>
                                        <p:tgtEl>
                                          <p:spTgt spid="18"/>
                                        </p:tgtEl>
                                        <p:attrNameLst>
                                          <p:attrName>style.visibility</p:attrName>
                                        </p:attrNameLst>
                                      </p:cBhvr>
                                      <p:to>
                                        <p:strVal val="visible"/>
                                      </p:to>
                                    </p:set>
                                    <p:animEffect transition="in" filter="wipe(down)">
                                      <p:cBhvr>
                                        <p:cTn id="244" dur="580">
                                          <p:stCondLst>
                                            <p:cond delay="0"/>
                                          </p:stCondLst>
                                        </p:cTn>
                                        <p:tgtEl>
                                          <p:spTgt spid="18"/>
                                        </p:tgtEl>
                                      </p:cBhvr>
                                    </p:animEffect>
                                    <p:anim calcmode="lin" valueType="num">
                                      <p:cBhvr>
                                        <p:cTn id="24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4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4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4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4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50" dur="26">
                                          <p:stCondLst>
                                            <p:cond delay="650"/>
                                          </p:stCondLst>
                                        </p:cTn>
                                        <p:tgtEl>
                                          <p:spTgt spid="18"/>
                                        </p:tgtEl>
                                      </p:cBhvr>
                                      <p:to x="100000" y="60000"/>
                                    </p:animScale>
                                    <p:animScale>
                                      <p:cBhvr>
                                        <p:cTn id="251" dur="166" decel="50000">
                                          <p:stCondLst>
                                            <p:cond delay="676"/>
                                          </p:stCondLst>
                                        </p:cTn>
                                        <p:tgtEl>
                                          <p:spTgt spid="18"/>
                                        </p:tgtEl>
                                      </p:cBhvr>
                                      <p:to x="100000" y="100000"/>
                                    </p:animScale>
                                    <p:animScale>
                                      <p:cBhvr>
                                        <p:cTn id="252" dur="26">
                                          <p:stCondLst>
                                            <p:cond delay="1312"/>
                                          </p:stCondLst>
                                        </p:cTn>
                                        <p:tgtEl>
                                          <p:spTgt spid="18"/>
                                        </p:tgtEl>
                                      </p:cBhvr>
                                      <p:to x="100000" y="80000"/>
                                    </p:animScale>
                                    <p:animScale>
                                      <p:cBhvr>
                                        <p:cTn id="253" dur="166" decel="50000">
                                          <p:stCondLst>
                                            <p:cond delay="1338"/>
                                          </p:stCondLst>
                                        </p:cTn>
                                        <p:tgtEl>
                                          <p:spTgt spid="18"/>
                                        </p:tgtEl>
                                      </p:cBhvr>
                                      <p:to x="100000" y="100000"/>
                                    </p:animScale>
                                    <p:animScale>
                                      <p:cBhvr>
                                        <p:cTn id="254" dur="26">
                                          <p:stCondLst>
                                            <p:cond delay="1642"/>
                                          </p:stCondLst>
                                        </p:cTn>
                                        <p:tgtEl>
                                          <p:spTgt spid="18"/>
                                        </p:tgtEl>
                                      </p:cBhvr>
                                      <p:to x="100000" y="90000"/>
                                    </p:animScale>
                                    <p:animScale>
                                      <p:cBhvr>
                                        <p:cTn id="255" dur="166" decel="50000">
                                          <p:stCondLst>
                                            <p:cond delay="1668"/>
                                          </p:stCondLst>
                                        </p:cTn>
                                        <p:tgtEl>
                                          <p:spTgt spid="18"/>
                                        </p:tgtEl>
                                      </p:cBhvr>
                                      <p:to x="100000" y="100000"/>
                                    </p:animScale>
                                    <p:animScale>
                                      <p:cBhvr>
                                        <p:cTn id="256" dur="26">
                                          <p:stCondLst>
                                            <p:cond delay="1808"/>
                                          </p:stCondLst>
                                        </p:cTn>
                                        <p:tgtEl>
                                          <p:spTgt spid="18"/>
                                        </p:tgtEl>
                                      </p:cBhvr>
                                      <p:to x="100000" y="95000"/>
                                    </p:animScale>
                                    <p:animScale>
                                      <p:cBhvr>
                                        <p:cTn id="257" dur="166" decel="50000">
                                          <p:stCondLst>
                                            <p:cond delay="1834"/>
                                          </p:stCondLst>
                                        </p:cTn>
                                        <p:tgtEl>
                                          <p:spTgt spid="18"/>
                                        </p:tgtEl>
                                      </p:cBhvr>
                                      <p:to x="100000" y="100000"/>
                                    </p:animScale>
                                  </p:childTnLst>
                                </p:cTn>
                              </p:par>
                            </p:childTnLst>
                          </p:cTn>
                        </p:par>
                      </p:childTnLst>
                    </p:cTn>
                  </p:par>
                  <p:par>
                    <p:cTn id="258" fill="hold">
                      <p:stCondLst>
                        <p:cond delay="indefinite"/>
                      </p:stCondLst>
                      <p:childTnLst>
                        <p:par>
                          <p:cTn id="259" fill="hold">
                            <p:stCondLst>
                              <p:cond delay="0"/>
                            </p:stCondLst>
                            <p:childTnLst>
                              <p:par>
                                <p:cTn id="260" presetID="10" presetClass="entr" presetSubtype="0" fill="hold" grpId="0" nodeType="clickEffect">
                                  <p:stCondLst>
                                    <p:cond delay="0"/>
                                  </p:stCondLst>
                                  <p:childTnLst>
                                    <p:set>
                                      <p:cBhvr>
                                        <p:cTn id="261" dur="1" fill="hold">
                                          <p:stCondLst>
                                            <p:cond delay="0"/>
                                          </p:stCondLst>
                                        </p:cTn>
                                        <p:tgtEl>
                                          <p:spTgt spid="6"/>
                                        </p:tgtEl>
                                        <p:attrNameLst>
                                          <p:attrName>style.visibility</p:attrName>
                                        </p:attrNameLst>
                                      </p:cBhvr>
                                      <p:to>
                                        <p:strVal val="visible"/>
                                      </p:to>
                                    </p:set>
                                    <p:animEffect transition="in" filter="fade">
                                      <p:cBhvr>
                                        <p:cTn id="2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4" grpId="0" animBg="1"/>
      <p:bldP spid="18" grpId="0" animBg="1"/>
      <p:bldP spid="22" grpId="0" animBg="1"/>
      <p:bldP spid="25" grpId="0" animBg="1"/>
      <p:bldP spid="28" grpId="0" animBg="1"/>
      <p:bldP spid="31" grpId="0" animBg="1"/>
      <p:bldP spid="34" grpId="0" animBg="1"/>
      <p:bldP spid="37" grpId="0" animBg="1"/>
      <p:bldP spid="3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0"/>
            <a:ext cx="9144000" cy="1268760"/>
          </a:xfrm>
        </p:spPr>
        <p:txBody>
          <a:bodyPr>
            <a:noAutofit/>
          </a:bodyPr>
          <a:lstStyle/>
          <a:p>
            <a:pPr algn="l"/>
            <a:r>
              <a:rPr lang="en-GB" sz="2000" dirty="0"/>
              <a:t>Expected Answers – For full marks there must be appropriate attention to the idea of a conclusion but this does not have to be limited to structure. Candidates may make valid points about the emotive/rhetorical impact of the conclusion.</a:t>
            </a:r>
          </a:p>
        </p:txBody>
      </p:sp>
      <p:sp>
        <p:nvSpPr>
          <p:cNvPr id="8" name="Content Placeholder 7"/>
          <p:cNvSpPr>
            <a:spLocks noGrp="1"/>
          </p:cNvSpPr>
          <p:nvPr>
            <p:ph sz="half" idx="1"/>
          </p:nvPr>
        </p:nvSpPr>
        <p:spPr>
          <a:xfrm>
            <a:off x="45154" y="1268760"/>
            <a:ext cx="5102910" cy="4824536"/>
          </a:xfrm>
          <a:solidFill>
            <a:srgbClr val="FFFF99"/>
          </a:solidFill>
        </p:spPr>
        <p:txBody>
          <a:bodyPr>
            <a:normAutofit lnSpcReduction="10000"/>
          </a:bodyPr>
          <a:lstStyle/>
          <a:p>
            <a:pPr marL="0" indent="0" algn="just">
              <a:buNone/>
            </a:pPr>
            <a:r>
              <a:rPr lang="en-GB" sz="2000" b="1" dirty="0">
                <a:solidFill>
                  <a:srgbClr val="0070C0"/>
                </a:solidFill>
              </a:rPr>
              <a:t>Throughout the passage the writer has strongly and vehemently demonstrated her criticism of intensive farming. In the final paragraph she concludes by forcefully reminding us that what is happening in America could easily happen in the UK too.</a:t>
            </a:r>
          </a:p>
          <a:p>
            <a:pPr marL="0" indent="0" algn="just">
              <a:buNone/>
            </a:pPr>
            <a:r>
              <a:rPr lang="en-GB" sz="2000" b="1" dirty="0">
                <a:solidFill>
                  <a:srgbClr val="00B050"/>
                </a:solidFill>
              </a:rPr>
              <a:t>She notes that “Proposals for an 8,000 cow mega-dairy in Lincolnshire, based on the American model, were thrown out after a public outcry”. This detail links to the writer’s earlier questions, “Could the British countryside ever look like this?” where she predicts the wretched likelihood that British farming will follow down the same path as America.</a:t>
            </a:r>
          </a:p>
        </p:txBody>
      </p:sp>
      <p:sp>
        <p:nvSpPr>
          <p:cNvPr id="3" name="Rectangle 2"/>
          <p:cNvSpPr/>
          <p:nvPr/>
        </p:nvSpPr>
        <p:spPr>
          <a:xfrm>
            <a:off x="5148064" y="1268760"/>
            <a:ext cx="3854182" cy="4708981"/>
          </a:xfrm>
          <a:prstGeom prst="rect">
            <a:avLst/>
          </a:prstGeom>
        </p:spPr>
        <p:txBody>
          <a:bodyPr wrap="square">
            <a:spAutoFit/>
          </a:bodyPr>
          <a:lstStyle/>
          <a:p>
            <a:r>
              <a:rPr lang="en-GB" sz="2000" b="1" i="1" dirty="0"/>
              <a:t>First</a:t>
            </a:r>
            <a:r>
              <a:rPr lang="en-GB" sz="2000" dirty="0"/>
              <a:t> focus on </a:t>
            </a:r>
            <a:r>
              <a:rPr lang="en-GB" sz="2000" b="1" u="sng" dirty="0"/>
              <a:t>what</a:t>
            </a:r>
            <a:r>
              <a:rPr lang="en-GB" sz="2000" dirty="0"/>
              <a:t> the writer is saying.</a:t>
            </a:r>
            <a:endParaRPr lang="en-GB" sz="2000" u="sng" dirty="0"/>
          </a:p>
          <a:p>
            <a:pPr marL="342900" indent="-342900">
              <a:buFont typeface="Arial" panose="020B0604020202020204" pitchFamily="34" charset="0"/>
              <a:buChar char="•"/>
            </a:pPr>
            <a:r>
              <a:rPr lang="en-GB" sz="2000" b="1" dirty="0">
                <a:solidFill>
                  <a:srgbClr val="0070C0"/>
                </a:solidFill>
              </a:rPr>
              <a:t> Express an understanding of the writer’s idea (as you would in a ‘U’ question) and explain </a:t>
            </a:r>
            <a:r>
              <a:rPr lang="en-GB" sz="2000" b="1" i="1" dirty="0">
                <a:solidFill>
                  <a:srgbClr val="0070C0"/>
                </a:solidFill>
              </a:rPr>
              <a:t>how</a:t>
            </a:r>
            <a:r>
              <a:rPr lang="en-GB" sz="2000" b="1" dirty="0">
                <a:solidFill>
                  <a:srgbClr val="0070C0"/>
                </a:solidFill>
              </a:rPr>
              <a:t> it is effective.</a:t>
            </a:r>
          </a:p>
          <a:p>
            <a:endParaRPr lang="en-GB" sz="2000" dirty="0">
              <a:solidFill>
                <a:srgbClr val="C00000"/>
              </a:solidFill>
            </a:endParaRPr>
          </a:p>
          <a:p>
            <a:r>
              <a:rPr lang="en-GB" sz="2000" dirty="0"/>
              <a:t>The focus on</a:t>
            </a:r>
            <a:r>
              <a:rPr lang="en-GB" sz="2000" b="1" u="sng" dirty="0"/>
              <a:t> how </a:t>
            </a:r>
            <a:r>
              <a:rPr lang="en-GB" sz="2000" dirty="0"/>
              <a:t>the writer says it)</a:t>
            </a:r>
            <a:r>
              <a:rPr lang="en-GB" sz="2000" u="sng" dirty="0"/>
              <a:t> </a:t>
            </a:r>
          </a:p>
          <a:p>
            <a:pPr marL="342900" indent="-342900">
              <a:buFont typeface="Arial" panose="020B0604020202020204" pitchFamily="34" charset="0"/>
              <a:buChar char="•"/>
            </a:pPr>
            <a:r>
              <a:rPr lang="en-GB" sz="2000" b="1" dirty="0">
                <a:solidFill>
                  <a:srgbClr val="00B050"/>
                </a:solidFill>
              </a:rPr>
              <a:t> Analyse the language (sentence structure feature, word choice or image etc.) and then explain </a:t>
            </a:r>
            <a:r>
              <a:rPr lang="en-GB" sz="2000" b="1" i="1" dirty="0">
                <a:solidFill>
                  <a:srgbClr val="00B050"/>
                </a:solidFill>
              </a:rPr>
              <a:t>how</a:t>
            </a:r>
            <a:r>
              <a:rPr lang="en-GB" sz="2000" b="1" dirty="0">
                <a:solidFill>
                  <a:srgbClr val="00B050"/>
                </a:solidFill>
              </a:rPr>
              <a:t> it is effective.</a:t>
            </a:r>
          </a:p>
        </p:txBody>
      </p:sp>
      <p:sp>
        <p:nvSpPr>
          <p:cNvPr id="11" name="TextBox 10"/>
          <p:cNvSpPr txBox="1"/>
          <p:nvPr/>
        </p:nvSpPr>
        <p:spPr>
          <a:xfrm>
            <a:off x="0" y="6211669"/>
            <a:ext cx="9144000" cy="646331"/>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solidFill>
                  <a:schemeClr val="bg1"/>
                </a:solidFill>
                <a:cs typeface="BrowalliaUPC" panose="020B0604020202020204" pitchFamily="34" charset="-34"/>
              </a:rPr>
              <a:t>SQA TIP: USE BRIEF QUOTATIONS AS EVIDENCE IN SUPPORT OF WHAT YOU ARE SAYING – EVIDENCE SHOULD BE CLEAR AND INTELLIGENT!</a:t>
            </a:r>
          </a:p>
        </p:txBody>
      </p:sp>
    </p:spTree>
    <p:extLst>
      <p:ext uri="{BB962C8B-B14F-4D97-AF65-F5344CB8AC3E}">
        <p14:creationId xmlns:p14="http://schemas.microsoft.com/office/powerpoint/2010/main" val="129095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0"/>
            <a:ext cx="9144000" cy="1268760"/>
          </a:xfrm>
        </p:spPr>
        <p:txBody>
          <a:bodyPr>
            <a:noAutofit/>
          </a:bodyPr>
          <a:lstStyle/>
          <a:p>
            <a:pPr algn="l"/>
            <a:r>
              <a:rPr lang="en-GB" sz="2000" dirty="0"/>
              <a:t>Expected Answers – For full marks there must be appropriate attention to the idea of a conclusion but this does not have to be limited to structure. Candidates may make valid points about the emotive/rhetorical impact of the conclusion.</a:t>
            </a:r>
          </a:p>
        </p:txBody>
      </p:sp>
      <p:sp>
        <p:nvSpPr>
          <p:cNvPr id="8" name="Content Placeholder 7"/>
          <p:cNvSpPr>
            <a:spLocks noGrp="1"/>
          </p:cNvSpPr>
          <p:nvPr>
            <p:ph sz="half" idx="1"/>
          </p:nvPr>
        </p:nvSpPr>
        <p:spPr>
          <a:xfrm>
            <a:off x="45154" y="1268759"/>
            <a:ext cx="5246926" cy="4708981"/>
          </a:xfrm>
          <a:solidFill>
            <a:srgbClr val="FFFF99"/>
          </a:solidFill>
        </p:spPr>
        <p:txBody>
          <a:bodyPr>
            <a:noAutofit/>
          </a:bodyPr>
          <a:lstStyle/>
          <a:p>
            <a:pPr marL="0" indent="0" algn="just">
              <a:buNone/>
            </a:pPr>
            <a:r>
              <a:rPr lang="en-GB" sz="2100" b="1" dirty="0">
                <a:solidFill>
                  <a:srgbClr val="0070C0"/>
                </a:solidFill>
              </a:rPr>
              <a:t>Throughout the passage the writer has strongly and vehemently demonstrated her criticism of intensive farming. In the final paragraph she concludes by forcefully reminding us that those who practise intensive farming have very little regard for nature or natural processes.</a:t>
            </a:r>
          </a:p>
          <a:p>
            <a:pPr marL="0" indent="0" algn="just">
              <a:buNone/>
            </a:pPr>
            <a:r>
              <a:rPr lang="en-GB" sz="2100" b="1" dirty="0">
                <a:solidFill>
                  <a:srgbClr val="00B050"/>
                </a:solidFill>
              </a:rPr>
              <a:t>She notes that “the man behind the scheme claimed that “cows do not belong in fields” which is a ridiculous claim; it strengthens the writer’s argument by making that of her opposition look weak and ludicrous.</a:t>
            </a:r>
          </a:p>
        </p:txBody>
      </p:sp>
      <p:sp>
        <p:nvSpPr>
          <p:cNvPr id="3" name="Rectangle 2"/>
          <p:cNvSpPr/>
          <p:nvPr/>
        </p:nvSpPr>
        <p:spPr>
          <a:xfrm>
            <a:off x="5436096" y="1052736"/>
            <a:ext cx="3590233" cy="5016758"/>
          </a:xfrm>
          <a:prstGeom prst="rect">
            <a:avLst/>
          </a:prstGeom>
        </p:spPr>
        <p:txBody>
          <a:bodyPr wrap="square">
            <a:spAutoFit/>
          </a:bodyPr>
          <a:lstStyle/>
          <a:p>
            <a:pPr algn="just"/>
            <a:r>
              <a:rPr lang="en-GB" sz="2000" b="1" i="1" dirty="0"/>
              <a:t>First</a:t>
            </a:r>
            <a:r>
              <a:rPr lang="en-GB" sz="2000" dirty="0"/>
              <a:t> focus on </a:t>
            </a:r>
            <a:r>
              <a:rPr lang="en-GB" sz="2000" b="1" u="sng" dirty="0"/>
              <a:t>what</a:t>
            </a:r>
            <a:r>
              <a:rPr lang="en-GB" sz="2000" dirty="0"/>
              <a:t> the writer is saying.</a:t>
            </a:r>
            <a:endParaRPr lang="en-GB" sz="2000" u="sng" dirty="0"/>
          </a:p>
          <a:p>
            <a:pPr marL="342900" indent="-342900">
              <a:buFont typeface="Arial" panose="020B0604020202020204" pitchFamily="34" charset="0"/>
              <a:buChar char="•"/>
            </a:pPr>
            <a:r>
              <a:rPr lang="en-GB" sz="2000" b="1" dirty="0">
                <a:solidFill>
                  <a:srgbClr val="0070C0"/>
                </a:solidFill>
              </a:rPr>
              <a:t> Express an understanding of the writer’s idea (as you would in a ‘U’ question) and explain </a:t>
            </a:r>
            <a:r>
              <a:rPr lang="en-GB" sz="2000" b="1" i="1" dirty="0">
                <a:solidFill>
                  <a:srgbClr val="0070C0"/>
                </a:solidFill>
              </a:rPr>
              <a:t>how</a:t>
            </a:r>
            <a:r>
              <a:rPr lang="en-GB" sz="2000" b="1" dirty="0">
                <a:solidFill>
                  <a:srgbClr val="0070C0"/>
                </a:solidFill>
              </a:rPr>
              <a:t> it is effective.</a:t>
            </a:r>
            <a:endParaRPr lang="en-GB" sz="2000" dirty="0">
              <a:solidFill>
                <a:srgbClr val="C00000"/>
              </a:solidFill>
            </a:endParaRPr>
          </a:p>
          <a:p>
            <a:pPr algn="just"/>
            <a:r>
              <a:rPr lang="en-GB" sz="2000" dirty="0"/>
              <a:t>The focus on</a:t>
            </a:r>
            <a:r>
              <a:rPr lang="en-GB" sz="2000" b="1" u="sng" dirty="0"/>
              <a:t> how </a:t>
            </a:r>
            <a:r>
              <a:rPr lang="en-GB" sz="2000" dirty="0"/>
              <a:t>the writer says it)</a:t>
            </a:r>
            <a:r>
              <a:rPr lang="en-GB" sz="2000" u="sng" dirty="0"/>
              <a:t> </a:t>
            </a:r>
          </a:p>
          <a:p>
            <a:pPr marL="342900" indent="-342900">
              <a:buFont typeface="Arial" panose="020B0604020202020204" pitchFamily="34" charset="0"/>
              <a:buChar char="•"/>
            </a:pPr>
            <a:r>
              <a:rPr lang="en-GB" sz="2000" b="1" dirty="0">
                <a:solidFill>
                  <a:srgbClr val="00B050"/>
                </a:solidFill>
              </a:rPr>
              <a:t> Analyse the language (sentence structure feature, word choice or image etc.) and then explain </a:t>
            </a:r>
            <a:r>
              <a:rPr lang="en-GB" sz="2000" b="1" i="1" dirty="0">
                <a:solidFill>
                  <a:srgbClr val="00B050"/>
                </a:solidFill>
              </a:rPr>
              <a:t>how</a:t>
            </a:r>
            <a:r>
              <a:rPr lang="en-GB" sz="2000" b="1" dirty="0">
                <a:solidFill>
                  <a:srgbClr val="00B050"/>
                </a:solidFill>
              </a:rPr>
              <a:t> it is effective.</a:t>
            </a:r>
          </a:p>
        </p:txBody>
      </p:sp>
      <p:sp>
        <p:nvSpPr>
          <p:cNvPr id="11" name="TextBox 10"/>
          <p:cNvSpPr txBox="1"/>
          <p:nvPr/>
        </p:nvSpPr>
        <p:spPr>
          <a:xfrm>
            <a:off x="0" y="6211669"/>
            <a:ext cx="9144000" cy="646331"/>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solidFill>
                  <a:schemeClr val="bg1"/>
                </a:solidFill>
                <a:cs typeface="BrowalliaUPC" panose="020B0604020202020204" pitchFamily="34" charset="-34"/>
              </a:rPr>
              <a:t>SQA TIP: USE BRIEF QUOTATIONS AS EVIDENCE IN SUPPORT OF WHAT YOU ARE SAYING – EVIDENCE SHOULD BE CLEAR AND INTELLIGENT!</a:t>
            </a:r>
          </a:p>
        </p:txBody>
      </p:sp>
    </p:spTree>
    <p:extLst>
      <p:ext uri="{BB962C8B-B14F-4D97-AF65-F5344CB8AC3E}">
        <p14:creationId xmlns:p14="http://schemas.microsoft.com/office/powerpoint/2010/main" val="246476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normAutofit/>
          </a:bodyPr>
          <a:lstStyle/>
          <a:p>
            <a:pPr algn="l"/>
            <a:r>
              <a:rPr lang="en-GB" dirty="0"/>
              <a:t>Now you try…</a:t>
            </a:r>
          </a:p>
        </p:txBody>
      </p:sp>
      <p:sp>
        <p:nvSpPr>
          <p:cNvPr id="3" name="Content Placeholder 2"/>
          <p:cNvSpPr>
            <a:spLocks noGrp="1"/>
          </p:cNvSpPr>
          <p:nvPr>
            <p:ph sz="half" idx="1"/>
          </p:nvPr>
        </p:nvSpPr>
        <p:spPr>
          <a:xfrm>
            <a:off x="20928" y="5301208"/>
            <a:ext cx="9123071" cy="1368152"/>
          </a:xfrm>
          <a:solidFill>
            <a:srgbClr val="FFFF99"/>
          </a:solidFill>
        </p:spPr>
        <p:txBody>
          <a:bodyPr>
            <a:noAutofit/>
          </a:bodyPr>
          <a:lstStyle/>
          <a:p>
            <a:pPr marL="0" indent="0">
              <a:buNone/>
            </a:pPr>
            <a:r>
              <a:rPr lang="en-GB" sz="2400" dirty="0"/>
              <a:t>8. Read lines 52-54.</a:t>
            </a:r>
          </a:p>
          <a:p>
            <a:pPr marL="0" indent="0">
              <a:buNone/>
            </a:pPr>
            <a:r>
              <a:rPr lang="en-GB" sz="2400" dirty="0">
                <a:latin typeface="Trebuchet MS" panose="020B0603020202020204" pitchFamily="34" charset="0"/>
              </a:rPr>
              <a:t>Evaluate the effectiveness of lines </a:t>
            </a:r>
            <a:r>
              <a:rPr lang="en-GB" sz="2400" b="1" dirty="0">
                <a:latin typeface="Trebuchet MS" panose="020B0603020202020204" pitchFamily="34" charset="0"/>
              </a:rPr>
              <a:t>52-54</a:t>
            </a:r>
            <a:r>
              <a:rPr lang="en-GB" sz="2400" dirty="0">
                <a:latin typeface="Trebuchet MS" panose="020B0603020202020204" pitchFamily="34" charset="0"/>
              </a:rPr>
              <a:t> as a conclusion to the writer’s views on morality. </a:t>
            </a:r>
            <a:r>
              <a:rPr lang="en-GB" sz="2400" b="1" dirty="0">
                <a:latin typeface="Trebuchet MS" panose="020B0603020202020204" pitchFamily="34" charset="0"/>
              </a:rPr>
              <a:t>(2)</a:t>
            </a:r>
            <a:endParaRPr lang="en-GB" sz="1800" b="1" dirty="0"/>
          </a:p>
        </p:txBody>
      </p:sp>
      <p:sp>
        <p:nvSpPr>
          <p:cNvPr id="4" name="Content Placeholder 3"/>
          <p:cNvSpPr>
            <a:spLocks noGrp="1"/>
          </p:cNvSpPr>
          <p:nvPr>
            <p:ph sz="half" idx="2"/>
          </p:nvPr>
        </p:nvSpPr>
        <p:spPr>
          <a:xfrm>
            <a:off x="-10408" y="836712"/>
            <a:ext cx="9154407" cy="4104456"/>
          </a:xfrm>
          <a:solidFill>
            <a:schemeClr val="bg2"/>
          </a:solidFill>
        </p:spPr>
        <p:txBody>
          <a:bodyPr>
            <a:normAutofit/>
          </a:bodyPr>
          <a:lstStyle/>
          <a:p>
            <a:pPr marL="0" indent="0">
              <a:lnSpc>
                <a:spcPct val="150000"/>
              </a:lnSpc>
              <a:buNone/>
            </a:pPr>
            <a:r>
              <a:rPr lang="en-GB" dirty="0"/>
              <a:t>So that’s why I love wind turbines and their cousins – those fields full of solar panels, basking, like lizards, in the sun. It’s not just that they’re sexy nerdy inventions, rigged up to catch the explosive energy that has been swirling around us since the Big Bang. It’s that they will allow us to be better people, too. </a:t>
            </a:r>
            <a:r>
              <a:rPr lang="en-GB" dirty="0">
                <a:solidFill>
                  <a:srgbClr val="FF0000"/>
                </a:solidFill>
              </a:rPr>
              <a:t>(lines 52-54)</a:t>
            </a:r>
          </a:p>
        </p:txBody>
      </p:sp>
    </p:spTree>
    <p:extLst>
      <p:ext uri="{BB962C8B-B14F-4D97-AF65-F5344CB8AC3E}">
        <p14:creationId xmlns:p14="http://schemas.microsoft.com/office/powerpoint/2010/main" val="27081326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908720"/>
          </a:xfrm>
        </p:spPr>
        <p:txBody>
          <a:bodyPr>
            <a:normAutofit fontScale="90000"/>
          </a:bodyPr>
          <a:lstStyle/>
          <a:p>
            <a:pPr algn="l"/>
            <a:r>
              <a:rPr lang="en-GB" dirty="0"/>
              <a:t>Evaluate a conclusion: the checklist</a:t>
            </a:r>
          </a:p>
        </p:txBody>
      </p:sp>
      <p:sp>
        <p:nvSpPr>
          <p:cNvPr id="7" name="Content Placeholder 6"/>
          <p:cNvSpPr>
            <a:spLocks noGrp="1"/>
          </p:cNvSpPr>
          <p:nvPr>
            <p:ph idx="1"/>
          </p:nvPr>
        </p:nvSpPr>
        <p:spPr>
          <a:xfrm>
            <a:off x="179512" y="1052736"/>
            <a:ext cx="8784976" cy="5616624"/>
          </a:xfrm>
        </p:spPr>
        <p:txBody>
          <a:bodyPr>
            <a:normAutofit fontScale="70000" lnSpcReduction="20000"/>
          </a:bodyPr>
          <a:lstStyle/>
          <a:p>
            <a:pPr marL="0" indent="0">
              <a:buNone/>
            </a:pPr>
            <a:r>
              <a:rPr lang="en-GB" sz="3400" dirty="0"/>
              <a:t>A </a:t>
            </a:r>
            <a:r>
              <a:rPr lang="en-GB" sz="3400" b="1" dirty="0">
                <a:solidFill>
                  <a:srgbClr val="FF0000"/>
                </a:solidFill>
              </a:rPr>
              <a:t>conclusion</a:t>
            </a:r>
            <a:r>
              <a:rPr lang="en-GB" sz="3400" dirty="0"/>
              <a:t> to a passage will always do one of the following:</a:t>
            </a:r>
          </a:p>
          <a:p>
            <a:pPr marL="0" indent="0">
              <a:buNone/>
            </a:pPr>
            <a:endParaRPr lang="en-GB" sz="3400" dirty="0"/>
          </a:p>
          <a:p>
            <a:pPr>
              <a:buFont typeface="Wingdings" pitchFamily="2" charset="2"/>
              <a:buChar char="v"/>
            </a:pPr>
            <a:r>
              <a:rPr lang="en-GB" sz="3400" b="1" dirty="0">
                <a:solidFill>
                  <a:srgbClr val="1204CC"/>
                </a:solidFill>
              </a:rPr>
              <a:t>Refer back to the title</a:t>
            </a:r>
          </a:p>
          <a:p>
            <a:pPr>
              <a:buFont typeface="Wingdings" pitchFamily="2" charset="2"/>
              <a:buChar char="v"/>
            </a:pPr>
            <a:endParaRPr lang="en-GB" sz="3400" b="1" dirty="0">
              <a:solidFill>
                <a:srgbClr val="1204CC"/>
              </a:solidFill>
            </a:endParaRPr>
          </a:p>
          <a:p>
            <a:pPr>
              <a:buFont typeface="Wingdings" pitchFamily="2" charset="2"/>
              <a:buChar char="v"/>
            </a:pPr>
            <a:r>
              <a:rPr lang="en-GB" sz="3400" b="1" dirty="0">
                <a:solidFill>
                  <a:srgbClr val="008000"/>
                </a:solidFill>
              </a:rPr>
              <a:t>Return to/mirror the opening paragraph in some way</a:t>
            </a:r>
          </a:p>
          <a:p>
            <a:pPr>
              <a:buFont typeface="Wingdings" pitchFamily="2" charset="2"/>
              <a:buChar char="v"/>
            </a:pPr>
            <a:endParaRPr lang="en-GB" sz="3400" b="1" dirty="0">
              <a:solidFill>
                <a:srgbClr val="008000"/>
              </a:solidFill>
            </a:endParaRPr>
          </a:p>
          <a:p>
            <a:pPr>
              <a:buFont typeface="Wingdings" pitchFamily="2" charset="2"/>
              <a:buChar char="v"/>
            </a:pPr>
            <a:r>
              <a:rPr lang="en-GB" sz="3400" b="1" dirty="0">
                <a:solidFill>
                  <a:srgbClr val="7030A0"/>
                </a:solidFill>
              </a:rPr>
              <a:t>Return to or extend an existing image somewhere in the passage</a:t>
            </a:r>
          </a:p>
          <a:p>
            <a:pPr>
              <a:buFont typeface="Wingdings" pitchFamily="2" charset="2"/>
              <a:buChar char="v"/>
            </a:pPr>
            <a:endParaRPr lang="en-GB" sz="3400" b="1" dirty="0">
              <a:solidFill>
                <a:srgbClr val="7030A0"/>
              </a:solidFill>
            </a:endParaRPr>
          </a:p>
          <a:p>
            <a:pPr>
              <a:buFont typeface="Wingdings" pitchFamily="2" charset="2"/>
              <a:buChar char="v"/>
            </a:pPr>
            <a:r>
              <a:rPr lang="en-GB" sz="3400" b="1" dirty="0">
                <a:solidFill>
                  <a:schemeClr val="accent6">
                    <a:lumMod val="50000"/>
                  </a:schemeClr>
                </a:solidFill>
              </a:rPr>
              <a:t>Mimic any other structure or language technique from somewhere else in the passage</a:t>
            </a:r>
          </a:p>
          <a:p>
            <a:pPr>
              <a:buFont typeface="Wingdings" pitchFamily="2" charset="2"/>
              <a:buChar char="v"/>
            </a:pPr>
            <a:endParaRPr lang="en-GB" sz="3400" b="1" dirty="0">
              <a:solidFill>
                <a:schemeClr val="accent6">
                  <a:lumMod val="50000"/>
                </a:schemeClr>
              </a:solidFill>
            </a:endParaRPr>
          </a:p>
          <a:p>
            <a:pPr>
              <a:buFont typeface="Wingdings" pitchFamily="2" charset="2"/>
              <a:buChar char="v"/>
            </a:pPr>
            <a:r>
              <a:rPr lang="en-GB" sz="3400" b="1" dirty="0"/>
              <a:t>Sum up the writer’s ideas as presented in the passage (</a:t>
            </a:r>
            <a:r>
              <a:rPr lang="en-GB" sz="3400" b="1" dirty="0">
                <a:solidFill>
                  <a:srgbClr val="FF0000"/>
                </a:solidFill>
              </a:rPr>
              <a:t>make sure you are specific to content; do not simply state that the conclusion sums up the writer’s ideas and leave it at that!</a:t>
            </a:r>
            <a:r>
              <a:rPr lang="en-GB" sz="3400" b="1" dirty="0"/>
              <a:t>)</a:t>
            </a:r>
          </a:p>
          <a:p>
            <a:endParaRPr lang="en-GB" dirty="0"/>
          </a:p>
        </p:txBody>
      </p:sp>
    </p:spTree>
    <p:extLst>
      <p:ext uri="{BB962C8B-B14F-4D97-AF65-F5344CB8AC3E}">
        <p14:creationId xmlns:p14="http://schemas.microsoft.com/office/powerpoint/2010/main" val="21764539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Understanding Questions (U)</a:t>
            </a:r>
          </a:p>
        </p:txBody>
      </p:sp>
      <p:sp>
        <p:nvSpPr>
          <p:cNvPr id="5" name="Content Placeholder 4"/>
          <p:cNvSpPr>
            <a:spLocks noGrp="1"/>
          </p:cNvSpPr>
          <p:nvPr>
            <p:ph idx="1"/>
          </p:nvPr>
        </p:nvSpPr>
        <p:spPr/>
        <p:txBody>
          <a:bodyPr>
            <a:normAutofit fontScale="85000" lnSpcReduction="10000"/>
          </a:bodyPr>
          <a:lstStyle/>
          <a:p>
            <a:r>
              <a:rPr lang="en-GB" sz="4400" dirty="0"/>
              <a:t>Use your own words (do </a:t>
            </a:r>
            <a:r>
              <a:rPr lang="en-GB" sz="4400" u="sng" dirty="0"/>
              <a:t>not</a:t>
            </a:r>
            <a:r>
              <a:rPr lang="en-GB" sz="4400" dirty="0"/>
              <a:t> quote)</a:t>
            </a:r>
          </a:p>
          <a:p>
            <a:r>
              <a:rPr lang="en-GB" sz="4400" dirty="0"/>
              <a:t>Bullet point your answer</a:t>
            </a:r>
          </a:p>
          <a:p>
            <a:r>
              <a:rPr lang="en-GB" sz="4400" dirty="0"/>
              <a:t>Avoid being vague; capture the sense of the idea/point in your own words</a:t>
            </a:r>
          </a:p>
          <a:p>
            <a:r>
              <a:rPr lang="en-GB" sz="4400" dirty="0"/>
              <a:t>Ensure the number of points you make match the number of marks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6" name="TextBox 5"/>
          <p:cNvSpPr txBox="1"/>
          <p:nvPr/>
        </p:nvSpPr>
        <p:spPr>
          <a:xfrm>
            <a:off x="0" y="6286520"/>
            <a:ext cx="9144000" cy="369332"/>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chemeClr val="bg1"/>
                </a:solidFill>
                <a:latin typeface="Trebuchet MS" panose="020B0603020202020204" pitchFamily="34" charset="0"/>
              </a:rPr>
              <a:t>SQA TIP: DON’T WASTE TIME!</a:t>
            </a:r>
          </a:p>
        </p:txBody>
      </p:sp>
    </p:spTree>
    <p:extLst>
      <p:ext uri="{BB962C8B-B14F-4D97-AF65-F5344CB8AC3E}">
        <p14:creationId xmlns:p14="http://schemas.microsoft.com/office/powerpoint/2010/main" val="12008223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normAutofit/>
          </a:bodyPr>
          <a:lstStyle/>
          <a:p>
            <a:pPr algn="l"/>
            <a:r>
              <a:rPr lang="en-GB" dirty="0"/>
              <a:t>Now you try…</a:t>
            </a:r>
          </a:p>
        </p:txBody>
      </p:sp>
      <p:sp>
        <p:nvSpPr>
          <p:cNvPr id="3" name="Content Placeholder 2"/>
          <p:cNvSpPr>
            <a:spLocks noGrp="1"/>
          </p:cNvSpPr>
          <p:nvPr>
            <p:ph sz="half" idx="1"/>
          </p:nvPr>
        </p:nvSpPr>
        <p:spPr>
          <a:xfrm>
            <a:off x="20928" y="5301208"/>
            <a:ext cx="9123071" cy="1368152"/>
          </a:xfrm>
          <a:solidFill>
            <a:srgbClr val="FFFF99"/>
          </a:solidFill>
        </p:spPr>
        <p:txBody>
          <a:bodyPr>
            <a:noAutofit/>
          </a:bodyPr>
          <a:lstStyle/>
          <a:p>
            <a:pPr marL="0" indent="0">
              <a:buNone/>
            </a:pPr>
            <a:r>
              <a:rPr lang="en-GB" sz="2400" dirty="0"/>
              <a:t>8. Read lines 52-54.</a:t>
            </a:r>
          </a:p>
          <a:p>
            <a:pPr marL="0" indent="0">
              <a:buNone/>
            </a:pPr>
            <a:r>
              <a:rPr lang="en-GB" sz="2400" dirty="0">
                <a:latin typeface="Trebuchet MS" panose="020B0603020202020204" pitchFamily="34" charset="0"/>
              </a:rPr>
              <a:t>Evaluate the effectiveness of lines </a:t>
            </a:r>
            <a:r>
              <a:rPr lang="en-GB" sz="2400" b="1" dirty="0">
                <a:latin typeface="Trebuchet MS" panose="020B0603020202020204" pitchFamily="34" charset="0"/>
              </a:rPr>
              <a:t>52-54</a:t>
            </a:r>
            <a:r>
              <a:rPr lang="en-GB" sz="2400" dirty="0">
                <a:latin typeface="Trebuchet MS" panose="020B0603020202020204" pitchFamily="34" charset="0"/>
              </a:rPr>
              <a:t> as a conclusion to the writer’s views on morality. </a:t>
            </a:r>
            <a:r>
              <a:rPr lang="en-GB" sz="2400" b="1" dirty="0">
                <a:latin typeface="Trebuchet MS" panose="020B0603020202020204" pitchFamily="34" charset="0"/>
              </a:rPr>
              <a:t>(2)</a:t>
            </a:r>
            <a:endParaRPr lang="en-GB" sz="1800" b="1" dirty="0"/>
          </a:p>
        </p:txBody>
      </p:sp>
      <p:sp>
        <p:nvSpPr>
          <p:cNvPr id="4" name="Content Placeholder 3"/>
          <p:cNvSpPr>
            <a:spLocks noGrp="1"/>
          </p:cNvSpPr>
          <p:nvPr>
            <p:ph sz="half" idx="2"/>
          </p:nvPr>
        </p:nvSpPr>
        <p:spPr>
          <a:xfrm>
            <a:off x="-10408" y="836712"/>
            <a:ext cx="9154407" cy="4104456"/>
          </a:xfrm>
          <a:solidFill>
            <a:schemeClr val="bg2"/>
          </a:solidFill>
        </p:spPr>
        <p:txBody>
          <a:bodyPr>
            <a:normAutofit/>
          </a:bodyPr>
          <a:lstStyle/>
          <a:p>
            <a:pPr marL="0" indent="0">
              <a:lnSpc>
                <a:spcPct val="150000"/>
              </a:lnSpc>
              <a:buNone/>
            </a:pPr>
            <a:r>
              <a:rPr lang="en-GB" dirty="0">
                <a:solidFill>
                  <a:schemeClr val="bg2"/>
                </a:solidFill>
              </a:rPr>
              <a:t>So that’s why </a:t>
            </a:r>
            <a:r>
              <a:rPr lang="en-GB" dirty="0"/>
              <a:t>I love wind turbines </a:t>
            </a:r>
            <a:r>
              <a:rPr lang="en-GB" dirty="0">
                <a:solidFill>
                  <a:schemeClr val="bg2"/>
                </a:solidFill>
              </a:rPr>
              <a:t>and their cousins – those fields full of solar panels, basking, like lizards, in the sun. It’s not just that they’re sexy nerdy inventions, rigged up to catch </a:t>
            </a:r>
            <a:r>
              <a:rPr lang="en-GB" dirty="0"/>
              <a:t>the explosive energy that has been swirling around us since the Big Bang. </a:t>
            </a:r>
            <a:r>
              <a:rPr lang="en-GB" dirty="0">
                <a:solidFill>
                  <a:schemeClr val="bg2"/>
                </a:solidFill>
              </a:rPr>
              <a:t>It’s that </a:t>
            </a:r>
            <a:r>
              <a:rPr lang="en-GB" dirty="0"/>
              <a:t>they will allow us to be better people, too. </a:t>
            </a:r>
            <a:r>
              <a:rPr lang="en-GB" dirty="0">
                <a:solidFill>
                  <a:srgbClr val="FF0000"/>
                </a:solidFill>
              </a:rPr>
              <a:t>(lines 52-54)</a:t>
            </a:r>
          </a:p>
        </p:txBody>
      </p:sp>
      <p:sp>
        <p:nvSpPr>
          <p:cNvPr id="6" name="Content Placeholder 3"/>
          <p:cNvSpPr txBox="1">
            <a:spLocks/>
          </p:cNvSpPr>
          <p:nvPr/>
        </p:nvSpPr>
        <p:spPr>
          <a:xfrm>
            <a:off x="0" y="6525344"/>
            <a:ext cx="9154407" cy="4104456"/>
          </a:xfrm>
          <a:prstGeom prst="rect">
            <a:avLst/>
          </a:prstGeom>
          <a:solidFill>
            <a:schemeClr val="bg2"/>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dirty="0"/>
              <a:t>So that’s why I love wind turbines and their cousins – those fields full of solar panels, basking, like lizards, in the sun. It’s not just that they’re sexy nerdy inventions, rigged up to catch the explosive energy that has been swirling around us since the Big Bang. It’s that they will allow us to be better people, too. </a:t>
            </a:r>
            <a:r>
              <a:rPr lang="en-GB" dirty="0">
                <a:solidFill>
                  <a:srgbClr val="FF0000"/>
                </a:solidFill>
              </a:rPr>
              <a:t>(lines 52-54)</a:t>
            </a:r>
          </a:p>
        </p:txBody>
      </p:sp>
      <p:sp>
        <p:nvSpPr>
          <p:cNvPr id="7" name="Freeform 6"/>
          <p:cNvSpPr/>
          <p:nvPr/>
        </p:nvSpPr>
        <p:spPr>
          <a:xfrm>
            <a:off x="2091809" y="498733"/>
            <a:ext cx="3554554" cy="1163782"/>
          </a:xfrm>
          <a:custGeom>
            <a:avLst/>
            <a:gdLst>
              <a:gd name="connsiteX0" fmla="*/ 3477718 w 3554554"/>
              <a:gd name="connsiteY0" fmla="*/ 568036 h 1163782"/>
              <a:gd name="connsiteX1" fmla="*/ 3339173 w 3554554"/>
              <a:gd name="connsiteY1" fmla="*/ 554182 h 1163782"/>
              <a:gd name="connsiteX2" fmla="*/ 3200627 w 3554554"/>
              <a:gd name="connsiteY2" fmla="*/ 512618 h 1163782"/>
              <a:gd name="connsiteX3" fmla="*/ 3103646 w 3554554"/>
              <a:gd name="connsiteY3" fmla="*/ 498763 h 1163782"/>
              <a:gd name="connsiteX4" fmla="*/ 3006664 w 3554554"/>
              <a:gd name="connsiteY4" fmla="*/ 471054 h 1163782"/>
              <a:gd name="connsiteX5" fmla="*/ 2909682 w 3554554"/>
              <a:gd name="connsiteY5" fmla="*/ 457200 h 1163782"/>
              <a:gd name="connsiteX6" fmla="*/ 2840409 w 3554554"/>
              <a:gd name="connsiteY6" fmla="*/ 443345 h 1163782"/>
              <a:gd name="connsiteX7" fmla="*/ 2784991 w 3554554"/>
              <a:gd name="connsiteY7" fmla="*/ 429491 h 1163782"/>
              <a:gd name="connsiteX8" fmla="*/ 2549464 w 3554554"/>
              <a:gd name="connsiteY8" fmla="*/ 401782 h 1163782"/>
              <a:gd name="connsiteX9" fmla="*/ 2480191 w 3554554"/>
              <a:gd name="connsiteY9" fmla="*/ 387927 h 1163782"/>
              <a:gd name="connsiteX10" fmla="*/ 2022991 w 3554554"/>
              <a:gd name="connsiteY10" fmla="*/ 360218 h 1163782"/>
              <a:gd name="connsiteX11" fmla="*/ 1801318 w 3554554"/>
              <a:gd name="connsiteY11" fmla="*/ 332509 h 1163782"/>
              <a:gd name="connsiteX12" fmla="*/ 1053173 w 3554554"/>
              <a:gd name="connsiteY12" fmla="*/ 346363 h 1163782"/>
              <a:gd name="connsiteX13" fmla="*/ 554409 w 3554554"/>
              <a:gd name="connsiteY13" fmla="*/ 360218 h 1163782"/>
              <a:gd name="connsiteX14" fmla="*/ 443573 w 3554554"/>
              <a:gd name="connsiteY14" fmla="*/ 387927 h 1163782"/>
              <a:gd name="connsiteX15" fmla="*/ 346591 w 3554554"/>
              <a:gd name="connsiteY15" fmla="*/ 415636 h 1163782"/>
              <a:gd name="connsiteX16" fmla="*/ 263464 w 3554554"/>
              <a:gd name="connsiteY16" fmla="*/ 471054 h 1163782"/>
              <a:gd name="connsiteX17" fmla="*/ 152627 w 3554554"/>
              <a:gd name="connsiteY17" fmla="*/ 498763 h 1163782"/>
              <a:gd name="connsiteX18" fmla="*/ 97209 w 3554554"/>
              <a:gd name="connsiteY18" fmla="*/ 526472 h 1163782"/>
              <a:gd name="connsiteX19" fmla="*/ 69500 w 3554554"/>
              <a:gd name="connsiteY19" fmla="*/ 554182 h 1163782"/>
              <a:gd name="connsiteX20" fmla="*/ 27936 w 3554554"/>
              <a:gd name="connsiteY20" fmla="*/ 581891 h 1163782"/>
              <a:gd name="connsiteX21" fmla="*/ 227 w 3554554"/>
              <a:gd name="connsiteY21" fmla="*/ 665018 h 1163782"/>
              <a:gd name="connsiteX22" fmla="*/ 14082 w 3554554"/>
              <a:gd name="connsiteY22" fmla="*/ 817418 h 1163782"/>
              <a:gd name="connsiteX23" fmla="*/ 27936 w 3554554"/>
              <a:gd name="connsiteY23" fmla="*/ 872836 h 1163782"/>
              <a:gd name="connsiteX24" fmla="*/ 97209 w 3554554"/>
              <a:gd name="connsiteY24" fmla="*/ 928254 h 1163782"/>
              <a:gd name="connsiteX25" fmla="*/ 194191 w 3554554"/>
              <a:gd name="connsiteY25" fmla="*/ 997527 h 1163782"/>
              <a:gd name="connsiteX26" fmla="*/ 235755 w 3554554"/>
              <a:gd name="connsiteY26" fmla="*/ 1025236 h 1163782"/>
              <a:gd name="connsiteX27" fmla="*/ 374300 w 3554554"/>
              <a:gd name="connsiteY27" fmla="*/ 1080654 h 1163782"/>
              <a:gd name="connsiteX28" fmla="*/ 554409 w 3554554"/>
              <a:gd name="connsiteY28" fmla="*/ 1094509 h 1163782"/>
              <a:gd name="connsiteX29" fmla="*/ 776082 w 3554554"/>
              <a:gd name="connsiteY29" fmla="*/ 1108363 h 1163782"/>
              <a:gd name="connsiteX30" fmla="*/ 900773 w 3554554"/>
              <a:gd name="connsiteY30" fmla="*/ 1122218 h 1163782"/>
              <a:gd name="connsiteX31" fmla="*/ 1302555 w 3554554"/>
              <a:gd name="connsiteY31" fmla="*/ 1136072 h 1163782"/>
              <a:gd name="connsiteX32" fmla="*/ 1898300 w 3554554"/>
              <a:gd name="connsiteY32" fmla="*/ 1163782 h 1163782"/>
              <a:gd name="connsiteX33" fmla="*/ 2591027 w 3554554"/>
              <a:gd name="connsiteY33" fmla="*/ 1149927 h 1163782"/>
              <a:gd name="connsiteX34" fmla="*/ 2688009 w 3554554"/>
              <a:gd name="connsiteY34" fmla="*/ 1122218 h 1163782"/>
              <a:gd name="connsiteX35" fmla="*/ 2812700 w 3554554"/>
              <a:gd name="connsiteY35" fmla="*/ 1108363 h 1163782"/>
              <a:gd name="connsiteX36" fmla="*/ 2951246 w 3554554"/>
              <a:gd name="connsiteY36" fmla="*/ 1080654 h 1163782"/>
              <a:gd name="connsiteX37" fmla="*/ 3020518 w 3554554"/>
              <a:gd name="connsiteY37" fmla="*/ 1066800 h 1163782"/>
              <a:gd name="connsiteX38" fmla="*/ 3269900 w 3554554"/>
              <a:gd name="connsiteY38" fmla="*/ 1039091 h 1163782"/>
              <a:gd name="connsiteX39" fmla="*/ 3394591 w 3554554"/>
              <a:gd name="connsiteY39" fmla="*/ 969818 h 1163782"/>
              <a:gd name="connsiteX40" fmla="*/ 3450009 w 3554554"/>
              <a:gd name="connsiteY40" fmla="*/ 942109 h 1163782"/>
              <a:gd name="connsiteX41" fmla="*/ 3533136 w 3554554"/>
              <a:gd name="connsiteY41" fmla="*/ 886691 h 1163782"/>
              <a:gd name="connsiteX42" fmla="*/ 3533136 w 3554554"/>
              <a:gd name="connsiteY42" fmla="*/ 637309 h 1163782"/>
              <a:gd name="connsiteX43" fmla="*/ 3519282 w 3554554"/>
              <a:gd name="connsiteY43" fmla="*/ 595745 h 1163782"/>
              <a:gd name="connsiteX44" fmla="*/ 3422300 w 3554554"/>
              <a:gd name="connsiteY44" fmla="*/ 568036 h 1163782"/>
              <a:gd name="connsiteX45" fmla="*/ 3283755 w 3554554"/>
              <a:gd name="connsiteY45" fmla="*/ 526472 h 1163782"/>
              <a:gd name="connsiteX46" fmla="*/ 3200627 w 3554554"/>
              <a:gd name="connsiteY46" fmla="*/ 457200 h 1163782"/>
              <a:gd name="connsiteX47" fmla="*/ 3159064 w 3554554"/>
              <a:gd name="connsiteY47" fmla="*/ 429491 h 1163782"/>
              <a:gd name="connsiteX48" fmla="*/ 3103646 w 3554554"/>
              <a:gd name="connsiteY48" fmla="*/ 304800 h 1163782"/>
              <a:gd name="connsiteX49" fmla="*/ 3117500 w 3554554"/>
              <a:gd name="connsiteY49"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554554" h="1163782">
                <a:moveTo>
                  <a:pt x="3477718" y="568036"/>
                </a:moveTo>
                <a:cubicBezTo>
                  <a:pt x="3431536" y="563418"/>
                  <a:pt x="3385119" y="560746"/>
                  <a:pt x="3339173" y="554182"/>
                </a:cubicBezTo>
                <a:cubicBezTo>
                  <a:pt x="3280543" y="545806"/>
                  <a:pt x="3263280" y="527076"/>
                  <a:pt x="3200627" y="512618"/>
                </a:cubicBezTo>
                <a:cubicBezTo>
                  <a:pt x="3168808" y="505275"/>
                  <a:pt x="3135576" y="505605"/>
                  <a:pt x="3103646" y="498763"/>
                </a:cubicBezTo>
                <a:cubicBezTo>
                  <a:pt x="3070771" y="491718"/>
                  <a:pt x="3039539" y="478098"/>
                  <a:pt x="3006664" y="471054"/>
                </a:cubicBezTo>
                <a:cubicBezTo>
                  <a:pt x="2974733" y="464212"/>
                  <a:pt x="2941893" y="462569"/>
                  <a:pt x="2909682" y="457200"/>
                </a:cubicBezTo>
                <a:cubicBezTo>
                  <a:pt x="2886454" y="453329"/>
                  <a:pt x="2863397" y="448453"/>
                  <a:pt x="2840409" y="443345"/>
                </a:cubicBezTo>
                <a:cubicBezTo>
                  <a:pt x="2821821" y="439214"/>
                  <a:pt x="2803773" y="432621"/>
                  <a:pt x="2784991" y="429491"/>
                </a:cubicBezTo>
                <a:cubicBezTo>
                  <a:pt x="2707237" y="416532"/>
                  <a:pt x="2627394" y="412915"/>
                  <a:pt x="2549464" y="401782"/>
                </a:cubicBezTo>
                <a:cubicBezTo>
                  <a:pt x="2526152" y="398452"/>
                  <a:pt x="2503578" y="390678"/>
                  <a:pt x="2480191" y="387927"/>
                </a:cubicBezTo>
                <a:cubicBezTo>
                  <a:pt x="2346049" y="372145"/>
                  <a:pt x="2144487" y="366003"/>
                  <a:pt x="2022991" y="360218"/>
                </a:cubicBezTo>
                <a:cubicBezTo>
                  <a:pt x="1954543" y="348810"/>
                  <a:pt x="1867925" y="332509"/>
                  <a:pt x="1801318" y="332509"/>
                </a:cubicBezTo>
                <a:cubicBezTo>
                  <a:pt x="1551894" y="332509"/>
                  <a:pt x="1302536" y="340822"/>
                  <a:pt x="1053173" y="346363"/>
                </a:cubicBezTo>
                <a:lnTo>
                  <a:pt x="554409" y="360218"/>
                </a:lnTo>
                <a:cubicBezTo>
                  <a:pt x="517464" y="369454"/>
                  <a:pt x="479701" y="375884"/>
                  <a:pt x="443573" y="387927"/>
                </a:cubicBezTo>
                <a:cubicBezTo>
                  <a:pt x="383945" y="407803"/>
                  <a:pt x="416177" y="398240"/>
                  <a:pt x="346591" y="415636"/>
                </a:cubicBezTo>
                <a:cubicBezTo>
                  <a:pt x="318882" y="434109"/>
                  <a:pt x="295772" y="462977"/>
                  <a:pt x="263464" y="471054"/>
                </a:cubicBezTo>
                <a:lnTo>
                  <a:pt x="152627" y="498763"/>
                </a:lnTo>
                <a:cubicBezTo>
                  <a:pt x="134154" y="507999"/>
                  <a:pt x="114393" y="515016"/>
                  <a:pt x="97209" y="526472"/>
                </a:cubicBezTo>
                <a:cubicBezTo>
                  <a:pt x="86341" y="533718"/>
                  <a:pt x="79700" y="546022"/>
                  <a:pt x="69500" y="554182"/>
                </a:cubicBezTo>
                <a:cubicBezTo>
                  <a:pt x="56498" y="564584"/>
                  <a:pt x="41791" y="572655"/>
                  <a:pt x="27936" y="581891"/>
                </a:cubicBezTo>
                <a:cubicBezTo>
                  <a:pt x="18700" y="609600"/>
                  <a:pt x="-2417" y="635930"/>
                  <a:pt x="227" y="665018"/>
                </a:cubicBezTo>
                <a:cubicBezTo>
                  <a:pt x="4845" y="715818"/>
                  <a:pt x="7340" y="766856"/>
                  <a:pt x="14082" y="817418"/>
                </a:cubicBezTo>
                <a:cubicBezTo>
                  <a:pt x="16599" y="836292"/>
                  <a:pt x="19420" y="855805"/>
                  <a:pt x="27936" y="872836"/>
                </a:cubicBezTo>
                <a:cubicBezTo>
                  <a:pt x="39451" y="895866"/>
                  <a:pt x="80430" y="914271"/>
                  <a:pt x="97209" y="928254"/>
                </a:cubicBezTo>
                <a:cubicBezTo>
                  <a:pt x="207989" y="1020571"/>
                  <a:pt x="63682" y="922951"/>
                  <a:pt x="194191" y="997527"/>
                </a:cubicBezTo>
                <a:cubicBezTo>
                  <a:pt x="208648" y="1005788"/>
                  <a:pt x="221298" y="1016975"/>
                  <a:pt x="235755" y="1025236"/>
                </a:cubicBezTo>
                <a:cubicBezTo>
                  <a:pt x="267857" y="1043580"/>
                  <a:pt x="341499" y="1078131"/>
                  <a:pt x="374300" y="1080654"/>
                </a:cubicBezTo>
                <a:lnTo>
                  <a:pt x="554409" y="1094509"/>
                </a:lnTo>
                <a:lnTo>
                  <a:pt x="776082" y="1108363"/>
                </a:lnTo>
                <a:cubicBezTo>
                  <a:pt x="817768" y="1111698"/>
                  <a:pt x="859011" y="1120020"/>
                  <a:pt x="900773" y="1122218"/>
                </a:cubicBezTo>
                <a:cubicBezTo>
                  <a:pt x="1034595" y="1129261"/>
                  <a:pt x="1168628" y="1131454"/>
                  <a:pt x="1302555" y="1136072"/>
                </a:cubicBezTo>
                <a:cubicBezTo>
                  <a:pt x="1521238" y="1151693"/>
                  <a:pt x="1656974" y="1163782"/>
                  <a:pt x="1898300" y="1163782"/>
                </a:cubicBezTo>
                <a:cubicBezTo>
                  <a:pt x="2129255" y="1163782"/>
                  <a:pt x="2360118" y="1154545"/>
                  <a:pt x="2591027" y="1149927"/>
                </a:cubicBezTo>
                <a:cubicBezTo>
                  <a:pt x="2622067" y="1139580"/>
                  <a:pt x="2655696" y="1127189"/>
                  <a:pt x="2688009" y="1122218"/>
                </a:cubicBezTo>
                <a:cubicBezTo>
                  <a:pt x="2729342" y="1115859"/>
                  <a:pt x="2771392" y="1114885"/>
                  <a:pt x="2812700" y="1108363"/>
                </a:cubicBezTo>
                <a:cubicBezTo>
                  <a:pt x="2859220" y="1101018"/>
                  <a:pt x="2905064" y="1089890"/>
                  <a:pt x="2951246" y="1080654"/>
                </a:cubicBezTo>
                <a:cubicBezTo>
                  <a:pt x="2974337" y="1076036"/>
                  <a:pt x="2997067" y="1068932"/>
                  <a:pt x="3020518" y="1066800"/>
                </a:cubicBezTo>
                <a:cubicBezTo>
                  <a:pt x="3205439" y="1049988"/>
                  <a:pt x="3122421" y="1060159"/>
                  <a:pt x="3269900" y="1039091"/>
                </a:cubicBezTo>
                <a:cubicBezTo>
                  <a:pt x="3384842" y="1000776"/>
                  <a:pt x="3204030" y="1065099"/>
                  <a:pt x="3394591" y="969818"/>
                </a:cubicBezTo>
                <a:cubicBezTo>
                  <a:pt x="3413064" y="960582"/>
                  <a:pt x="3432299" y="952735"/>
                  <a:pt x="3450009" y="942109"/>
                </a:cubicBezTo>
                <a:cubicBezTo>
                  <a:pt x="3478565" y="924975"/>
                  <a:pt x="3533136" y="886691"/>
                  <a:pt x="3533136" y="886691"/>
                </a:cubicBezTo>
                <a:cubicBezTo>
                  <a:pt x="3567387" y="783941"/>
                  <a:pt x="3555375" y="837462"/>
                  <a:pt x="3533136" y="637309"/>
                </a:cubicBezTo>
                <a:cubicBezTo>
                  <a:pt x="3531523" y="622794"/>
                  <a:pt x="3529609" y="606072"/>
                  <a:pt x="3519282" y="595745"/>
                </a:cubicBezTo>
                <a:cubicBezTo>
                  <a:pt x="3512659" y="589122"/>
                  <a:pt x="3422777" y="568155"/>
                  <a:pt x="3422300" y="568036"/>
                </a:cubicBezTo>
                <a:cubicBezTo>
                  <a:pt x="3328769" y="505683"/>
                  <a:pt x="3445848" y="575101"/>
                  <a:pt x="3283755" y="526472"/>
                </a:cubicBezTo>
                <a:cubicBezTo>
                  <a:pt x="3251507" y="516797"/>
                  <a:pt x="3223820" y="476528"/>
                  <a:pt x="3200627" y="457200"/>
                </a:cubicBezTo>
                <a:cubicBezTo>
                  <a:pt x="3187835" y="446540"/>
                  <a:pt x="3172918" y="438727"/>
                  <a:pt x="3159064" y="429491"/>
                </a:cubicBezTo>
                <a:cubicBezTo>
                  <a:pt x="3126090" y="330567"/>
                  <a:pt x="3147557" y="370666"/>
                  <a:pt x="3103646" y="304800"/>
                </a:cubicBezTo>
                <a:cubicBezTo>
                  <a:pt x="3117961" y="18484"/>
                  <a:pt x="3117500" y="120188"/>
                  <a:pt x="311750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27709" y="2923309"/>
            <a:ext cx="8700655" cy="1149927"/>
          </a:xfrm>
          <a:custGeom>
            <a:avLst/>
            <a:gdLst>
              <a:gd name="connsiteX0" fmla="*/ 3089564 w 8700655"/>
              <a:gd name="connsiteY0" fmla="*/ 512618 h 1149927"/>
              <a:gd name="connsiteX1" fmla="*/ 3061855 w 8700655"/>
              <a:gd name="connsiteY1" fmla="*/ 443346 h 1149927"/>
              <a:gd name="connsiteX2" fmla="*/ 3048000 w 8700655"/>
              <a:gd name="connsiteY2" fmla="*/ 387927 h 1149927"/>
              <a:gd name="connsiteX3" fmla="*/ 3020291 w 8700655"/>
              <a:gd name="connsiteY3" fmla="*/ 346364 h 1149927"/>
              <a:gd name="connsiteX4" fmla="*/ 2978727 w 8700655"/>
              <a:gd name="connsiteY4" fmla="*/ 263236 h 1149927"/>
              <a:gd name="connsiteX5" fmla="*/ 2964873 w 8700655"/>
              <a:gd name="connsiteY5" fmla="*/ 221673 h 1149927"/>
              <a:gd name="connsiteX6" fmla="*/ 3034146 w 8700655"/>
              <a:gd name="connsiteY6" fmla="*/ 69273 h 1149927"/>
              <a:gd name="connsiteX7" fmla="*/ 4849091 w 8700655"/>
              <a:gd name="connsiteY7" fmla="*/ 55418 h 1149927"/>
              <a:gd name="connsiteX8" fmla="*/ 5098473 w 8700655"/>
              <a:gd name="connsiteY8" fmla="*/ 41564 h 1149927"/>
              <a:gd name="connsiteX9" fmla="*/ 5278582 w 8700655"/>
              <a:gd name="connsiteY9" fmla="*/ 27709 h 1149927"/>
              <a:gd name="connsiteX10" fmla="*/ 5888182 w 8700655"/>
              <a:gd name="connsiteY10" fmla="*/ 13855 h 1149927"/>
              <a:gd name="connsiteX11" fmla="*/ 6109855 w 8700655"/>
              <a:gd name="connsiteY11" fmla="*/ 0 h 1149927"/>
              <a:gd name="connsiteX12" fmla="*/ 7259782 w 8700655"/>
              <a:gd name="connsiteY12" fmla="*/ 27709 h 1149927"/>
              <a:gd name="connsiteX13" fmla="*/ 7661564 w 8700655"/>
              <a:gd name="connsiteY13" fmla="*/ 41564 h 1149927"/>
              <a:gd name="connsiteX14" fmla="*/ 8063346 w 8700655"/>
              <a:gd name="connsiteY14" fmla="*/ 69273 h 1149927"/>
              <a:gd name="connsiteX15" fmla="*/ 8285018 w 8700655"/>
              <a:gd name="connsiteY15" fmla="*/ 83127 h 1149927"/>
              <a:gd name="connsiteX16" fmla="*/ 8368146 w 8700655"/>
              <a:gd name="connsiteY16" fmla="*/ 96982 h 1149927"/>
              <a:gd name="connsiteX17" fmla="*/ 8645236 w 8700655"/>
              <a:gd name="connsiteY17" fmla="*/ 124691 h 1149927"/>
              <a:gd name="connsiteX18" fmla="*/ 8672946 w 8700655"/>
              <a:gd name="connsiteY18" fmla="*/ 152400 h 1149927"/>
              <a:gd name="connsiteX19" fmla="*/ 8700655 w 8700655"/>
              <a:gd name="connsiteY19" fmla="*/ 235527 h 1149927"/>
              <a:gd name="connsiteX20" fmla="*/ 8631382 w 8700655"/>
              <a:gd name="connsiteY20" fmla="*/ 401782 h 1149927"/>
              <a:gd name="connsiteX21" fmla="*/ 8465127 w 8700655"/>
              <a:gd name="connsiteY21" fmla="*/ 415636 h 1149927"/>
              <a:gd name="connsiteX22" fmla="*/ 8285018 w 8700655"/>
              <a:gd name="connsiteY22" fmla="*/ 443346 h 1149927"/>
              <a:gd name="connsiteX23" fmla="*/ 7204364 w 8700655"/>
              <a:gd name="connsiteY23" fmla="*/ 429491 h 1149927"/>
              <a:gd name="connsiteX24" fmla="*/ 6400800 w 8700655"/>
              <a:gd name="connsiteY24" fmla="*/ 443346 h 1149927"/>
              <a:gd name="connsiteX25" fmla="*/ 6345382 w 8700655"/>
              <a:gd name="connsiteY25" fmla="*/ 457200 h 1149927"/>
              <a:gd name="connsiteX26" fmla="*/ 6165273 w 8700655"/>
              <a:gd name="connsiteY26" fmla="*/ 471055 h 1149927"/>
              <a:gd name="connsiteX27" fmla="*/ 6096000 w 8700655"/>
              <a:gd name="connsiteY27" fmla="*/ 484909 h 1149927"/>
              <a:gd name="connsiteX28" fmla="*/ 6040582 w 8700655"/>
              <a:gd name="connsiteY28" fmla="*/ 512618 h 1149927"/>
              <a:gd name="connsiteX29" fmla="*/ 5999018 w 8700655"/>
              <a:gd name="connsiteY29" fmla="*/ 526473 h 1149927"/>
              <a:gd name="connsiteX30" fmla="*/ 5971309 w 8700655"/>
              <a:gd name="connsiteY30" fmla="*/ 568036 h 1149927"/>
              <a:gd name="connsiteX31" fmla="*/ 5999018 w 8700655"/>
              <a:gd name="connsiteY31" fmla="*/ 665018 h 1149927"/>
              <a:gd name="connsiteX32" fmla="*/ 6012873 w 8700655"/>
              <a:gd name="connsiteY32" fmla="*/ 789709 h 1149927"/>
              <a:gd name="connsiteX33" fmla="*/ 6026727 w 8700655"/>
              <a:gd name="connsiteY33" fmla="*/ 831273 h 1149927"/>
              <a:gd name="connsiteX34" fmla="*/ 6068291 w 8700655"/>
              <a:gd name="connsiteY34" fmla="*/ 845127 h 1149927"/>
              <a:gd name="connsiteX35" fmla="*/ 6096000 w 8700655"/>
              <a:gd name="connsiteY35" fmla="*/ 886691 h 1149927"/>
              <a:gd name="connsiteX36" fmla="*/ 6096000 w 8700655"/>
              <a:gd name="connsiteY36" fmla="*/ 1039091 h 1149927"/>
              <a:gd name="connsiteX37" fmla="*/ 6012873 w 8700655"/>
              <a:gd name="connsiteY37" fmla="*/ 1094509 h 1149927"/>
              <a:gd name="connsiteX38" fmla="*/ 5971309 w 8700655"/>
              <a:gd name="connsiteY38" fmla="*/ 1122218 h 1149927"/>
              <a:gd name="connsiteX39" fmla="*/ 5888182 w 8700655"/>
              <a:gd name="connsiteY39" fmla="*/ 1149927 h 1149927"/>
              <a:gd name="connsiteX40" fmla="*/ 5708073 w 8700655"/>
              <a:gd name="connsiteY40" fmla="*/ 1136073 h 1149927"/>
              <a:gd name="connsiteX41" fmla="*/ 5666509 w 8700655"/>
              <a:gd name="connsiteY41" fmla="*/ 1122218 h 1149927"/>
              <a:gd name="connsiteX42" fmla="*/ 5555673 w 8700655"/>
              <a:gd name="connsiteY42" fmla="*/ 1108364 h 1149927"/>
              <a:gd name="connsiteX43" fmla="*/ 5292436 w 8700655"/>
              <a:gd name="connsiteY43" fmla="*/ 1094509 h 1149927"/>
              <a:gd name="connsiteX44" fmla="*/ 5250873 w 8700655"/>
              <a:gd name="connsiteY44" fmla="*/ 1080655 h 1149927"/>
              <a:gd name="connsiteX45" fmla="*/ 5153891 w 8700655"/>
              <a:gd name="connsiteY45" fmla="*/ 1052946 h 1149927"/>
              <a:gd name="connsiteX46" fmla="*/ 4350327 w 8700655"/>
              <a:gd name="connsiteY46" fmla="*/ 1066800 h 1149927"/>
              <a:gd name="connsiteX47" fmla="*/ 4017818 w 8700655"/>
              <a:gd name="connsiteY47" fmla="*/ 1080655 h 1149927"/>
              <a:gd name="connsiteX48" fmla="*/ 2563091 w 8700655"/>
              <a:gd name="connsiteY48" fmla="*/ 1066800 h 1149927"/>
              <a:gd name="connsiteX49" fmla="*/ 2313709 w 8700655"/>
              <a:gd name="connsiteY49" fmla="*/ 1039091 h 1149927"/>
              <a:gd name="connsiteX50" fmla="*/ 2064327 w 8700655"/>
              <a:gd name="connsiteY50" fmla="*/ 1025236 h 1149927"/>
              <a:gd name="connsiteX51" fmla="*/ 1870364 w 8700655"/>
              <a:gd name="connsiteY51" fmla="*/ 1011382 h 1149927"/>
              <a:gd name="connsiteX52" fmla="*/ 775855 w 8700655"/>
              <a:gd name="connsiteY52" fmla="*/ 1039091 h 1149927"/>
              <a:gd name="connsiteX53" fmla="*/ 429491 w 8700655"/>
              <a:gd name="connsiteY53" fmla="*/ 1025236 h 1149927"/>
              <a:gd name="connsiteX54" fmla="*/ 346364 w 8700655"/>
              <a:gd name="connsiteY54" fmla="*/ 1011382 h 1149927"/>
              <a:gd name="connsiteX55" fmla="*/ 249382 w 8700655"/>
              <a:gd name="connsiteY55" fmla="*/ 983673 h 1149927"/>
              <a:gd name="connsiteX56" fmla="*/ 138546 w 8700655"/>
              <a:gd name="connsiteY56" fmla="*/ 955964 h 1149927"/>
              <a:gd name="connsiteX57" fmla="*/ 55418 w 8700655"/>
              <a:gd name="connsiteY57" fmla="*/ 928255 h 1149927"/>
              <a:gd name="connsiteX58" fmla="*/ 41564 w 8700655"/>
              <a:gd name="connsiteY58" fmla="*/ 886691 h 1149927"/>
              <a:gd name="connsiteX59" fmla="*/ 0 w 8700655"/>
              <a:gd name="connsiteY59" fmla="*/ 803564 h 1149927"/>
              <a:gd name="connsiteX60" fmla="*/ 41564 w 8700655"/>
              <a:gd name="connsiteY60" fmla="*/ 720436 h 1149927"/>
              <a:gd name="connsiteX61" fmla="*/ 83127 w 8700655"/>
              <a:gd name="connsiteY61" fmla="*/ 692727 h 1149927"/>
              <a:gd name="connsiteX62" fmla="*/ 207818 w 8700655"/>
              <a:gd name="connsiteY62" fmla="*/ 665018 h 1149927"/>
              <a:gd name="connsiteX63" fmla="*/ 332509 w 8700655"/>
              <a:gd name="connsiteY63" fmla="*/ 651164 h 1149927"/>
              <a:gd name="connsiteX64" fmla="*/ 429491 w 8700655"/>
              <a:gd name="connsiteY64" fmla="*/ 637309 h 1149927"/>
              <a:gd name="connsiteX65" fmla="*/ 554182 w 8700655"/>
              <a:gd name="connsiteY65" fmla="*/ 623455 h 1149927"/>
              <a:gd name="connsiteX66" fmla="*/ 886691 w 8700655"/>
              <a:gd name="connsiteY66" fmla="*/ 637309 h 1149927"/>
              <a:gd name="connsiteX67" fmla="*/ 1025236 w 8700655"/>
              <a:gd name="connsiteY67" fmla="*/ 665018 h 1149927"/>
              <a:gd name="connsiteX68" fmla="*/ 1122218 w 8700655"/>
              <a:gd name="connsiteY68" fmla="*/ 678873 h 1149927"/>
              <a:gd name="connsiteX69" fmla="*/ 2244436 w 8700655"/>
              <a:gd name="connsiteY69" fmla="*/ 665018 h 1149927"/>
              <a:gd name="connsiteX70" fmla="*/ 2867891 w 8700655"/>
              <a:gd name="connsiteY70" fmla="*/ 651164 h 1149927"/>
              <a:gd name="connsiteX71" fmla="*/ 2978727 w 8700655"/>
              <a:gd name="connsiteY71" fmla="*/ 623455 h 1149927"/>
              <a:gd name="connsiteX72" fmla="*/ 3034146 w 8700655"/>
              <a:gd name="connsiteY72" fmla="*/ 609600 h 1149927"/>
              <a:gd name="connsiteX73" fmla="*/ 3075709 w 8700655"/>
              <a:gd name="connsiteY73" fmla="*/ 581891 h 1149927"/>
              <a:gd name="connsiteX74" fmla="*/ 3089564 w 8700655"/>
              <a:gd name="connsiteY74" fmla="*/ 512618 h 1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8700655" h="1149927">
                <a:moveTo>
                  <a:pt x="3089564" y="512618"/>
                </a:moveTo>
                <a:cubicBezTo>
                  <a:pt x="3087255" y="489527"/>
                  <a:pt x="3069719" y="466939"/>
                  <a:pt x="3061855" y="443346"/>
                </a:cubicBezTo>
                <a:cubicBezTo>
                  <a:pt x="3055833" y="425282"/>
                  <a:pt x="3055501" y="405429"/>
                  <a:pt x="3048000" y="387927"/>
                </a:cubicBezTo>
                <a:cubicBezTo>
                  <a:pt x="3041441" y="372622"/>
                  <a:pt x="3027738" y="361257"/>
                  <a:pt x="3020291" y="346364"/>
                </a:cubicBezTo>
                <a:cubicBezTo>
                  <a:pt x="2962928" y="231639"/>
                  <a:pt x="3058140" y="382357"/>
                  <a:pt x="2978727" y="263236"/>
                </a:cubicBezTo>
                <a:cubicBezTo>
                  <a:pt x="2974109" y="249382"/>
                  <a:pt x="2964873" y="236277"/>
                  <a:pt x="2964873" y="221673"/>
                </a:cubicBezTo>
                <a:cubicBezTo>
                  <a:pt x="2964873" y="166611"/>
                  <a:pt x="2949291" y="71159"/>
                  <a:pt x="3034146" y="69273"/>
                </a:cubicBezTo>
                <a:cubicBezTo>
                  <a:pt x="3638996" y="55832"/>
                  <a:pt x="4244109" y="60036"/>
                  <a:pt x="4849091" y="55418"/>
                </a:cubicBezTo>
                <a:lnTo>
                  <a:pt x="5098473" y="41564"/>
                </a:lnTo>
                <a:cubicBezTo>
                  <a:pt x="5158562" y="37687"/>
                  <a:pt x="5218405" y="29820"/>
                  <a:pt x="5278582" y="27709"/>
                </a:cubicBezTo>
                <a:cubicBezTo>
                  <a:pt x="5481709" y="20582"/>
                  <a:pt x="5684982" y="18473"/>
                  <a:pt x="5888182" y="13855"/>
                </a:cubicBezTo>
                <a:cubicBezTo>
                  <a:pt x="5962073" y="9237"/>
                  <a:pt x="6035820" y="0"/>
                  <a:pt x="6109855" y="0"/>
                </a:cubicBezTo>
                <a:cubicBezTo>
                  <a:pt x="7004465" y="0"/>
                  <a:pt x="6703631" y="5463"/>
                  <a:pt x="7259782" y="27709"/>
                </a:cubicBezTo>
                <a:lnTo>
                  <a:pt x="7661564" y="41564"/>
                </a:lnTo>
                <a:cubicBezTo>
                  <a:pt x="7940224" y="53680"/>
                  <a:pt x="7827473" y="52425"/>
                  <a:pt x="8063346" y="69273"/>
                </a:cubicBezTo>
                <a:lnTo>
                  <a:pt x="8285018" y="83127"/>
                </a:lnTo>
                <a:cubicBezTo>
                  <a:pt x="8312727" y="87745"/>
                  <a:pt x="8340240" y="93762"/>
                  <a:pt x="8368146" y="96982"/>
                </a:cubicBezTo>
                <a:cubicBezTo>
                  <a:pt x="8460358" y="107622"/>
                  <a:pt x="8645236" y="124691"/>
                  <a:pt x="8645236" y="124691"/>
                </a:cubicBezTo>
                <a:cubicBezTo>
                  <a:pt x="8654473" y="133927"/>
                  <a:pt x="8667104" y="140717"/>
                  <a:pt x="8672946" y="152400"/>
                </a:cubicBezTo>
                <a:cubicBezTo>
                  <a:pt x="8686008" y="178524"/>
                  <a:pt x="8700655" y="235527"/>
                  <a:pt x="8700655" y="235527"/>
                </a:cubicBezTo>
                <a:cubicBezTo>
                  <a:pt x="8691885" y="279375"/>
                  <a:pt x="8704282" y="387202"/>
                  <a:pt x="8631382" y="401782"/>
                </a:cubicBezTo>
                <a:cubicBezTo>
                  <a:pt x="8576851" y="412688"/>
                  <a:pt x="8520545" y="411018"/>
                  <a:pt x="8465127" y="415636"/>
                </a:cubicBezTo>
                <a:cubicBezTo>
                  <a:pt x="8441801" y="419524"/>
                  <a:pt x="8302846" y="443346"/>
                  <a:pt x="8285018" y="443346"/>
                </a:cubicBezTo>
                <a:cubicBezTo>
                  <a:pt x="7924770" y="443346"/>
                  <a:pt x="7564582" y="434109"/>
                  <a:pt x="7204364" y="429491"/>
                </a:cubicBezTo>
                <a:lnTo>
                  <a:pt x="6400800" y="443346"/>
                </a:lnTo>
                <a:cubicBezTo>
                  <a:pt x="6381769" y="443960"/>
                  <a:pt x="6364293" y="454975"/>
                  <a:pt x="6345382" y="457200"/>
                </a:cubicBezTo>
                <a:cubicBezTo>
                  <a:pt x="6285581" y="464235"/>
                  <a:pt x="6225309" y="466437"/>
                  <a:pt x="6165273" y="471055"/>
                </a:cubicBezTo>
                <a:cubicBezTo>
                  <a:pt x="6142182" y="475673"/>
                  <a:pt x="6118340" y="477462"/>
                  <a:pt x="6096000" y="484909"/>
                </a:cubicBezTo>
                <a:cubicBezTo>
                  <a:pt x="6076407" y="491440"/>
                  <a:pt x="6059565" y="504482"/>
                  <a:pt x="6040582" y="512618"/>
                </a:cubicBezTo>
                <a:cubicBezTo>
                  <a:pt x="6027159" y="518371"/>
                  <a:pt x="6012873" y="521855"/>
                  <a:pt x="5999018" y="526473"/>
                </a:cubicBezTo>
                <a:cubicBezTo>
                  <a:pt x="5989782" y="540327"/>
                  <a:pt x="5973664" y="551552"/>
                  <a:pt x="5971309" y="568036"/>
                </a:cubicBezTo>
                <a:cubicBezTo>
                  <a:pt x="5969570" y="580212"/>
                  <a:pt x="5993819" y="649421"/>
                  <a:pt x="5999018" y="665018"/>
                </a:cubicBezTo>
                <a:cubicBezTo>
                  <a:pt x="6003636" y="706582"/>
                  <a:pt x="6005998" y="748459"/>
                  <a:pt x="6012873" y="789709"/>
                </a:cubicBezTo>
                <a:cubicBezTo>
                  <a:pt x="6015274" y="804114"/>
                  <a:pt x="6016400" y="820946"/>
                  <a:pt x="6026727" y="831273"/>
                </a:cubicBezTo>
                <a:cubicBezTo>
                  <a:pt x="6037054" y="841600"/>
                  <a:pt x="6054436" y="840509"/>
                  <a:pt x="6068291" y="845127"/>
                </a:cubicBezTo>
                <a:cubicBezTo>
                  <a:pt x="6077527" y="858982"/>
                  <a:pt x="6088553" y="871798"/>
                  <a:pt x="6096000" y="886691"/>
                </a:cubicBezTo>
                <a:cubicBezTo>
                  <a:pt x="6118130" y="930952"/>
                  <a:pt x="6120587" y="996942"/>
                  <a:pt x="6096000" y="1039091"/>
                </a:cubicBezTo>
                <a:cubicBezTo>
                  <a:pt x="6079220" y="1067857"/>
                  <a:pt x="6040582" y="1076036"/>
                  <a:pt x="6012873" y="1094509"/>
                </a:cubicBezTo>
                <a:cubicBezTo>
                  <a:pt x="5999018" y="1103745"/>
                  <a:pt x="5987106" y="1116952"/>
                  <a:pt x="5971309" y="1122218"/>
                </a:cubicBezTo>
                <a:lnTo>
                  <a:pt x="5888182" y="1149927"/>
                </a:lnTo>
                <a:cubicBezTo>
                  <a:pt x="5828146" y="1145309"/>
                  <a:pt x="5767822" y="1143542"/>
                  <a:pt x="5708073" y="1136073"/>
                </a:cubicBezTo>
                <a:cubicBezTo>
                  <a:pt x="5693582" y="1134262"/>
                  <a:pt x="5680878" y="1124830"/>
                  <a:pt x="5666509" y="1122218"/>
                </a:cubicBezTo>
                <a:cubicBezTo>
                  <a:pt x="5629877" y="1115558"/>
                  <a:pt x="5592804" y="1111114"/>
                  <a:pt x="5555673" y="1108364"/>
                </a:cubicBezTo>
                <a:cubicBezTo>
                  <a:pt x="5468046" y="1101873"/>
                  <a:pt x="5380182" y="1099127"/>
                  <a:pt x="5292436" y="1094509"/>
                </a:cubicBezTo>
                <a:cubicBezTo>
                  <a:pt x="5278582" y="1089891"/>
                  <a:pt x="5264915" y="1084667"/>
                  <a:pt x="5250873" y="1080655"/>
                </a:cubicBezTo>
                <a:cubicBezTo>
                  <a:pt x="5129089" y="1045860"/>
                  <a:pt x="5253553" y="1086165"/>
                  <a:pt x="5153891" y="1052946"/>
                </a:cubicBezTo>
                <a:lnTo>
                  <a:pt x="4350327" y="1066800"/>
                </a:lnTo>
                <a:cubicBezTo>
                  <a:pt x="4239427" y="1069505"/>
                  <a:pt x="4128751" y="1080655"/>
                  <a:pt x="4017818" y="1080655"/>
                </a:cubicBezTo>
                <a:lnTo>
                  <a:pt x="2563091" y="1066800"/>
                </a:lnTo>
                <a:cubicBezTo>
                  <a:pt x="2442065" y="1042596"/>
                  <a:pt x="2498651" y="1051023"/>
                  <a:pt x="2313709" y="1039091"/>
                </a:cubicBezTo>
                <a:lnTo>
                  <a:pt x="2064327" y="1025236"/>
                </a:lnTo>
                <a:lnTo>
                  <a:pt x="1870364" y="1011382"/>
                </a:lnTo>
                <a:lnTo>
                  <a:pt x="775855" y="1039091"/>
                </a:lnTo>
                <a:cubicBezTo>
                  <a:pt x="660308" y="1039091"/>
                  <a:pt x="544946" y="1029854"/>
                  <a:pt x="429491" y="1025236"/>
                </a:cubicBezTo>
                <a:cubicBezTo>
                  <a:pt x="401782" y="1020618"/>
                  <a:pt x="373910" y="1016891"/>
                  <a:pt x="346364" y="1011382"/>
                </a:cubicBezTo>
                <a:cubicBezTo>
                  <a:pt x="259851" y="994079"/>
                  <a:pt x="321993" y="1003476"/>
                  <a:pt x="249382" y="983673"/>
                </a:cubicBezTo>
                <a:cubicBezTo>
                  <a:pt x="212641" y="973653"/>
                  <a:pt x="174674" y="968007"/>
                  <a:pt x="138546" y="955964"/>
                </a:cubicBezTo>
                <a:lnTo>
                  <a:pt x="55418" y="928255"/>
                </a:lnTo>
                <a:cubicBezTo>
                  <a:pt x="50800" y="914400"/>
                  <a:pt x="48095" y="899753"/>
                  <a:pt x="41564" y="886691"/>
                </a:cubicBezTo>
                <a:cubicBezTo>
                  <a:pt x="-12155" y="779250"/>
                  <a:pt x="34828" y="908043"/>
                  <a:pt x="0" y="803564"/>
                </a:cubicBezTo>
                <a:cubicBezTo>
                  <a:pt x="11268" y="769760"/>
                  <a:pt x="14707" y="747293"/>
                  <a:pt x="41564" y="720436"/>
                </a:cubicBezTo>
                <a:cubicBezTo>
                  <a:pt x="53338" y="708662"/>
                  <a:pt x="68234" y="700173"/>
                  <a:pt x="83127" y="692727"/>
                </a:cubicBezTo>
                <a:cubicBezTo>
                  <a:pt x="115722" y="676430"/>
                  <a:pt x="178800" y="668887"/>
                  <a:pt x="207818" y="665018"/>
                </a:cubicBezTo>
                <a:cubicBezTo>
                  <a:pt x="249271" y="659491"/>
                  <a:pt x="291013" y="656351"/>
                  <a:pt x="332509" y="651164"/>
                </a:cubicBezTo>
                <a:cubicBezTo>
                  <a:pt x="364912" y="647114"/>
                  <a:pt x="397088" y="641359"/>
                  <a:pt x="429491" y="637309"/>
                </a:cubicBezTo>
                <a:cubicBezTo>
                  <a:pt x="470987" y="632122"/>
                  <a:pt x="512618" y="628073"/>
                  <a:pt x="554182" y="623455"/>
                </a:cubicBezTo>
                <a:cubicBezTo>
                  <a:pt x="665018" y="628073"/>
                  <a:pt x="776188" y="627559"/>
                  <a:pt x="886691" y="637309"/>
                </a:cubicBezTo>
                <a:cubicBezTo>
                  <a:pt x="933605" y="641448"/>
                  <a:pt x="978613" y="658357"/>
                  <a:pt x="1025236" y="665018"/>
                </a:cubicBezTo>
                <a:lnTo>
                  <a:pt x="1122218" y="678873"/>
                </a:lnTo>
                <a:lnTo>
                  <a:pt x="2244436" y="665018"/>
                </a:lnTo>
                <a:cubicBezTo>
                  <a:pt x="2452279" y="661719"/>
                  <a:pt x="2660354" y="662911"/>
                  <a:pt x="2867891" y="651164"/>
                </a:cubicBezTo>
                <a:cubicBezTo>
                  <a:pt x="2905913" y="649012"/>
                  <a:pt x="2941782" y="632691"/>
                  <a:pt x="2978727" y="623455"/>
                </a:cubicBezTo>
                <a:lnTo>
                  <a:pt x="3034146" y="609600"/>
                </a:lnTo>
                <a:cubicBezTo>
                  <a:pt x="3048000" y="600364"/>
                  <a:pt x="3065307" y="594893"/>
                  <a:pt x="3075709" y="581891"/>
                </a:cubicBezTo>
                <a:cubicBezTo>
                  <a:pt x="3093945" y="559096"/>
                  <a:pt x="3091873" y="535709"/>
                  <a:pt x="3089564" y="512618"/>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41564" y="3574473"/>
            <a:ext cx="9074727" cy="1274618"/>
          </a:xfrm>
          <a:custGeom>
            <a:avLst/>
            <a:gdLst>
              <a:gd name="connsiteX0" fmla="*/ 7356763 w 9074727"/>
              <a:gd name="connsiteY0" fmla="*/ 249382 h 1274618"/>
              <a:gd name="connsiteX1" fmla="*/ 7426036 w 9074727"/>
              <a:gd name="connsiteY1" fmla="*/ 166254 h 1274618"/>
              <a:gd name="connsiteX2" fmla="*/ 7467600 w 9074727"/>
              <a:gd name="connsiteY2" fmla="*/ 110836 h 1274618"/>
              <a:gd name="connsiteX3" fmla="*/ 7606145 w 9074727"/>
              <a:gd name="connsiteY3" fmla="*/ 41563 h 1274618"/>
              <a:gd name="connsiteX4" fmla="*/ 7647709 w 9074727"/>
              <a:gd name="connsiteY4" fmla="*/ 13854 h 1274618"/>
              <a:gd name="connsiteX5" fmla="*/ 7703127 w 9074727"/>
              <a:gd name="connsiteY5" fmla="*/ 0 h 1274618"/>
              <a:gd name="connsiteX6" fmla="*/ 8853054 w 9074727"/>
              <a:gd name="connsiteY6" fmla="*/ 13854 h 1274618"/>
              <a:gd name="connsiteX7" fmla="*/ 8950036 w 9074727"/>
              <a:gd name="connsiteY7" fmla="*/ 27709 h 1274618"/>
              <a:gd name="connsiteX8" fmla="*/ 9060872 w 9074727"/>
              <a:gd name="connsiteY8" fmla="*/ 55418 h 1274618"/>
              <a:gd name="connsiteX9" fmla="*/ 9074727 w 9074727"/>
              <a:gd name="connsiteY9" fmla="*/ 235527 h 1274618"/>
              <a:gd name="connsiteX10" fmla="*/ 9060872 w 9074727"/>
              <a:gd name="connsiteY10" fmla="*/ 332509 h 1274618"/>
              <a:gd name="connsiteX11" fmla="*/ 8991600 w 9074727"/>
              <a:gd name="connsiteY11" fmla="*/ 387927 h 1274618"/>
              <a:gd name="connsiteX12" fmla="*/ 8950036 w 9074727"/>
              <a:gd name="connsiteY12" fmla="*/ 415636 h 1274618"/>
              <a:gd name="connsiteX13" fmla="*/ 8880763 w 9074727"/>
              <a:gd name="connsiteY13" fmla="*/ 429491 h 1274618"/>
              <a:gd name="connsiteX14" fmla="*/ 8825345 w 9074727"/>
              <a:gd name="connsiteY14" fmla="*/ 443345 h 1274618"/>
              <a:gd name="connsiteX15" fmla="*/ 8617527 w 9074727"/>
              <a:gd name="connsiteY15" fmla="*/ 484909 h 1274618"/>
              <a:gd name="connsiteX16" fmla="*/ 8298872 w 9074727"/>
              <a:gd name="connsiteY16" fmla="*/ 498763 h 1274618"/>
              <a:gd name="connsiteX17" fmla="*/ 8035636 w 9074727"/>
              <a:gd name="connsiteY17" fmla="*/ 512618 h 1274618"/>
              <a:gd name="connsiteX18" fmla="*/ 7218218 w 9074727"/>
              <a:gd name="connsiteY18" fmla="*/ 498763 h 1274618"/>
              <a:gd name="connsiteX19" fmla="*/ 7065818 w 9074727"/>
              <a:gd name="connsiteY19" fmla="*/ 484909 h 1274618"/>
              <a:gd name="connsiteX20" fmla="*/ 6470072 w 9074727"/>
              <a:gd name="connsiteY20" fmla="*/ 498763 h 1274618"/>
              <a:gd name="connsiteX21" fmla="*/ 6262254 w 9074727"/>
              <a:gd name="connsiteY21" fmla="*/ 512618 h 1274618"/>
              <a:gd name="connsiteX22" fmla="*/ 6206836 w 9074727"/>
              <a:gd name="connsiteY22" fmla="*/ 526472 h 1274618"/>
              <a:gd name="connsiteX23" fmla="*/ 6123709 w 9074727"/>
              <a:gd name="connsiteY23" fmla="*/ 540327 h 1274618"/>
              <a:gd name="connsiteX24" fmla="*/ 6068291 w 9074727"/>
              <a:gd name="connsiteY24" fmla="*/ 554182 h 1274618"/>
              <a:gd name="connsiteX25" fmla="*/ 5929745 w 9074727"/>
              <a:gd name="connsiteY25" fmla="*/ 568036 h 1274618"/>
              <a:gd name="connsiteX26" fmla="*/ 5791200 w 9074727"/>
              <a:gd name="connsiteY26" fmla="*/ 595745 h 1274618"/>
              <a:gd name="connsiteX27" fmla="*/ 5721927 w 9074727"/>
              <a:gd name="connsiteY27" fmla="*/ 609600 h 1274618"/>
              <a:gd name="connsiteX28" fmla="*/ 5680363 w 9074727"/>
              <a:gd name="connsiteY28" fmla="*/ 623454 h 1274618"/>
              <a:gd name="connsiteX29" fmla="*/ 5611091 w 9074727"/>
              <a:gd name="connsiteY29" fmla="*/ 637309 h 1274618"/>
              <a:gd name="connsiteX30" fmla="*/ 5527963 w 9074727"/>
              <a:gd name="connsiteY30" fmla="*/ 665018 h 1274618"/>
              <a:gd name="connsiteX31" fmla="*/ 5500254 w 9074727"/>
              <a:gd name="connsiteY31" fmla="*/ 858982 h 1274618"/>
              <a:gd name="connsiteX32" fmla="*/ 5486400 w 9074727"/>
              <a:gd name="connsiteY32" fmla="*/ 900545 h 1274618"/>
              <a:gd name="connsiteX33" fmla="*/ 5472545 w 9074727"/>
              <a:gd name="connsiteY33" fmla="*/ 969818 h 1274618"/>
              <a:gd name="connsiteX34" fmla="*/ 5458691 w 9074727"/>
              <a:gd name="connsiteY34" fmla="*/ 1011382 h 1274618"/>
              <a:gd name="connsiteX35" fmla="*/ 5444836 w 9074727"/>
              <a:gd name="connsiteY35" fmla="*/ 1066800 h 1274618"/>
              <a:gd name="connsiteX36" fmla="*/ 5430981 w 9074727"/>
              <a:gd name="connsiteY36" fmla="*/ 1108363 h 1274618"/>
              <a:gd name="connsiteX37" fmla="*/ 5417127 w 9074727"/>
              <a:gd name="connsiteY37" fmla="*/ 1163782 h 1274618"/>
              <a:gd name="connsiteX38" fmla="*/ 5375563 w 9074727"/>
              <a:gd name="connsiteY38" fmla="*/ 1205345 h 1274618"/>
              <a:gd name="connsiteX39" fmla="*/ 4350327 w 9074727"/>
              <a:gd name="connsiteY39" fmla="*/ 1205345 h 1274618"/>
              <a:gd name="connsiteX40" fmla="*/ 4225636 w 9074727"/>
              <a:gd name="connsiteY40" fmla="*/ 1219200 h 1274618"/>
              <a:gd name="connsiteX41" fmla="*/ 3837709 w 9074727"/>
              <a:gd name="connsiteY41" fmla="*/ 1233054 h 1274618"/>
              <a:gd name="connsiteX42" fmla="*/ 3477491 w 9074727"/>
              <a:gd name="connsiteY42" fmla="*/ 1260763 h 1274618"/>
              <a:gd name="connsiteX43" fmla="*/ 3020291 w 9074727"/>
              <a:gd name="connsiteY43" fmla="*/ 1274618 h 1274618"/>
              <a:gd name="connsiteX44" fmla="*/ 568036 w 9074727"/>
              <a:gd name="connsiteY44" fmla="*/ 1260763 h 1274618"/>
              <a:gd name="connsiteX45" fmla="*/ 471054 w 9074727"/>
              <a:gd name="connsiteY45" fmla="*/ 1233054 h 1274618"/>
              <a:gd name="connsiteX46" fmla="*/ 415636 w 9074727"/>
              <a:gd name="connsiteY46" fmla="*/ 1205345 h 1274618"/>
              <a:gd name="connsiteX47" fmla="*/ 346363 w 9074727"/>
              <a:gd name="connsiteY47" fmla="*/ 1191491 h 1274618"/>
              <a:gd name="connsiteX48" fmla="*/ 290945 w 9074727"/>
              <a:gd name="connsiteY48" fmla="*/ 1163782 h 1274618"/>
              <a:gd name="connsiteX49" fmla="*/ 207818 w 9074727"/>
              <a:gd name="connsiteY49" fmla="*/ 1136072 h 1274618"/>
              <a:gd name="connsiteX50" fmla="*/ 124691 w 9074727"/>
              <a:gd name="connsiteY50" fmla="*/ 1039091 h 1274618"/>
              <a:gd name="connsiteX51" fmla="*/ 41563 w 9074727"/>
              <a:gd name="connsiteY51" fmla="*/ 983672 h 1274618"/>
              <a:gd name="connsiteX52" fmla="*/ 13854 w 9074727"/>
              <a:gd name="connsiteY52" fmla="*/ 900545 h 1274618"/>
              <a:gd name="connsiteX53" fmla="*/ 0 w 9074727"/>
              <a:gd name="connsiteY53" fmla="*/ 858982 h 1274618"/>
              <a:gd name="connsiteX54" fmla="*/ 13854 w 9074727"/>
              <a:gd name="connsiteY54" fmla="*/ 734291 h 1274618"/>
              <a:gd name="connsiteX55" fmla="*/ 27709 w 9074727"/>
              <a:gd name="connsiteY55" fmla="*/ 692727 h 1274618"/>
              <a:gd name="connsiteX56" fmla="*/ 124691 w 9074727"/>
              <a:gd name="connsiteY56" fmla="*/ 623454 h 1274618"/>
              <a:gd name="connsiteX57" fmla="*/ 207818 w 9074727"/>
              <a:gd name="connsiteY57" fmla="*/ 595745 h 1274618"/>
              <a:gd name="connsiteX58" fmla="*/ 2452254 w 9074727"/>
              <a:gd name="connsiteY58" fmla="*/ 623454 h 1274618"/>
              <a:gd name="connsiteX59" fmla="*/ 2563091 w 9074727"/>
              <a:gd name="connsiteY59" fmla="*/ 637309 h 1274618"/>
              <a:gd name="connsiteX60" fmla="*/ 2729345 w 9074727"/>
              <a:gd name="connsiteY60" fmla="*/ 651163 h 1274618"/>
              <a:gd name="connsiteX61" fmla="*/ 3255818 w 9074727"/>
              <a:gd name="connsiteY61" fmla="*/ 678872 h 1274618"/>
              <a:gd name="connsiteX62" fmla="*/ 3560618 w 9074727"/>
              <a:gd name="connsiteY62" fmla="*/ 706582 h 1274618"/>
              <a:gd name="connsiteX63" fmla="*/ 3934691 w 9074727"/>
              <a:gd name="connsiteY63" fmla="*/ 734291 h 1274618"/>
              <a:gd name="connsiteX64" fmla="*/ 4184072 w 9074727"/>
              <a:gd name="connsiteY64" fmla="*/ 720436 h 1274618"/>
              <a:gd name="connsiteX65" fmla="*/ 4239491 w 9074727"/>
              <a:gd name="connsiteY65" fmla="*/ 706582 h 1274618"/>
              <a:gd name="connsiteX66" fmla="*/ 4405745 w 9074727"/>
              <a:gd name="connsiteY66" fmla="*/ 692727 h 1274618"/>
              <a:gd name="connsiteX67" fmla="*/ 4461163 w 9074727"/>
              <a:gd name="connsiteY67" fmla="*/ 678872 h 1274618"/>
              <a:gd name="connsiteX68" fmla="*/ 5195454 w 9074727"/>
              <a:gd name="connsiteY68" fmla="*/ 651163 h 1274618"/>
              <a:gd name="connsiteX69" fmla="*/ 5237018 w 9074727"/>
              <a:gd name="connsiteY69" fmla="*/ 637309 h 1274618"/>
              <a:gd name="connsiteX70" fmla="*/ 5430981 w 9074727"/>
              <a:gd name="connsiteY70" fmla="*/ 609600 h 1274618"/>
              <a:gd name="connsiteX71" fmla="*/ 6026727 w 9074727"/>
              <a:gd name="connsiteY71" fmla="*/ 595745 h 1274618"/>
              <a:gd name="connsiteX72" fmla="*/ 6248400 w 9074727"/>
              <a:gd name="connsiteY72" fmla="*/ 568036 h 1274618"/>
              <a:gd name="connsiteX73" fmla="*/ 6553200 w 9074727"/>
              <a:gd name="connsiteY73" fmla="*/ 554182 h 1274618"/>
              <a:gd name="connsiteX74" fmla="*/ 6636327 w 9074727"/>
              <a:gd name="connsiteY74" fmla="*/ 540327 h 1274618"/>
              <a:gd name="connsiteX75" fmla="*/ 6733309 w 9074727"/>
              <a:gd name="connsiteY75" fmla="*/ 526472 h 1274618"/>
              <a:gd name="connsiteX76" fmla="*/ 6788727 w 9074727"/>
              <a:gd name="connsiteY76" fmla="*/ 512618 h 1274618"/>
              <a:gd name="connsiteX77" fmla="*/ 6982691 w 9074727"/>
              <a:gd name="connsiteY77" fmla="*/ 498763 h 1274618"/>
              <a:gd name="connsiteX78" fmla="*/ 7024254 w 9074727"/>
              <a:gd name="connsiteY78" fmla="*/ 471054 h 1274618"/>
              <a:gd name="connsiteX79" fmla="*/ 7121236 w 9074727"/>
              <a:gd name="connsiteY79" fmla="*/ 443345 h 1274618"/>
              <a:gd name="connsiteX80" fmla="*/ 7204363 w 9074727"/>
              <a:gd name="connsiteY80" fmla="*/ 387927 h 1274618"/>
              <a:gd name="connsiteX81" fmla="*/ 7245927 w 9074727"/>
              <a:gd name="connsiteY81" fmla="*/ 360218 h 1274618"/>
              <a:gd name="connsiteX82" fmla="*/ 7287491 w 9074727"/>
              <a:gd name="connsiteY82" fmla="*/ 346363 h 1274618"/>
              <a:gd name="connsiteX83" fmla="*/ 7412181 w 9074727"/>
              <a:gd name="connsiteY83" fmla="*/ 277091 h 1274618"/>
              <a:gd name="connsiteX84" fmla="*/ 7467600 w 9074727"/>
              <a:gd name="connsiteY84" fmla="*/ 221672 h 1274618"/>
              <a:gd name="connsiteX85" fmla="*/ 7495309 w 9074727"/>
              <a:gd name="connsiteY85" fmla="*/ 110836 h 1274618"/>
              <a:gd name="connsiteX86" fmla="*/ 7523018 w 9074727"/>
              <a:gd name="connsiteY86" fmla="*/ 41563 h 12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074727" h="1274618">
                <a:moveTo>
                  <a:pt x="7356763" y="249382"/>
                </a:moveTo>
                <a:cubicBezTo>
                  <a:pt x="7379854" y="221673"/>
                  <a:pt x="7403504" y="194419"/>
                  <a:pt x="7426036" y="166254"/>
                </a:cubicBezTo>
                <a:cubicBezTo>
                  <a:pt x="7440461" y="148223"/>
                  <a:pt x="7448615" y="123980"/>
                  <a:pt x="7467600" y="110836"/>
                </a:cubicBezTo>
                <a:cubicBezTo>
                  <a:pt x="7510052" y="81446"/>
                  <a:pt x="7563184" y="70203"/>
                  <a:pt x="7606145" y="41563"/>
                </a:cubicBezTo>
                <a:cubicBezTo>
                  <a:pt x="7620000" y="32327"/>
                  <a:pt x="7632404" y="20413"/>
                  <a:pt x="7647709" y="13854"/>
                </a:cubicBezTo>
                <a:cubicBezTo>
                  <a:pt x="7665211" y="6353"/>
                  <a:pt x="7684654" y="4618"/>
                  <a:pt x="7703127" y="0"/>
                </a:cubicBezTo>
                <a:lnTo>
                  <a:pt x="8853054" y="13854"/>
                </a:lnTo>
                <a:cubicBezTo>
                  <a:pt x="8885701" y="14579"/>
                  <a:pt x="8918015" y="21305"/>
                  <a:pt x="8950036" y="27709"/>
                </a:cubicBezTo>
                <a:cubicBezTo>
                  <a:pt x="8987379" y="35178"/>
                  <a:pt x="9023927" y="46182"/>
                  <a:pt x="9060872" y="55418"/>
                </a:cubicBezTo>
                <a:cubicBezTo>
                  <a:pt x="9065490" y="115454"/>
                  <a:pt x="9074727" y="175313"/>
                  <a:pt x="9074727" y="235527"/>
                </a:cubicBezTo>
                <a:cubicBezTo>
                  <a:pt x="9074727" y="268183"/>
                  <a:pt x="9070256" y="301231"/>
                  <a:pt x="9060872" y="332509"/>
                </a:cubicBezTo>
                <a:cubicBezTo>
                  <a:pt x="9044386" y="387460"/>
                  <a:pt x="9032011" y="367721"/>
                  <a:pt x="8991600" y="387927"/>
                </a:cubicBezTo>
                <a:cubicBezTo>
                  <a:pt x="8976707" y="395374"/>
                  <a:pt x="8965627" y="409789"/>
                  <a:pt x="8950036" y="415636"/>
                </a:cubicBezTo>
                <a:cubicBezTo>
                  <a:pt x="8927987" y="423904"/>
                  <a:pt x="8903751" y="424383"/>
                  <a:pt x="8880763" y="429491"/>
                </a:cubicBezTo>
                <a:cubicBezTo>
                  <a:pt x="8862175" y="433622"/>
                  <a:pt x="8843818" y="438727"/>
                  <a:pt x="8825345" y="443345"/>
                </a:cubicBezTo>
                <a:cubicBezTo>
                  <a:pt x="8729397" y="491319"/>
                  <a:pt x="8777914" y="475474"/>
                  <a:pt x="8617527" y="484909"/>
                </a:cubicBezTo>
                <a:cubicBezTo>
                  <a:pt x="8511392" y="491152"/>
                  <a:pt x="8405070" y="493706"/>
                  <a:pt x="8298872" y="498763"/>
                </a:cubicBezTo>
                <a:lnTo>
                  <a:pt x="8035636" y="512618"/>
                </a:lnTo>
                <a:lnTo>
                  <a:pt x="7218218" y="498763"/>
                </a:lnTo>
                <a:cubicBezTo>
                  <a:pt x="7167229" y="497306"/>
                  <a:pt x="7116827" y="484909"/>
                  <a:pt x="7065818" y="484909"/>
                </a:cubicBezTo>
                <a:cubicBezTo>
                  <a:pt x="6867182" y="484909"/>
                  <a:pt x="6668654" y="494145"/>
                  <a:pt x="6470072" y="498763"/>
                </a:cubicBezTo>
                <a:cubicBezTo>
                  <a:pt x="6400799" y="503381"/>
                  <a:pt x="6331299" y="505350"/>
                  <a:pt x="6262254" y="512618"/>
                </a:cubicBezTo>
                <a:cubicBezTo>
                  <a:pt x="6243317" y="514611"/>
                  <a:pt x="6225507" y="522738"/>
                  <a:pt x="6206836" y="526472"/>
                </a:cubicBezTo>
                <a:cubicBezTo>
                  <a:pt x="6179290" y="531981"/>
                  <a:pt x="6151255" y="534818"/>
                  <a:pt x="6123709" y="540327"/>
                </a:cubicBezTo>
                <a:cubicBezTo>
                  <a:pt x="6105038" y="544061"/>
                  <a:pt x="6087141" y="551489"/>
                  <a:pt x="6068291" y="554182"/>
                </a:cubicBezTo>
                <a:cubicBezTo>
                  <a:pt x="6022345" y="560746"/>
                  <a:pt x="5975927" y="563418"/>
                  <a:pt x="5929745" y="568036"/>
                </a:cubicBezTo>
                <a:lnTo>
                  <a:pt x="5791200" y="595745"/>
                </a:lnTo>
                <a:cubicBezTo>
                  <a:pt x="5768109" y="600363"/>
                  <a:pt x="5744267" y="602154"/>
                  <a:pt x="5721927" y="609600"/>
                </a:cubicBezTo>
                <a:cubicBezTo>
                  <a:pt x="5708072" y="614218"/>
                  <a:pt x="5694531" y="619912"/>
                  <a:pt x="5680363" y="623454"/>
                </a:cubicBezTo>
                <a:cubicBezTo>
                  <a:pt x="5657518" y="629165"/>
                  <a:pt x="5633809" y="631113"/>
                  <a:pt x="5611091" y="637309"/>
                </a:cubicBezTo>
                <a:cubicBezTo>
                  <a:pt x="5582912" y="644994"/>
                  <a:pt x="5527963" y="665018"/>
                  <a:pt x="5527963" y="665018"/>
                </a:cubicBezTo>
                <a:cubicBezTo>
                  <a:pt x="5493634" y="768010"/>
                  <a:pt x="5530608" y="646507"/>
                  <a:pt x="5500254" y="858982"/>
                </a:cubicBezTo>
                <a:cubicBezTo>
                  <a:pt x="5498189" y="873439"/>
                  <a:pt x="5489942" y="886377"/>
                  <a:pt x="5486400" y="900545"/>
                </a:cubicBezTo>
                <a:cubicBezTo>
                  <a:pt x="5480689" y="923390"/>
                  <a:pt x="5478256" y="946973"/>
                  <a:pt x="5472545" y="969818"/>
                </a:cubicBezTo>
                <a:cubicBezTo>
                  <a:pt x="5469003" y="983986"/>
                  <a:pt x="5462703" y="997340"/>
                  <a:pt x="5458691" y="1011382"/>
                </a:cubicBezTo>
                <a:cubicBezTo>
                  <a:pt x="5453460" y="1029691"/>
                  <a:pt x="5450067" y="1048491"/>
                  <a:pt x="5444836" y="1066800"/>
                </a:cubicBezTo>
                <a:cubicBezTo>
                  <a:pt x="5440824" y="1080842"/>
                  <a:pt x="5434993" y="1094321"/>
                  <a:pt x="5430981" y="1108363"/>
                </a:cubicBezTo>
                <a:cubicBezTo>
                  <a:pt x="5425750" y="1126672"/>
                  <a:pt x="5426574" y="1147249"/>
                  <a:pt x="5417127" y="1163782"/>
                </a:cubicBezTo>
                <a:cubicBezTo>
                  <a:pt x="5407406" y="1180794"/>
                  <a:pt x="5389418" y="1191491"/>
                  <a:pt x="5375563" y="1205345"/>
                </a:cubicBezTo>
                <a:cubicBezTo>
                  <a:pt x="4864557" y="1188312"/>
                  <a:pt x="4940498" y="1183074"/>
                  <a:pt x="4350327" y="1205345"/>
                </a:cubicBezTo>
                <a:cubicBezTo>
                  <a:pt x="4308537" y="1206922"/>
                  <a:pt x="4267395" y="1216943"/>
                  <a:pt x="4225636" y="1219200"/>
                </a:cubicBezTo>
                <a:cubicBezTo>
                  <a:pt x="4096433" y="1226184"/>
                  <a:pt x="3967018" y="1228436"/>
                  <a:pt x="3837709" y="1233054"/>
                </a:cubicBezTo>
                <a:cubicBezTo>
                  <a:pt x="3672176" y="1260643"/>
                  <a:pt x="3753616" y="1250343"/>
                  <a:pt x="3477491" y="1260763"/>
                </a:cubicBezTo>
                <a:lnTo>
                  <a:pt x="3020291" y="1274618"/>
                </a:lnTo>
                <a:lnTo>
                  <a:pt x="568036" y="1260763"/>
                </a:lnTo>
                <a:cubicBezTo>
                  <a:pt x="556005" y="1260630"/>
                  <a:pt x="486538" y="1239690"/>
                  <a:pt x="471054" y="1233054"/>
                </a:cubicBezTo>
                <a:cubicBezTo>
                  <a:pt x="452071" y="1224918"/>
                  <a:pt x="435229" y="1211876"/>
                  <a:pt x="415636" y="1205345"/>
                </a:cubicBezTo>
                <a:cubicBezTo>
                  <a:pt x="393296" y="1197898"/>
                  <a:pt x="369454" y="1196109"/>
                  <a:pt x="346363" y="1191491"/>
                </a:cubicBezTo>
                <a:cubicBezTo>
                  <a:pt x="327890" y="1182255"/>
                  <a:pt x="310121" y="1171452"/>
                  <a:pt x="290945" y="1163782"/>
                </a:cubicBezTo>
                <a:cubicBezTo>
                  <a:pt x="263826" y="1152934"/>
                  <a:pt x="207818" y="1136072"/>
                  <a:pt x="207818" y="1136072"/>
                </a:cubicBezTo>
                <a:cubicBezTo>
                  <a:pt x="172257" y="1064950"/>
                  <a:pt x="193865" y="1087513"/>
                  <a:pt x="124691" y="1039091"/>
                </a:cubicBezTo>
                <a:cubicBezTo>
                  <a:pt x="97408" y="1019993"/>
                  <a:pt x="41563" y="983672"/>
                  <a:pt x="41563" y="983672"/>
                </a:cubicBezTo>
                <a:lnTo>
                  <a:pt x="13854" y="900545"/>
                </a:lnTo>
                <a:lnTo>
                  <a:pt x="0" y="858982"/>
                </a:lnTo>
                <a:cubicBezTo>
                  <a:pt x="4618" y="817418"/>
                  <a:pt x="6979" y="775541"/>
                  <a:pt x="13854" y="734291"/>
                </a:cubicBezTo>
                <a:cubicBezTo>
                  <a:pt x="16255" y="719886"/>
                  <a:pt x="18360" y="703946"/>
                  <a:pt x="27709" y="692727"/>
                </a:cubicBezTo>
                <a:cubicBezTo>
                  <a:pt x="30721" y="689113"/>
                  <a:pt x="111311" y="629401"/>
                  <a:pt x="124691" y="623454"/>
                </a:cubicBezTo>
                <a:cubicBezTo>
                  <a:pt x="151381" y="611592"/>
                  <a:pt x="207818" y="595745"/>
                  <a:pt x="207818" y="595745"/>
                </a:cubicBezTo>
                <a:lnTo>
                  <a:pt x="2452254" y="623454"/>
                </a:lnTo>
                <a:cubicBezTo>
                  <a:pt x="2489457" y="624942"/>
                  <a:pt x="2526043" y="633604"/>
                  <a:pt x="2563091" y="637309"/>
                </a:cubicBezTo>
                <a:cubicBezTo>
                  <a:pt x="2618425" y="642842"/>
                  <a:pt x="2673927" y="646545"/>
                  <a:pt x="2729345" y="651163"/>
                </a:cubicBezTo>
                <a:cubicBezTo>
                  <a:pt x="2940653" y="703992"/>
                  <a:pt x="2736900" y="657250"/>
                  <a:pt x="3255818" y="678872"/>
                </a:cubicBezTo>
                <a:cubicBezTo>
                  <a:pt x="3602735" y="693327"/>
                  <a:pt x="3318936" y="685866"/>
                  <a:pt x="3560618" y="706582"/>
                </a:cubicBezTo>
                <a:cubicBezTo>
                  <a:pt x="3685194" y="717260"/>
                  <a:pt x="3934691" y="734291"/>
                  <a:pt x="3934691" y="734291"/>
                </a:cubicBezTo>
                <a:cubicBezTo>
                  <a:pt x="4017818" y="729673"/>
                  <a:pt x="4101159" y="727974"/>
                  <a:pt x="4184072" y="720436"/>
                </a:cubicBezTo>
                <a:cubicBezTo>
                  <a:pt x="4203035" y="718712"/>
                  <a:pt x="4220597" y="708944"/>
                  <a:pt x="4239491" y="706582"/>
                </a:cubicBezTo>
                <a:cubicBezTo>
                  <a:pt x="4294672" y="699684"/>
                  <a:pt x="4350327" y="697345"/>
                  <a:pt x="4405745" y="692727"/>
                </a:cubicBezTo>
                <a:cubicBezTo>
                  <a:pt x="4424218" y="688109"/>
                  <a:pt x="4442429" y="682278"/>
                  <a:pt x="4461163" y="678872"/>
                </a:cubicBezTo>
                <a:cubicBezTo>
                  <a:pt x="4693685" y="636595"/>
                  <a:pt x="5012289" y="655145"/>
                  <a:pt x="5195454" y="651163"/>
                </a:cubicBezTo>
                <a:cubicBezTo>
                  <a:pt x="5209309" y="646545"/>
                  <a:pt x="5222850" y="640851"/>
                  <a:pt x="5237018" y="637309"/>
                </a:cubicBezTo>
                <a:cubicBezTo>
                  <a:pt x="5292597" y="623414"/>
                  <a:pt x="5380029" y="611560"/>
                  <a:pt x="5430981" y="609600"/>
                </a:cubicBezTo>
                <a:cubicBezTo>
                  <a:pt x="5629470" y="601966"/>
                  <a:pt x="5828145" y="600363"/>
                  <a:pt x="6026727" y="595745"/>
                </a:cubicBezTo>
                <a:cubicBezTo>
                  <a:pt x="6119352" y="580308"/>
                  <a:pt x="6141850" y="574695"/>
                  <a:pt x="6248400" y="568036"/>
                </a:cubicBezTo>
                <a:cubicBezTo>
                  <a:pt x="6349907" y="561692"/>
                  <a:pt x="6451600" y="558800"/>
                  <a:pt x="6553200" y="554182"/>
                </a:cubicBezTo>
                <a:lnTo>
                  <a:pt x="6636327" y="540327"/>
                </a:lnTo>
                <a:cubicBezTo>
                  <a:pt x="6668603" y="535361"/>
                  <a:pt x="6701180" y="532314"/>
                  <a:pt x="6733309" y="526472"/>
                </a:cubicBezTo>
                <a:cubicBezTo>
                  <a:pt x="6752043" y="523066"/>
                  <a:pt x="6769802" y="514721"/>
                  <a:pt x="6788727" y="512618"/>
                </a:cubicBezTo>
                <a:cubicBezTo>
                  <a:pt x="6853150" y="505460"/>
                  <a:pt x="6918036" y="503381"/>
                  <a:pt x="6982691" y="498763"/>
                </a:cubicBezTo>
                <a:cubicBezTo>
                  <a:pt x="6996545" y="489527"/>
                  <a:pt x="7008949" y="477613"/>
                  <a:pt x="7024254" y="471054"/>
                </a:cubicBezTo>
                <a:cubicBezTo>
                  <a:pt x="7055652" y="457598"/>
                  <a:pt x="7090897" y="460200"/>
                  <a:pt x="7121236" y="443345"/>
                </a:cubicBezTo>
                <a:cubicBezTo>
                  <a:pt x="7150347" y="427172"/>
                  <a:pt x="7176654" y="406400"/>
                  <a:pt x="7204363" y="387927"/>
                </a:cubicBezTo>
                <a:cubicBezTo>
                  <a:pt x="7218218" y="378691"/>
                  <a:pt x="7230130" y="365484"/>
                  <a:pt x="7245927" y="360218"/>
                </a:cubicBezTo>
                <a:cubicBezTo>
                  <a:pt x="7259782" y="355600"/>
                  <a:pt x="7274725" y="353455"/>
                  <a:pt x="7287491" y="346363"/>
                </a:cubicBezTo>
                <a:cubicBezTo>
                  <a:pt x="7430405" y="266966"/>
                  <a:pt x="7318135" y="308439"/>
                  <a:pt x="7412181" y="277091"/>
                </a:cubicBezTo>
                <a:cubicBezTo>
                  <a:pt x="7430654" y="258618"/>
                  <a:pt x="7462477" y="247289"/>
                  <a:pt x="7467600" y="221672"/>
                </a:cubicBezTo>
                <a:cubicBezTo>
                  <a:pt x="7475732" y="181008"/>
                  <a:pt x="7479332" y="148115"/>
                  <a:pt x="7495309" y="110836"/>
                </a:cubicBezTo>
                <a:cubicBezTo>
                  <a:pt x="7525083" y="41363"/>
                  <a:pt x="7523018" y="78290"/>
                  <a:pt x="7523018" y="415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614587" y="144790"/>
            <a:ext cx="4148893" cy="353943"/>
          </a:xfrm>
          <a:prstGeom prst="rect">
            <a:avLst/>
          </a:prstGeom>
          <a:solidFill>
            <a:schemeClr val="bg1"/>
          </a:solidFill>
          <a:ln>
            <a:solidFill>
              <a:schemeClr val="tx1"/>
            </a:solidFill>
          </a:ln>
        </p:spPr>
        <p:txBody>
          <a:bodyPr wrap="none" rtlCol="0">
            <a:spAutoFit/>
          </a:bodyPr>
          <a:lstStyle/>
          <a:p>
            <a:r>
              <a:rPr lang="en-GB" sz="1700" dirty="0"/>
              <a:t>Link to awe/wonderment of paragraph 1</a:t>
            </a:r>
          </a:p>
        </p:txBody>
      </p:sp>
    </p:spTree>
    <p:extLst>
      <p:ext uri="{BB962C8B-B14F-4D97-AF65-F5344CB8AC3E}">
        <p14:creationId xmlns:p14="http://schemas.microsoft.com/office/powerpoint/2010/main" val="295711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268761"/>
            <a:ext cx="5868144" cy="4752527"/>
          </a:xfrm>
        </p:spPr>
        <p:txBody>
          <a:bodyPr>
            <a:normAutofit fontScale="92500" lnSpcReduction="10000"/>
          </a:bodyPr>
          <a:lstStyle/>
          <a:p>
            <a:pPr lvl="0"/>
            <a:r>
              <a:rPr lang="en-GB" sz="2800" b="1" dirty="0">
                <a:solidFill>
                  <a:srgbClr val="00B0F0"/>
                </a:solidFill>
              </a:rPr>
              <a:t>Throughout the passage the writer makes clear that she thinks wind turbines are important for preserving the world, rather than responsible for destroying it. </a:t>
            </a:r>
          </a:p>
          <a:p>
            <a:pPr lvl="0"/>
            <a:r>
              <a:rPr lang="en-GB" sz="2800" dirty="0">
                <a:solidFill>
                  <a:srgbClr val="00B050"/>
                </a:solidFill>
              </a:rPr>
              <a:t>By including a universal perspective: “basking… in the sun.   swirling around us since the Big Bang.” the writer  reminds us of the wider significance of green energy choices in her argument ; it is not just about the look of them.</a:t>
            </a:r>
          </a:p>
          <a:p>
            <a:pPr lvl="0"/>
            <a:endParaRPr lang="en-GB" dirty="0"/>
          </a:p>
          <a:p>
            <a:endParaRPr lang="en-GB" dirty="0"/>
          </a:p>
        </p:txBody>
      </p:sp>
      <p:sp>
        <p:nvSpPr>
          <p:cNvPr id="7" name="Text Placeholder 6"/>
          <p:cNvSpPr>
            <a:spLocks noGrp="1"/>
          </p:cNvSpPr>
          <p:nvPr>
            <p:ph type="body" sz="half" idx="2"/>
          </p:nvPr>
        </p:nvSpPr>
        <p:spPr>
          <a:xfrm>
            <a:off x="6107443" y="1124744"/>
            <a:ext cx="3008313" cy="4691063"/>
          </a:xfrm>
          <a:prstGeom prst="rect">
            <a:avLst/>
          </a:prstGeom>
        </p:spPr>
        <p:txBody>
          <a:bodyPr wrap="square">
            <a:spAutoFit/>
          </a:bodyPr>
          <a:lstStyle/>
          <a:p>
            <a:pPr algn="just"/>
            <a:r>
              <a:rPr lang="en-GB" sz="1800" b="1" i="1" dirty="0"/>
              <a:t>First</a:t>
            </a:r>
            <a:r>
              <a:rPr lang="en-GB" sz="1800" dirty="0"/>
              <a:t> focus on </a:t>
            </a:r>
            <a:r>
              <a:rPr lang="en-GB" sz="1800" b="1" u="sng" dirty="0"/>
              <a:t>what</a:t>
            </a:r>
            <a:r>
              <a:rPr lang="en-GB" sz="1800" dirty="0"/>
              <a:t> the writer is saying.</a:t>
            </a:r>
            <a:endParaRPr lang="en-GB" sz="1800" u="sng" dirty="0"/>
          </a:p>
          <a:p>
            <a:pPr marL="342900" indent="-342900">
              <a:buFont typeface="Arial" panose="020B0604020202020204" pitchFamily="34" charset="0"/>
              <a:buChar char="•"/>
            </a:pPr>
            <a:r>
              <a:rPr lang="en-GB" sz="1800" b="1" dirty="0">
                <a:solidFill>
                  <a:srgbClr val="0070C0"/>
                </a:solidFill>
              </a:rPr>
              <a:t> Express an understanding of the writer’s idea (as you would in a ‘U’ question) and explain </a:t>
            </a:r>
            <a:r>
              <a:rPr lang="en-GB" sz="1800" b="1" i="1" dirty="0">
                <a:solidFill>
                  <a:srgbClr val="0070C0"/>
                </a:solidFill>
              </a:rPr>
              <a:t>how</a:t>
            </a:r>
            <a:r>
              <a:rPr lang="en-GB" sz="1800" b="1" dirty="0">
                <a:solidFill>
                  <a:srgbClr val="0070C0"/>
                </a:solidFill>
              </a:rPr>
              <a:t> it is effective.</a:t>
            </a:r>
            <a:endParaRPr lang="en-GB" sz="1800" dirty="0">
              <a:solidFill>
                <a:srgbClr val="C00000"/>
              </a:solidFill>
            </a:endParaRPr>
          </a:p>
          <a:p>
            <a:pPr algn="just"/>
            <a:r>
              <a:rPr lang="en-GB" sz="1800" dirty="0"/>
              <a:t>The focus on</a:t>
            </a:r>
            <a:r>
              <a:rPr lang="en-GB" sz="1800" b="1" u="sng" dirty="0"/>
              <a:t> how </a:t>
            </a:r>
            <a:r>
              <a:rPr lang="en-GB" sz="1800" dirty="0"/>
              <a:t>the writer says it)</a:t>
            </a:r>
            <a:r>
              <a:rPr lang="en-GB" sz="1800" u="sng" dirty="0"/>
              <a:t> </a:t>
            </a:r>
          </a:p>
          <a:p>
            <a:pPr marL="342900" indent="-342900">
              <a:buFont typeface="Arial" panose="020B0604020202020204" pitchFamily="34" charset="0"/>
              <a:buChar char="•"/>
            </a:pPr>
            <a:r>
              <a:rPr lang="en-GB" sz="1800" b="1" dirty="0">
                <a:solidFill>
                  <a:srgbClr val="00B050"/>
                </a:solidFill>
              </a:rPr>
              <a:t> Analyse the language (sentence structure feature, word choice or image etc.) and then explain </a:t>
            </a:r>
            <a:r>
              <a:rPr lang="en-GB" sz="1800" b="1" i="1" dirty="0">
                <a:solidFill>
                  <a:srgbClr val="00B050"/>
                </a:solidFill>
              </a:rPr>
              <a:t>how</a:t>
            </a:r>
            <a:r>
              <a:rPr lang="en-GB" sz="1800" b="1" dirty="0">
                <a:solidFill>
                  <a:srgbClr val="00B050"/>
                </a:solidFill>
              </a:rPr>
              <a:t> it is effective.</a:t>
            </a:r>
          </a:p>
        </p:txBody>
      </p:sp>
      <p:sp>
        <p:nvSpPr>
          <p:cNvPr id="8" name="Title 4"/>
          <p:cNvSpPr>
            <a:spLocks noGrp="1"/>
          </p:cNvSpPr>
          <p:nvPr>
            <p:ph type="title"/>
          </p:nvPr>
        </p:nvSpPr>
        <p:spPr>
          <a:xfrm>
            <a:off x="1" y="0"/>
            <a:ext cx="9144000" cy="1268760"/>
          </a:xfrm>
        </p:spPr>
        <p:txBody>
          <a:bodyPr>
            <a:noAutofit/>
          </a:bodyPr>
          <a:lstStyle/>
          <a:p>
            <a:pPr algn="l"/>
            <a:r>
              <a:rPr lang="en-GB" sz="2000" dirty="0"/>
              <a:t>Expected Answers – For full marks there must be appropriate attention to the idea of a conclusion but this does not have to be limited to structure. Candidates may make valid points about the emotive/rhetorical impact of the conclusion.</a:t>
            </a:r>
          </a:p>
        </p:txBody>
      </p:sp>
      <p:sp>
        <p:nvSpPr>
          <p:cNvPr id="9" name="TextBox 8"/>
          <p:cNvSpPr txBox="1"/>
          <p:nvPr/>
        </p:nvSpPr>
        <p:spPr>
          <a:xfrm>
            <a:off x="0" y="6211669"/>
            <a:ext cx="9144000" cy="646331"/>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solidFill>
                  <a:schemeClr val="bg1"/>
                </a:solidFill>
                <a:cs typeface="BrowalliaUPC" panose="020B0604020202020204" pitchFamily="34" charset="-34"/>
              </a:rPr>
              <a:t>SQA TIP: USE BRIEF QUOTATIONS AS EVIDENCE IN SUPPORT OF WHAT YOU ARE SAYING – EVIDENCE SHOULD BE CLEAR AND INTELLIGENT!</a:t>
            </a:r>
          </a:p>
        </p:txBody>
      </p:sp>
    </p:spTree>
    <p:extLst>
      <p:ext uri="{BB962C8B-B14F-4D97-AF65-F5344CB8AC3E}">
        <p14:creationId xmlns:p14="http://schemas.microsoft.com/office/powerpoint/2010/main" val="37771088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responses…</a:t>
            </a:r>
          </a:p>
        </p:txBody>
      </p:sp>
      <p:sp>
        <p:nvSpPr>
          <p:cNvPr id="3" name="Content Placeholder 2"/>
          <p:cNvSpPr>
            <a:spLocks noGrp="1"/>
          </p:cNvSpPr>
          <p:nvPr>
            <p:ph idx="1"/>
          </p:nvPr>
        </p:nvSpPr>
        <p:spPr/>
        <p:txBody>
          <a:bodyPr>
            <a:normAutofit fontScale="92500" lnSpcReduction="20000"/>
          </a:bodyPr>
          <a:lstStyle/>
          <a:p>
            <a:pPr lvl="0"/>
            <a:r>
              <a:rPr lang="en-GB" b="1" dirty="0">
                <a:solidFill>
                  <a:srgbClr val="00B050"/>
                </a:solidFill>
              </a:rPr>
              <a:t>the writer reminds us of her emotional response to the turbines by saying “I love wind turbines” – echoes her amazed response in paras 2 and 3 </a:t>
            </a:r>
          </a:p>
          <a:p>
            <a:pPr lvl="0"/>
            <a:endParaRPr lang="en-GB" b="1" dirty="0">
              <a:solidFill>
                <a:srgbClr val="00B050"/>
              </a:solidFill>
            </a:endParaRPr>
          </a:p>
          <a:p>
            <a:pPr lvl="0"/>
            <a:r>
              <a:rPr lang="en-GB" b="1" dirty="0">
                <a:solidFill>
                  <a:srgbClr val="00B050"/>
                </a:solidFill>
              </a:rPr>
              <a:t>the writer’s emotional assertion in the final sentence reminds the readers of the benefits to individuals in a spiritual sense, rather than a pragmatic, technological one.</a:t>
            </a:r>
          </a:p>
          <a:p>
            <a:endParaRPr lang="en-GB" dirty="0"/>
          </a:p>
        </p:txBody>
      </p:sp>
      <p:sp>
        <p:nvSpPr>
          <p:cNvPr id="4" name="Text Placeholder 3"/>
          <p:cNvSpPr>
            <a:spLocks noGrp="1"/>
          </p:cNvSpPr>
          <p:nvPr>
            <p:ph type="body" sz="half" idx="2"/>
          </p:nvPr>
        </p:nvSpPr>
        <p:spPr/>
        <p:txBody>
          <a:bodyPr/>
          <a:lstStyle/>
          <a:p>
            <a:endParaRPr lang="en-GB" dirty="0"/>
          </a:p>
        </p:txBody>
      </p:sp>
    </p:spTree>
    <p:extLst>
      <p:ext uri="{BB962C8B-B14F-4D97-AF65-F5344CB8AC3E}">
        <p14:creationId xmlns:p14="http://schemas.microsoft.com/office/powerpoint/2010/main" val="4061805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Final Question (5E)</a:t>
            </a:r>
          </a:p>
        </p:txBody>
      </p:sp>
      <p:sp>
        <p:nvSpPr>
          <p:cNvPr id="3" name="Content Placeholder 2"/>
          <p:cNvSpPr>
            <a:spLocks noGrp="1"/>
          </p:cNvSpPr>
          <p:nvPr>
            <p:ph idx="1"/>
          </p:nvPr>
        </p:nvSpPr>
        <p:spPr/>
        <p:txBody>
          <a:bodyPr/>
          <a:lstStyle/>
          <a:p>
            <a:pPr marL="0" indent="0"/>
            <a:r>
              <a:rPr lang="en-GB" dirty="0"/>
              <a:t> Remember:  this is a </a:t>
            </a:r>
            <a:r>
              <a:rPr lang="en-GB" u="sng" dirty="0"/>
              <a:t>key ideas</a:t>
            </a:r>
            <a:r>
              <a:rPr lang="en-GB" dirty="0"/>
              <a:t> question</a:t>
            </a:r>
          </a:p>
          <a:p>
            <a:pPr marL="0" indent="0"/>
            <a:r>
              <a:rPr lang="en-GB" dirty="0"/>
              <a:t> </a:t>
            </a:r>
            <a:r>
              <a:rPr lang="en-GB" dirty="0">
                <a:solidFill>
                  <a:srgbClr val="7030A0"/>
                </a:solidFill>
              </a:rPr>
              <a:t>Sub-heading the key idea upon which the passages agree or disagree </a:t>
            </a:r>
          </a:p>
          <a:p>
            <a:pPr marL="0" indent="0"/>
            <a:r>
              <a:rPr lang="en-GB" dirty="0"/>
              <a:t> </a:t>
            </a:r>
            <a:r>
              <a:rPr lang="en-GB" dirty="0">
                <a:solidFill>
                  <a:srgbClr val="CC0450"/>
                </a:solidFill>
              </a:rPr>
              <a:t>Justify your choice of point of agreement/disagreement by referring to the passage.  Quotation alone is </a:t>
            </a:r>
            <a:r>
              <a:rPr lang="en-GB" u="sng" dirty="0">
                <a:solidFill>
                  <a:srgbClr val="CC0450"/>
                </a:solidFill>
              </a:rPr>
              <a:t>not enough</a:t>
            </a:r>
            <a:r>
              <a:rPr lang="en-GB" dirty="0">
                <a:solidFill>
                  <a:srgbClr val="CC0450"/>
                </a:solidFill>
              </a:rPr>
              <a:t>.  As an ideas question, </a:t>
            </a:r>
            <a:r>
              <a:rPr lang="en-GB" b="1" dirty="0">
                <a:solidFill>
                  <a:srgbClr val="CC0450"/>
                </a:solidFill>
              </a:rPr>
              <a:t>use your own words as far as possible!</a:t>
            </a:r>
            <a:endParaRPr lang="en-GB" dirty="0">
              <a:solidFill>
                <a:srgbClr val="CC0450"/>
              </a:solidFill>
            </a:endParaRP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Box 3"/>
          <p:cNvSpPr txBox="1"/>
          <p:nvPr/>
        </p:nvSpPr>
        <p:spPr>
          <a:xfrm>
            <a:off x="0" y="6211669"/>
            <a:ext cx="9144000" cy="646331"/>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solidFill>
                  <a:schemeClr val="bg1"/>
                </a:solidFill>
                <a:latin typeface="+mj-lt"/>
              </a:rPr>
              <a:t>SQA TIP: </a:t>
            </a:r>
            <a:r>
              <a:rPr lang="en-GB" b="1" dirty="0">
                <a:solidFill>
                  <a:schemeClr val="bg1"/>
                </a:solidFill>
                <a:latin typeface="+mj-lt"/>
              </a:rPr>
              <a:t>IDENTIFY 3 KEY AREAS</a:t>
            </a:r>
            <a:r>
              <a:rPr lang="en-GB" dirty="0">
                <a:solidFill>
                  <a:schemeClr val="bg1"/>
                </a:solidFill>
                <a:latin typeface="+mj-lt"/>
              </a:rPr>
              <a:t>.  USE OF EVIDENCE SHOULD BE CLEAR AND INTELLIGENT!</a:t>
            </a:r>
          </a:p>
        </p:txBody>
      </p:sp>
    </p:spTree>
    <p:extLst>
      <p:ext uri="{BB962C8B-B14F-4D97-AF65-F5344CB8AC3E}">
        <p14:creationId xmlns:p14="http://schemas.microsoft.com/office/powerpoint/2010/main" val="310267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t>The Final Question (5E)</a:t>
            </a:r>
            <a:endParaRPr lang="en-GB" dirty="0"/>
          </a:p>
        </p:txBody>
      </p:sp>
      <p:sp>
        <p:nvSpPr>
          <p:cNvPr id="3" name="Content Placeholder 2"/>
          <p:cNvSpPr>
            <a:spLocks noGrp="1"/>
          </p:cNvSpPr>
          <p:nvPr>
            <p:ph idx="1"/>
          </p:nvPr>
        </p:nvSpPr>
        <p:spPr>
          <a:xfrm>
            <a:off x="179512" y="1052736"/>
            <a:ext cx="8964488" cy="5805264"/>
          </a:xfrm>
        </p:spPr>
        <p:txBody>
          <a:bodyPr>
            <a:noAutofit/>
          </a:bodyPr>
          <a:lstStyle/>
          <a:p>
            <a:pPr>
              <a:spcBef>
                <a:spcPct val="0"/>
              </a:spcBef>
              <a:buNone/>
              <a:defRPr/>
            </a:pPr>
            <a:r>
              <a:rPr lang="en-GB" altLang="en-US" sz="1600" dirty="0"/>
              <a:t>The good news about these questions is that by the time you get to this question</a:t>
            </a:r>
          </a:p>
          <a:p>
            <a:pPr>
              <a:spcBef>
                <a:spcPct val="0"/>
              </a:spcBef>
              <a:buNone/>
              <a:defRPr/>
            </a:pPr>
            <a:r>
              <a:rPr lang="en-GB" altLang="en-US" sz="1600" dirty="0"/>
              <a:t>you should have already found MOST of what you need from the first passage. The issue</a:t>
            </a:r>
          </a:p>
          <a:p>
            <a:pPr>
              <a:spcBef>
                <a:spcPct val="0"/>
              </a:spcBef>
              <a:buNone/>
              <a:defRPr/>
            </a:pPr>
            <a:r>
              <a:rPr lang="en-GB" altLang="en-US" sz="1600" dirty="0"/>
              <a:t>will be finding what you need from the second passage.</a:t>
            </a:r>
          </a:p>
          <a:p>
            <a:pPr>
              <a:spcBef>
                <a:spcPct val="0"/>
              </a:spcBef>
              <a:buNone/>
              <a:defRPr/>
            </a:pPr>
            <a:endParaRPr lang="en-GB" altLang="en-US" sz="1600" dirty="0"/>
          </a:p>
          <a:p>
            <a:pPr marL="285750" indent="-285750">
              <a:spcBef>
                <a:spcPct val="0"/>
              </a:spcBef>
              <a:defRPr/>
            </a:pPr>
            <a:r>
              <a:rPr lang="en-GB" altLang="en-US" sz="1600" b="1" dirty="0"/>
              <a:t>Firstly: </a:t>
            </a:r>
            <a:r>
              <a:rPr lang="en-GB" altLang="en-US" sz="1600" dirty="0"/>
              <a:t>check what the questions is asking (agreement, disagreement or both?)</a:t>
            </a:r>
          </a:p>
          <a:p>
            <a:pPr marL="285750" indent="-285750">
              <a:spcBef>
                <a:spcPct val="0"/>
              </a:spcBef>
              <a:defRPr/>
            </a:pPr>
            <a:r>
              <a:rPr lang="en-GB" altLang="en-US" sz="1600" b="1" dirty="0"/>
              <a:t>Secondly: </a:t>
            </a:r>
            <a:r>
              <a:rPr lang="en-GB" altLang="en-US" sz="1600" dirty="0"/>
              <a:t>Look at what you’ve achieved so far with the first passage (what imagery was </a:t>
            </a:r>
          </a:p>
          <a:p>
            <a:pPr>
              <a:spcBef>
                <a:spcPct val="0"/>
              </a:spcBef>
              <a:buNone/>
              <a:defRPr/>
            </a:pPr>
            <a:r>
              <a:rPr lang="en-GB" altLang="en-US" sz="1600" dirty="0"/>
              <a:t>used; how the passage is structured; any dramatic uses of sentence structure; tone?)</a:t>
            </a:r>
          </a:p>
          <a:p>
            <a:pPr marL="285750" indent="-285750">
              <a:spcBef>
                <a:spcPct val="0"/>
              </a:spcBef>
              <a:defRPr/>
            </a:pPr>
            <a:r>
              <a:rPr lang="en-GB" altLang="en-US" sz="1600" b="1" dirty="0"/>
              <a:t>Thirdly</a:t>
            </a:r>
            <a:r>
              <a:rPr lang="en-GB" altLang="en-US" sz="1600" dirty="0"/>
              <a:t>: Look for where the second passage corresponds with these techniques or where</a:t>
            </a:r>
          </a:p>
          <a:p>
            <a:pPr>
              <a:spcBef>
                <a:spcPct val="0"/>
              </a:spcBef>
              <a:buNone/>
              <a:defRPr/>
            </a:pPr>
            <a:r>
              <a:rPr lang="en-GB" altLang="en-US" sz="1600" dirty="0"/>
              <a:t>they match in ideas/content </a:t>
            </a:r>
            <a:r>
              <a:rPr lang="en-GB" altLang="en-US" sz="1600" u="sng" dirty="0"/>
              <a:t>(use highlighters to identify these areas).</a:t>
            </a:r>
          </a:p>
          <a:p>
            <a:pPr>
              <a:spcBef>
                <a:spcPct val="0"/>
              </a:spcBef>
              <a:buNone/>
              <a:defRPr/>
            </a:pPr>
            <a:endParaRPr lang="en-GB" altLang="en-US" sz="1600" dirty="0"/>
          </a:p>
          <a:p>
            <a:pPr>
              <a:spcBef>
                <a:spcPct val="0"/>
              </a:spcBef>
              <a:buNone/>
              <a:defRPr/>
            </a:pPr>
            <a:r>
              <a:rPr lang="en-GB" altLang="en-US" sz="1600" dirty="0"/>
              <a:t>You must:</a:t>
            </a:r>
          </a:p>
          <a:p>
            <a:pPr marL="285750" indent="-285750">
              <a:spcBef>
                <a:spcPct val="0"/>
              </a:spcBef>
              <a:buFont typeface="Wingdings" panose="05000000000000000000" pitchFamily="2" charset="2"/>
              <a:buChar char="ü"/>
              <a:defRPr/>
            </a:pPr>
            <a:r>
              <a:rPr lang="en-GB" altLang="en-US" sz="1600" dirty="0"/>
              <a:t>Comment on both passages</a:t>
            </a:r>
          </a:p>
          <a:p>
            <a:pPr marL="285750" indent="-285750">
              <a:spcBef>
                <a:spcPct val="0"/>
              </a:spcBef>
              <a:buFont typeface="Wingdings" panose="05000000000000000000" pitchFamily="2" charset="2"/>
              <a:buChar char="ü"/>
              <a:defRPr/>
            </a:pPr>
            <a:r>
              <a:rPr lang="en-GB" altLang="en-US" sz="1600" dirty="0"/>
              <a:t>Develop find at LEAST THREE points of agreement/disagreement/both</a:t>
            </a:r>
          </a:p>
          <a:p>
            <a:pPr marL="285750" indent="-285750">
              <a:spcBef>
                <a:spcPct val="0"/>
              </a:spcBef>
              <a:buFont typeface="Wingdings" panose="05000000000000000000" pitchFamily="2" charset="2"/>
              <a:buChar char="ü"/>
              <a:defRPr/>
            </a:pPr>
            <a:r>
              <a:rPr lang="en-GB" altLang="en-US" sz="1600" dirty="0"/>
              <a:t>Support each statement with a specific reference to the passage (quote)</a:t>
            </a:r>
          </a:p>
          <a:p>
            <a:pPr marL="285750" indent="-285750">
              <a:spcBef>
                <a:spcPct val="0"/>
              </a:spcBef>
              <a:buFont typeface="Wingdings" panose="05000000000000000000" pitchFamily="2" charset="2"/>
              <a:buChar char="ü"/>
              <a:defRPr/>
            </a:pPr>
            <a:r>
              <a:rPr lang="en-GB" altLang="en-US" sz="1600" dirty="0"/>
              <a:t>Ensure that you are highlighting areas such as </a:t>
            </a:r>
            <a:r>
              <a:rPr lang="en-GB" altLang="en-US" sz="1600" b="1" dirty="0"/>
              <a:t>word choice, </a:t>
            </a:r>
          </a:p>
          <a:p>
            <a:pPr>
              <a:spcBef>
                <a:spcPct val="0"/>
              </a:spcBef>
              <a:buNone/>
              <a:defRPr/>
            </a:pPr>
            <a:r>
              <a:rPr lang="en-GB" altLang="en-US" sz="1600" b="1" dirty="0"/>
              <a:t>imagery, sentence </a:t>
            </a:r>
            <a:r>
              <a:rPr lang="en-GB" altLang="en-US" sz="1600" b="1" dirty="0" err="1"/>
              <a:t>structure,tone</a:t>
            </a:r>
            <a:r>
              <a:rPr lang="en-GB" altLang="en-US" sz="1600" dirty="0"/>
              <a:t>, as well as looking at the</a:t>
            </a:r>
          </a:p>
          <a:p>
            <a:pPr>
              <a:spcBef>
                <a:spcPct val="0"/>
              </a:spcBef>
              <a:buNone/>
              <a:defRPr/>
            </a:pPr>
            <a:r>
              <a:rPr lang="en-GB" altLang="en-US" sz="1600" b="1" dirty="0"/>
              <a:t>CONTENT</a:t>
            </a:r>
            <a:r>
              <a:rPr lang="en-GB" altLang="en-US" sz="1600" dirty="0"/>
              <a:t> of both passages (use your T.E.E. templates for</a:t>
            </a:r>
          </a:p>
          <a:p>
            <a:pPr>
              <a:spcBef>
                <a:spcPct val="0"/>
              </a:spcBef>
              <a:buNone/>
              <a:defRPr/>
            </a:pPr>
            <a:r>
              <a:rPr lang="en-GB" altLang="en-US" sz="1600" dirty="0"/>
              <a:t>this).</a:t>
            </a:r>
          </a:p>
          <a:p>
            <a:pPr>
              <a:spcBef>
                <a:spcPct val="0"/>
              </a:spcBef>
              <a:buNone/>
              <a:defRPr/>
            </a:pPr>
            <a:endParaRPr lang="en-GB" altLang="en-US" sz="1600" u="sng" dirty="0"/>
          </a:p>
          <a:p>
            <a:pPr>
              <a:spcBef>
                <a:spcPct val="0"/>
              </a:spcBef>
              <a:buNone/>
              <a:defRPr/>
            </a:pPr>
            <a:endParaRPr lang="en-GB" altLang="en-US" sz="1600" u="sng" dirty="0"/>
          </a:p>
          <a:p>
            <a:pPr>
              <a:spcBef>
                <a:spcPct val="0"/>
              </a:spcBef>
              <a:buNone/>
              <a:defRPr/>
            </a:pPr>
            <a:r>
              <a:rPr lang="en-GB" altLang="en-US" sz="1800" dirty="0"/>
              <a:t>Hint: In the first passage, because you have usually given the information in </a:t>
            </a:r>
          </a:p>
          <a:p>
            <a:pPr>
              <a:spcBef>
                <a:spcPct val="0"/>
              </a:spcBef>
              <a:buNone/>
              <a:defRPr/>
            </a:pPr>
            <a:r>
              <a:rPr lang="en-GB" altLang="en-US" sz="1800" dirty="0"/>
              <a:t>previous answers, you </a:t>
            </a:r>
            <a:r>
              <a:rPr lang="en-GB" altLang="en-US" sz="1800" b="1" dirty="0"/>
              <a:t>can </a:t>
            </a:r>
            <a:r>
              <a:rPr lang="en-GB" altLang="en-US" sz="1800" dirty="0"/>
              <a:t>use it again. (Use your T.E.E. answers from before.)</a:t>
            </a:r>
          </a:p>
          <a:p>
            <a:pPr>
              <a:spcBef>
                <a:spcPct val="0"/>
              </a:spcBef>
              <a:buNone/>
              <a:defRPr/>
            </a:pPr>
            <a:endParaRPr lang="en-GB" altLang="en-US" sz="1800" b="1" dirty="0"/>
          </a:p>
          <a:p>
            <a:endParaRPr lang="en-GB" sz="1600" dirty="0"/>
          </a:p>
        </p:txBody>
      </p:sp>
    </p:spTree>
    <p:extLst>
      <p:ext uri="{BB962C8B-B14F-4D97-AF65-F5344CB8AC3E}">
        <p14:creationId xmlns:p14="http://schemas.microsoft.com/office/powerpoint/2010/main" val="957942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The Final Question – Marking Instructions</a:t>
            </a:r>
          </a:p>
        </p:txBody>
      </p:sp>
      <p:sp>
        <p:nvSpPr>
          <p:cNvPr id="3" name="Content Placeholder 2"/>
          <p:cNvSpPr>
            <a:spLocks noGrp="1"/>
          </p:cNvSpPr>
          <p:nvPr>
            <p:ph idx="1"/>
          </p:nvPr>
        </p:nvSpPr>
        <p:spPr/>
        <p:txBody>
          <a:bodyPr>
            <a:normAutofit fontScale="62500" lnSpcReduction="20000"/>
          </a:bodyPr>
          <a:lstStyle/>
          <a:p>
            <a:r>
              <a:rPr lang="en-GB" b="1" dirty="0"/>
              <a:t>5 marks </a:t>
            </a:r>
            <a:r>
              <a:rPr lang="en-GB" dirty="0"/>
              <a:t>– identification of key areas of disagreement, with an intelligent use of supporting evidence </a:t>
            </a:r>
          </a:p>
          <a:p>
            <a:pPr marL="0" indent="0">
              <a:buNone/>
            </a:pPr>
            <a:r>
              <a:rPr lang="en-GB" dirty="0"/>
              <a:t>	</a:t>
            </a:r>
          </a:p>
          <a:p>
            <a:r>
              <a:rPr lang="en-GB" b="1" dirty="0"/>
              <a:t>4 marks </a:t>
            </a:r>
            <a:r>
              <a:rPr lang="en-GB" dirty="0"/>
              <a:t>– identification of key areas of disagreement, with sound use of supporting evidence 	</a:t>
            </a:r>
          </a:p>
          <a:p>
            <a:pPr marL="0" indent="0">
              <a:buNone/>
            </a:pPr>
            <a:endParaRPr lang="en-GB" dirty="0"/>
          </a:p>
          <a:p>
            <a:r>
              <a:rPr lang="en-GB" b="1" dirty="0"/>
              <a:t>3 marks </a:t>
            </a:r>
            <a:r>
              <a:rPr lang="en-GB" dirty="0"/>
              <a:t>− identification of key areas of disagreement </a:t>
            </a:r>
          </a:p>
          <a:p>
            <a:pPr marL="0" indent="0">
              <a:buNone/>
            </a:pPr>
            <a:r>
              <a:rPr lang="en-GB" dirty="0"/>
              <a:t>	</a:t>
            </a:r>
          </a:p>
          <a:p>
            <a:r>
              <a:rPr lang="en-GB" b="1" dirty="0"/>
              <a:t>2 marks </a:t>
            </a:r>
            <a:r>
              <a:rPr lang="en-GB" dirty="0"/>
              <a:t>− identification of only two key areas of disagreement 	</a:t>
            </a:r>
          </a:p>
          <a:p>
            <a:r>
              <a:rPr lang="en-GB" b="1" dirty="0"/>
              <a:t>1 mark </a:t>
            </a:r>
            <a:r>
              <a:rPr lang="en-GB" dirty="0"/>
              <a:t>– identification of just one key area of disagreement 	</a:t>
            </a:r>
          </a:p>
          <a:p>
            <a:pPr marL="0" indent="0">
              <a:buNone/>
            </a:pPr>
            <a:endParaRPr lang="en-GB" dirty="0"/>
          </a:p>
          <a:p>
            <a:r>
              <a:rPr lang="en-GB" b="1" dirty="0"/>
              <a:t>0 marks </a:t>
            </a:r>
            <a:r>
              <a:rPr lang="en-GB" dirty="0"/>
              <a:t>– failure to identify any key area of disagreement and/or complete misunderstanding of the task. 	</a:t>
            </a:r>
          </a:p>
          <a:p>
            <a:pPr marL="0" indent="0">
              <a:buNone/>
            </a:pPr>
            <a:endParaRPr lang="en-GB" dirty="0">
              <a:solidFill>
                <a:srgbClr val="0070C0"/>
              </a:solidFill>
            </a:endParaRPr>
          </a:p>
          <a:p>
            <a:pPr marL="0" indent="0">
              <a:buNone/>
            </a:pPr>
            <a:endParaRPr lang="en-GB" dirty="0">
              <a:solidFill>
                <a:srgbClr val="7030A0"/>
              </a:solidFill>
            </a:endParaRPr>
          </a:p>
          <a:p>
            <a:pPr marL="0" indent="0">
              <a:buNone/>
            </a:pPr>
            <a:endParaRPr lang="en-GB" u="sng" dirty="0">
              <a:solidFill>
                <a:srgbClr val="0070C0"/>
              </a:solidFill>
            </a:endParaRP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Box 3"/>
          <p:cNvSpPr txBox="1"/>
          <p:nvPr/>
        </p:nvSpPr>
        <p:spPr>
          <a:xfrm>
            <a:off x="0" y="6211669"/>
            <a:ext cx="9144000" cy="646331"/>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solidFill>
                  <a:prstClr val="white"/>
                </a:solidFill>
                <a:latin typeface="+mj-lt"/>
              </a:rPr>
              <a:t>SQA TIP: </a:t>
            </a:r>
            <a:r>
              <a:rPr lang="en-GB" b="1" dirty="0">
                <a:solidFill>
                  <a:prstClr val="white"/>
                </a:solidFill>
                <a:latin typeface="+mj-lt"/>
              </a:rPr>
              <a:t>IDENTIFY 3 KEY AREAS</a:t>
            </a:r>
            <a:r>
              <a:rPr lang="en-GB" dirty="0">
                <a:solidFill>
                  <a:prstClr val="white"/>
                </a:solidFill>
                <a:latin typeface="+mj-lt"/>
              </a:rPr>
              <a:t>.  USE OF EVIDENCE SHOULD BE CLEAR AND INTELLIGENT!</a:t>
            </a:r>
          </a:p>
        </p:txBody>
      </p:sp>
    </p:spTree>
    <p:extLst>
      <p:ext uri="{BB962C8B-B14F-4D97-AF65-F5344CB8AC3E}">
        <p14:creationId xmlns:p14="http://schemas.microsoft.com/office/powerpoint/2010/main" val="7070168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29198" y="0"/>
            <a:ext cx="9173197" cy="836712"/>
          </a:xfrm>
          <a:solidFill>
            <a:schemeClr val="bg1"/>
          </a:solidFill>
        </p:spPr>
        <p:txBody>
          <a:bodyPr/>
          <a:lstStyle/>
          <a:p>
            <a:pPr eaLnBrk="1" hangingPunct="1"/>
            <a:r>
              <a:rPr lang="en-GB" altLang="en-US" dirty="0"/>
              <a:t>What does this mean?</a:t>
            </a:r>
            <a:endParaRPr lang="en-US" altLang="en-US" dirty="0"/>
          </a:p>
        </p:txBody>
      </p:sp>
      <p:sp>
        <p:nvSpPr>
          <p:cNvPr id="80899" name="Rectangle 3"/>
          <p:cNvSpPr>
            <a:spLocks noGrp="1" noChangeArrowheads="1"/>
          </p:cNvSpPr>
          <p:nvPr>
            <p:ph type="body" idx="4294967295"/>
          </p:nvPr>
        </p:nvSpPr>
        <p:spPr>
          <a:xfrm>
            <a:off x="611560" y="764704"/>
            <a:ext cx="8280920" cy="5688632"/>
          </a:xfrm>
          <a:solidFill>
            <a:schemeClr val="bg1"/>
          </a:solidFill>
          <a:ln>
            <a:solidFill>
              <a:schemeClr val="bg1"/>
            </a:solidFill>
            <a:miter lim="800000"/>
            <a:headEnd/>
            <a:tailEnd/>
          </a:ln>
        </p:spPr>
        <p:txBody>
          <a:bodyPr>
            <a:normAutofit lnSpcReduction="10000"/>
          </a:bodyPr>
          <a:lstStyle/>
          <a:p>
            <a:pPr marL="0" indent="0">
              <a:buFontTx/>
              <a:buNone/>
            </a:pPr>
            <a:r>
              <a:rPr lang="en-GB" altLang="en-US" sz="1500" b="1" dirty="0"/>
              <a:t>Five marks </a:t>
            </a:r>
            <a:r>
              <a:rPr lang="en-GB" altLang="en-US" sz="1500" dirty="0"/>
              <a:t>— identification of three key areas of agreement with </a:t>
            </a:r>
            <a:r>
              <a:rPr lang="en-GB" altLang="en-US" sz="1500" b="1" dirty="0"/>
              <a:t>detailed/insightful use of supporting evidence </a:t>
            </a:r>
          </a:p>
          <a:p>
            <a:pPr marL="0" indent="0">
              <a:buFontTx/>
              <a:buNone/>
            </a:pPr>
            <a:endParaRPr lang="en-GB" altLang="en-US" sz="1500" b="1" dirty="0"/>
          </a:p>
          <a:p>
            <a:pPr marL="0" indent="0">
              <a:buFontTx/>
              <a:buAutoNum type="arabicPeriod"/>
            </a:pPr>
            <a:r>
              <a:rPr lang="en-GB" altLang="en-US" sz="1500" b="1" dirty="0"/>
              <a:t>State something they agree on, for example: </a:t>
            </a:r>
            <a:r>
              <a:rPr lang="en-GB" altLang="en-US" sz="1500" i="1" dirty="0"/>
              <a:t>Intensive farming is a highly productive process.</a:t>
            </a:r>
          </a:p>
          <a:p>
            <a:pPr marL="0" indent="0">
              <a:buFontTx/>
              <a:buAutoNum type="arabicPeriod"/>
            </a:pPr>
            <a:r>
              <a:rPr lang="en-GB" altLang="en-US" sz="1500" b="1" dirty="0"/>
              <a:t>Find an example from passage one (a technique) and use a T.E.E. template to analyse the effect, for example: </a:t>
            </a:r>
            <a:r>
              <a:rPr lang="en-GB" altLang="en-US" sz="1500" i="1" dirty="0"/>
              <a:t>I</a:t>
            </a:r>
          </a:p>
          <a:p>
            <a:pPr marL="0" indent="0">
              <a:buFontTx/>
              <a:buNone/>
            </a:pPr>
            <a:r>
              <a:rPr lang="en-GB" altLang="en-US" sz="1500" i="1" dirty="0"/>
              <a:t>	Passage One:</a:t>
            </a:r>
          </a:p>
          <a:p>
            <a:pPr marL="0" indent="0">
              <a:buFontTx/>
              <a:buNone/>
            </a:pPr>
            <a:r>
              <a:rPr lang="en-GB" altLang="en-US" sz="1500" i="1" dirty="0"/>
              <a:t>	-Word choice</a:t>
            </a:r>
          </a:p>
          <a:p>
            <a:pPr marL="0" indent="0">
              <a:buFontTx/>
              <a:buNone/>
            </a:pPr>
            <a:r>
              <a:rPr lang="en-GB" altLang="en-US" sz="1500" i="1" dirty="0"/>
              <a:t>	-”churn out more for less”; “churn” has connotations of something endless and plentiful.</a:t>
            </a:r>
          </a:p>
          <a:p>
            <a:pPr marL="0" indent="0">
              <a:buFontTx/>
              <a:buNone/>
            </a:pPr>
            <a:r>
              <a:rPr lang="en-GB" altLang="en-US" sz="1500" i="1" dirty="0"/>
              <a:t>	-Therefore the writer is stating that the yield of crops or milk from dairy farming is high and consistent, 	making them 	large amounts of profit.</a:t>
            </a:r>
            <a:endParaRPr lang="en-GB" altLang="en-US" sz="1500" dirty="0"/>
          </a:p>
          <a:p>
            <a:pPr marL="0" indent="0">
              <a:buFontTx/>
              <a:buNone/>
            </a:pPr>
            <a:r>
              <a:rPr lang="en-GB" altLang="en-US" sz="1500" b="1" dirty="0"/>
              <a:t>3.   Find an example from passage two (a technique) and use a T.E.E. template to analyse the effect, for example: </a:t>
            </a:r>
            <a:r>
              <a:rPr lang="en-GB" altLang="en-US" sz="1500" i="1" dirty="0"/>
              <a:t>I</a:t>
            </a:r>
          </a:p>
          <a:p>
            <a:pPr marL="0" indent="0">
              <a:buFontTx/>
              <a:buNone/>
            </a:pPr>
            <a:r>
              <a:rPr lang="en-GB" altLang="en-US" sz="1500" i="1" dirty="0"/>
              <a:t>	Passage Two</a:t>
            </a:r>
          </a:p>
          <a:p>
            <a:pPr marL="0" indent="0">
              <a:buFontTx/>
              <a:buNone/>
            </a:pPr>
            <a:r>
              <a:rPr lang="en-GB" altLang="en-US" sz="1500" i="1" dirty="0"/>
              <a:t>	-Word choice</a:t>
            </a:r>
          </a:p>
          <a:p>
            <a:pPr marL="0" indent="0">
              <a:buFontTx/>
              <a:buNone/>
            </a:pPr>
            <a:r>
              <a:rPr lang="en-GB" altLang="en-US" sz="1500" i="1" dirty="0"/>
              <a:t>	-”Shorter time for animals to reach edible size”; “edible size” has connotations of classification and 	subjugation.</a:t>
            </a:r>
          </a:p>
          <a:p>
            <a:pPr marL="0" indent="0">
              <a:buFontTx/>
              <a:buNone/>
            </a:pPr>
            <a:r>
              <a:rPr lang="en-GB" altLang="en-US" sz="1500" i="1" dirty="0"/>
              <a:t>	-Therefore the writer is highlighting the short period of time required to grow the animals and how the turn 	over is so high the animals are merely seen as commodities.</a:t>
            </a:r>
          </a:p>
          <a:p>
            <a:pPr marL="0" indent="0">
              <a:buFontTx/>
              <a:buNone/>
            </a:pPr>
            <a:r>
              <a:rPr lang="en-GB" altLang="en-US" sz="1500" b="1" dirty="0"/>
              <a:t>4.   Repeat this whole process at least THREE times.</a:t>
            </a:r>
          </a:p>
          <a:p>
            <a:pPr marL="0" indent="0">
              <a:buFontTx/>
              <a:buNone/>
            </a:pPr>
            <a:endParaRPr lang="en-GB" altLang="en-US" sz="1300" b="1" dirty="0"/>
          </a:p>
          <a:p>
            <a:pPr marL="0" indent="0">
              <a:buFontTx/>
              <a:buNone/>
            </a:pPr>
            <a:endParaRPr lang="en-GB" altLang="en-US" sz="1100" b="1" dirty="0"/>
          </a:p>
          <a:p>
            <a:pPr marL="0" indent="0" eaLnBrk="1" hangingPunct="1">
              <a:lnSpc>
                <a:spcPct val="80000"/>
              </a:lnSpc>
              <a:buFontTx/>
              <a:buNone/>
            </a:pPr>
            <a:endParaRPr lang="en-GB" altLang="en-US" sz="2000" b="1" dirty="0"/>
          </a:p>
          <a:p>
            <a:pPr marL="0" indent="0" eaLnBrk="1" hangingPunct="1">
              <a:lnSpc>
                <a:spcPct val="80000"/>
              </a:lnSpc>
              <a:buFontTx/>
              <a:buNone/>
            </a:pPr>
            <a:endParaRPr lang="en-GB" altLang="en-US" sz="2000" b="1" dirty="0"/>
          </a:p>
          <a:p>
            <a:pPr marL="0" indent="0" eaLnBrk="1" hangingPunct="1">
              <a:lnSpc>
                <a:spcPct val="80000"/>
              </a:lnSpc>
              <a:buFontTx/>
              <a:buNone/>
            </a:pPr>
            <a:endParaRPr lang="en-GB" altLang="en-US" sz="1400" b="1" dirty="0">
              <a:latin typeface="Comic Sans MS" pitchFamily="66" charset="0"/>
            </a:endParaRPr>
          </a:p>
        </p:txBody>
      </p:sp>
    </p:spTree>
    <p:extLst>
      <p:ext uri="{BB962C8B-B14F-4D97-AF65-F5344CB8AC3E}">
        <p14:creationId xmlns:p14="http://schemas.microsoft.com/office/powerpoint/2010/main" val="4035532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Final Question (5E)</a:t>
            </a:r>
          </a:p>
        </p:txBody>
      </p:sp>
      <p:sp>
        <p:nvSpPr>
          <p:cNvPr id="3" name="Content Placeholder 2"/>
          <p:cNvSpPr>
            <a:spLocks noGrp="1"/>
          </p:cNvSpPr>
          <p:nvPr>
            <p:ph idx="1"/>
          </p:nvPr>
        </p:nvSpPr>
        <p:spPr>
          <a:xfrm>
            <a:off x="26934" y="1052736"/>
            <a:ext cx="9117066" cy="5158933"/>
          </a:xfrm>
        </p:spPr>
        <p:txBody>
          <a:bodyPr>
            <a:normAutofit fontScale="70000" lnSpcReduction="20000"/>
          </a:bodyPr>
          <a:lstStyle/>
          <a:p>
            <a:pPr marL="0" indent="0">
              <a:buNone/>
            </a:pPr>
            <a:r>
              <a:rPr lang="en-GB" u="sng" dirty="0"/>
              <a:t>Both passages agree that…</a:t>
            </a:r>
          </a:p>
          <a:p>
            <a:pPr marL="0" indent="0">
              <a:buNone/>
            </a:pPr>
            <a:r>
              <a:rPr lang="en-GB" dirty="0"/>
              <a:t>Passage 1 states “….” which suggests that the writer believes that…</a:t>
            </a:r>
          </a:p>
          <a:p>
            <a:pPr marL="0" indent="0">
              <a:buNone/>
            </a:pPr>
            <a:r>
              <a:rPr lang="en-GB" dirty="0"/>
              <a:t>Passage 2 agrees as the writer notes “…” which reveals that he thinks that…</a:t>
            </a:r>
          </a:p>
          <a:p>
            <a:pPr marL="0" indent="0">
              <a:buNone/>
            </a:pPr>
            <a:endParaRPr lang="en-GB" dirty="0"/>
          </a:p>
          <a:p>
            <a:pPr marL="0" indent="0">
              <a:buNone/>
            </a:pPr>
            <a:r>
              <a:rPr lang="en-GB" u="sng" dirty="0">
                <a:solidFill>
                  <a:srgbClr val="0070C0"/>
                </a:solidFill>
              </a:rPr>
              <a:t>Both passages agree that…</a:t>
            </a:r>
          </a:p>
          <a:p>
            <a:pPr marL="0" indent="0">
              <a:buNone/>
            </a:pPr>
            <a:r>
              <a:rPr lang="en-GB" dirty="0">
                <a:solidFill>
                  <a:srgbClr val="0070C0"/>
                </a:solidFill>
              </a:rPr>
              <a:t>Passage 1 states “….” which suggests that the writer believes that…</a:t>
            </a:r>
          </a:p>
          <a:p>
            <a:pPr marL="0" indent="0">
              <a:buNone/>
            </a:pPr>
            <a:r>
              <a:rPr lang="en-GB" dirty="0">
                <a:solidFill>
                  <a:srgbClr val="0070C0"/>
                </a:solidFill>
              </a:rPr>
              <a:t>Passage 2 agrees as the writer notes “…” which reveals that he thinks that…</a:t>
            </a:r>
          </a:p>
          <a:p>
            <a:pPr marL="0" indent="0">
              <a:buNone/>
            </a:pPr>
            <a:endParaRPr lang="en-GB" dirty="0">
              <a:solidFill>
                <a:srgbClr val="0070C0"/>
              </a:solidFill>
            </a:endParaRPr>
          </a:p>
          <a:p>
            <a:pPr marL="0" indent="0">
              <a:buNone/>
            </a:pPr>
            <a:r>
              <a:rPr lang="en-GB" u="sng" dirty="0">
                <a:solidFill>
                  <a:srgbClr val="CC00FF"/>
                </a:solidFill>
              </a:rPr>
              <a:t>The passages disagree about…</a:t>
            </a:r>
          </a:p>
          <a:p>
            <a:pPr marL="0" indent="0">
              <a:buNone/>
            </a:pPr>
            <a:r>
              <a:rPr lang="en-GB" dirty="0">
                <a:solidFill>
                  <a:srgbClr val="CC00FF"/>
                </a:solidFill>
              </a:rPr>
              <a:t>Passage 1 states “….” which suggests that the writer believes that…</a:t>
            </a:r>
          </a:p>
          <a:p>
            <a:pPr marL="0" indent="0">
              <a:buNone/>
            </a:pPr>
            <a:r>
              <a:rPr lang="en-GB" dirty="0">
                <a:solidFill>
                  <a:srgbClr val="CC00FF"/>
                </a:solidFill>
              </a:rPr>
              <a:t>Whereas Passage 2 </a:t>
            </a:r>
            <a:r>
              <a:rPr lang="en-GB" u="sng" dirty="0">
                <a:solidFill>
                  <a:srgbClr val="CC00FF"/>
                </a:solidFill>
              </a:rPr>
              <a:t>dis</a:t>
            </a:r>
            <a:r>
              <a:rPr lang="en-GB" dirty="0">
                <a:solidFill>
                  <a:srgbClr val="CC00FF"/>
                </a:solidFill>
              </a:rPr>
              <a:t>agrees as the writer notes “…” which reveals that he thinks that…</a:t>
            </a:r>
          </a:p>
          <a:p>
            <a:pPr marL="0" indent="0">
              <a:buNone/>
            </a:pPr>
            <a:endParaRPr lang="en-GB" dirty="0">
              <a:solidFill>
                <a:srgbClr val="0070C0"/>
              </a:solidFill>
            </a:endParaRPr>
          </a:p>
          <a:p>
            <a:pPr marL="0" indent="0">
              <a:buNone/>
            </a:pPr>
            <a:endParaRPr lang="en-GB" dirty="0">
              <a:solidFill>
                <a:srgbClr val="7030A0"/>
              </a:solidFill>
            </a:endParaRPr>
          </a:p>
          <a:p>
            <a:pPr marL="0" indent="0">
              <a:buNone/>
            </a:pPr>
            <a:endParaRPr lang="en-GB" u="sng" dirty="0">
              <a:solidFill>
                <a:srgbClr val="0070C0"/>
              </a:solidFill>
            </a:endParaRP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Box 3"/>
          <p:cNvSpPr txBox="1"/>
          <p:nvPr/>
        </p:nvSpPr>
        <p:spPr>
          <a:xfrm>
            <a:off x="0" y="6211669"/>
            <a:ext cx="9144000" cy="646331"/>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solidFill>
                  <a:prstClr val="white"/>
                </a:solidFill>
                <a:latin typeface="+mj-lt"/>
              </a:rPr>
              <a:t>SQA TIP: </a:t>
            </a:r>
            <a:r>
              <a:rPr lang="en-GB" b="1" dirty="0">
                <a:solidFill>
                  <a:prstClr val="white"/>
                </a:solidFill>
                <a:latin typeface="+mj-lt"/>
              </a:rPr>
              <a:t>IDENTIFY 3 KEY AREAS</a:t>
            </a:r>
            <a:r>
              <a:rPr lang="en-GB" dirty="0">
                <a:solidFill>
                  <a:prstClr val="white"/>
                </a:solidFill>
                <a:latin typeface="+mj-lt"/>
              </a:rPr>
              <a:t>.  USE OF EVIDENCE SHOULD BE CLEAR AND INTELLIGENT!</a:t>
            </a:r>
          </a:p>
        </p:txBody>
      </p:sp>
    </p:spTree>
    <p:extLst>
      <p:ext uri="{BB962C8B-B14F-4D97-AF65-F5344CB8AC3E}">
        <p14:creationId xmlns:p14="http://schemas.microsoft.com/office/powerpoint/2010/main" val="29605782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251520" y="-209"/>
            <a:ext cx="8781644" cy="981116"/>
          </a:xfrm>
          <a:solidFill>
            <a:schemeClr val="bg1"/>
          </a:solidFill>
        </p:spPr>
        <p:txBody>
          <a:bodyPr/>
          <a:lstStyle/>
          <a:p>
            <a:pPr eaLnBrk="1" hangingPunct="1"/>
            <a:r>
              <a:rPr lang="en-US" altLang="en-US" dirty="0"/>
              <a:t>Task</a:t>
            </a:r>
          </a:p>
        </p:txBody>
      </p:sp>
      <p:sp>
        <p:nvSpPr>
          <p:cNvPr id="81923" name="Rectangle 3"/>
          <p:cNvSpPr>
            <a:spLocks noGrp="1" noChangeArrowheads="1"/>
          </p:cNvSpPr>
          <p:nvPr>
            <p:ph type="body" idx="4294967295"/>
          </p:nvPr>
        </p:nvSpPr>
        <p:spPr>
          <a:xfrm>
            <a:off x="0" y="1052736"/>
            <a:ext cx="9144000" cy="5805264"/>
          </a:xfrm>
          <a:solidFill>
            <a:schemeClr val="bg1"/>
          </a:solidFill>
          <a:ln>
            <a:solidFill>
              <a:schemeClr val="bg1"/>
            </a:solidFill>
            <a:miter lim="800000"/>
            <a:headEnd/>
            <a:tailEnd/>
          </a:ln>
        </p:spPr>
        <p:txBody>
          <a:bodyPr/>
          <a:lstStyle/>
          <a:p>
            <a:pPr marL="273050" indent="-273050" eaLnBrk="1" hangingPunct="1">
              <a:lnSpc>
                <a:spcPct val="80000"/>
              </a:lnSpc>
              <a:buFontTx/>
              <a:buNone/>
            </a:pPr>
            <a:r>
              <a:rPr lang="en-GB" altLang="en-US" sz="1600" b="1" dirty="0">
                <a:latin typeface="Comic Sans MS" pitchFamily="66" charset="0"/>
              </a:rPr>
              <a:t>Read over the second passage</a:t>
            </a:r>
          </a:p>
          <a:p>
            <a:pPr marL="273050" indent="-273050">
              <a:buFontTx/>
              <a:buNone/>
            </a:pPr>
            <a:r>
              <a:rPr lang="en-GB" altLang="en-US" sz="1600" b="1" dirty="0"/>
              <a:t>Question</a:t>
            </a:r>
          </a:p>
          <a:p>
            <a:pPr marL="273050" indent="-273050" eaLnBrk="1" hangingPunct="1">
              <a:lnSpc>
                <a:spcPct val="80000"/>
              </a:lnSpc>
              <a:buFontTx/>
              <a:buNone/>
            </a:pPr>
            <a:r>
              <a:rPr lang="en-GB" altLang="en-US" sz="1600" i="1" dirty="0"/>
              <a:t>Look at both passages</a:t>
            </a:r>
          </a:p>
          <a:p>
            <a:pPr marL="273050" indent="-273050" eaLnBrk="1" hangingPunct="1">
              <a:lnSpc>
                <a:spcPct val="80000"/>
              </a:lnSpc>
              <a:buFontTx/>
              <a:buNone/>
            </a:pPr>
            <a:endParaRPr lang="en-GB" altLang="en-US" sz="1600" i="1" dirty="0"/>
          </a:p>
          <a:p>
            <a:pPr marL="273050" indent="-273050" eaLnBrk="1" hangingPunct="1">
              <a:lnSpc>
                <a:spcPct val="80000"/>
              </a:lnSpc>
              <a:buFontTx/>
              <a:buNone/>
            </a:pPr>
            <a:r>
              <a:rPr lang="en-GB" altLang="en-US" sz="1600" i="1" dirty="0"/>
              <a:t>Both writers express their views on intensive farming.</a:t>
            </a:r>
          </a:p>
          <a:p>
            <a:pPr marL="273050" indent="-273050" eaLnBrk="1" hangingPunct="1">
              <a:lnSpc>
                <a:spcPct val="80000"/>
              </a:lnSpc>
              <a:buFontTx/>
              <a:buNone/>
            </a:pPr>
            <a:endParaRPr lang="en-GB" altLang="en-US" sz="1600" i="1" dirty="0"/>
          </a:p>
          <a:p>
            <a:pPr marL="273050" indent="-273050" eaLnBrk="1" hangingPunct="1">
              <a:lnSpc>
                <a:spcPct val="80000"/>
              </a:lnSpc>
              <a:buFontTx/>
              <a:buNone/>
            </a:pPr>
            <a:r>
              <a:rPr lang="en-GB" altLang="en-US" sz="1600" i="1" dirty="0"/>
              <a:t>Identify three key areas on which they agree. You should support the points you make by referring to important ideas in both passages.</a:t>
            </a:r>
          </a:p>
          <a:p>
            <a:pPr marL="273050" indent="-273050" eaLnBrk="1" hangingPunct="1">
              <a:lnSpc>
                <a:spcPct val="80000"/>
              </a:lnSpc>
              <a:buFontTx/>
              <a:buNone/>
            </a:pPr>
            <a:r>
              <a:rPr lang="en-GB" altLang="en-US" sz="1600" i="1" dirty="0"/>
              <a:t>You may answer this question in continuous prose or in a series of developed bullet points.</a:t>
            </a:r>
          </a:p>
          <a:p>
            <a:pPr marL="273050" indent="-273050" eaLnBrk="1" hangingPunct="1">
              <a:lnSpc>
                <a:spcPct val="80000"/>
              </a:lnSpc>
              <a:buFontTx/>
              <a:buNone/>
            </a:pPr>
            <a:endParaRPr lang="en-GB" altLang="en-US" sz="1600" b="1" dirty="0"/>
          </a:p>
          <a:p>
            <a:pPr marL="273050" indent="-273050" eaLnBrk="1" hangingPunct="1">
              <a:lnSpc>
                <a:spcPct val="80000"/>
              </a:lnSpc>
              <a:buFontTx/>
              <a:buNone/>
            </a:pPr>
            <a:r>
              <a:rPr lang="en-GB" altLang="en-US" sz="1600" b="1" dirty="0"/>
              <a:t>Before you begin to annotate your second passage, look back over what you found for the first passage (imagery, tone, content, </a:t>
            </a:r>
            <a:r>
              <a:rPr lang="en-GB" altLang="en-US" sz="1600" b="1" dirty="0" err="1"/>
              <a:t>etc</a:t>
            </a:r>
            <a:r>
              <a:rPr lang="en-GB" altLang="en-US" sz="1600" b="1" dirty="0"/>
              <a:t>).</a:t>
            </a:r>
          </a:p>
          <a:p>
            <a:pPr marL="273050" indent="-273050" eaLnBrk="1" hangingPunct="1">
              <a:lnSpc>
                <a:spcPct val="80000"/>
              </a:lnSpc>
              <a:buFontTx/>
              <a:buNone/>
            </a:pPr>
            <a:endParaRPr lang="en-GB" altLang="en-US" sz="1600" b="1" dirty="0"/>
          </a:p>
          <a:p>
            <a:pPr marL="273050" indent="-273050" eaLnBrk="1" hangingPunct="1">
              <a:lnSpc>
                <a:spcPct val="80000"/>
              </a:lnSpc>
              <a:buFontTx/>
              <a:buNone/>
            </a:pPr>
            <a:r>
              <a:rPr lang="en-GB" altLang="en-US" sz="1600" b="1" dirty="0"/>
              <a:t>Use this information to help you scan the second passage for areas of disagreement.</a:t>
            </a:r>
          </a:p>
          <a:p>
            <a:pPr marL="273050" indent="-273050" eaLnBrk="1" hangingPunct="1">
              <a:lnSpc>
                <a:spcPct val="80000"/>
              </a:lnSpc>
              <a:buFontTx/>
              <a:buNone/>
            </a:pPr>
            <a:endParaRPr lang="en-GB" altLang="en-US" sz="1600" b="1" u="sng" dirty="0"/>
          </a:p>
          <a:p>
            <a:pPr marL="273050" indent="-273050" eaLnBrk="1" hangingPunct="1">
              <a:lnSpc>
                <a:spcPct val="80000"/>
              </a:lnSpc>
              <a:buFontTx/>
              <a:buNone/>
            </a:pPr>
            <a:r>
              <a:rPr lang="en-GB" altLang="en-US" sz="1600" b="1" u="sng" dirty="0"/>
              <a:t>Tackling the question:</a:t>
            </a:r>
          </a:p>
          <a:p>
            <a:pPr marL="273050" indent="-273050" eaLnBrk="1" hangingPunct="1">
              <a:lnSpc>
                <a:spcPct val="80000"/>
              </a:lnSpc>
              <a:buFontTx/>
              <a:buNone/>
            </a:pPr>
            <a:r>
              <a:rPr lang="en-GB" altLang="en-US" sz="1600" b="1" dirty="0"/>
              <a:t>Use your highlighters to identify areas where the passages disagree in terms of </a:t>
            </a:r>
          </a:p>
          <a:p>
            <a:pPr marL="273050" indent="-273050" eaLnBrk="1" hangingPunct="1">
              <a:lnSpc>
                <a:spcPct val="80000"/>
              </a:lnSpc>
              <a:buFontTx/>
              <a:buNone/>
            </a:pPr>
            <a:endParaRPr lang="en-GB" altLang="en-US" sz="1600" b="1" dirty="0"/>
          </a:p>
          <a:p>
            <a:pPr marL="273050" indent="-273050" eaLnBrk="1" hangingPunct="1">
              <a:lnSpc>
                <a:spcPct val="80000"/>
              </a:lnSpc>
              <a:buFontTx/>
              <a:buAutoNum type="arabicPeriod"/>
            </a:pPr>
            <a:r>
              <a:rPr lang="en-GB" altLang="en-US" sz="1600" b="1" dirty="0"/>
              <a:t>Ideas: </a:t>
            </a:r>
            <a:r>
              <a:rPr lang="en-GB" altLang="en-US" sz="1600" dirty="0"/>
              <a:t>where the passages are similar on their views on farming.</a:t>
            </a:r>
          </a:p>
          <a:p>
            <a:pPr marL="273050" indent="-273050" eaLnBrk="1" hangingPunct="1">
              <a:lnSpc>
                <a:spcPct val="80000"/>
              </a:lnSpc>
              <a:buFontTx/>
              <a:buAutoNum type="arabicPeriod"/>
            </a:pPr>
            <a:r>
              <a:rPr lang="en-GB" altLang="en-US" sz="1600" b="1" dirty="0"/>
              <a:t>Style: </a:t>
            </a:r>
            <a:r>
              <a:rPr lang="en-GB" altLang="en-US" sz="1600" dirty="0"/>
              <a:t>techniques that back up this </a:t>
            </a:r>
            <a:r>
              <a:rPr lang="en-GB" altLang="en-US" sz="1600" b="1" u="sng" dirty="0"/>
              <a:t>idea</a:t>
            </a:r>
            <a:r>
              <a:rPr lang="en-GB" altLang="en-US" sz="1600" b="1" dirty="0"/>
              <a:t>: </a:t>
            </a:r>
            <a:r>
              <a:rPr lang="en-GB" altLang="en-US" sz="1600" dirty="0"/>
              <a:t>imagery, sentence structure, use of anecdotes, </a:t>
            </a:r>
            <a:r>
              <a:rPr lang="en-GB" altLang="en-US" sz="1600" dirty="0" err="1"/>
              <a:t>etc</a:t>
            </a:r>
            <a:endParaRPr lang="en-GB" altLang="en-US" sz="1600" b="1" dirty="0"/>
          </a:p>
          <a:p>
            <a:pPr marL="273050" indent="-273050" eaLnBrk="1" hangingPunct="1">
              <a:lnSpc>
                <a:spcPct val="80000"/>
              </a:lnSpc>
              <a:buFontTx/>
              <a:buNone/>
            </a:pPr>
            <a:endParaRPr lang="en-GB" altLang="en-US" sz="1400" b="1" dirty="0">
              <a:latin typeface="Comic Sans MS" pitchFamily="66" charset="0"/>
            </a:endParaRPr>
          </a:p>
          <a:p>
            <a:pPr marL="273050" indent="-273050" eaLnBrk="1" hangingPunct="1">
              <a:lnSpc>
                <a:spcPct val="80000"/>
              </a:lnSpc>
              <a:buFontTx/>
              <a:buNone/>
            </a:pPr>
            <a:endParaRPr lang="en-GB" altLang="en-US" sz="1600" b="1" dirty="0"/>
          </a:p>
        </p:txBody>
      </p:sp>
    </p:spTree>
    <p:extLst>
      <p:ext uri="{BB962C8B-B14F-4D97-AF65-F5344CB8AC3E}">
        <p14:creationId xmlns:p14="http://schemas.microsoft.com/office/powerpoint/2010/main" val="736453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Show pdf marking scheme</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329038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7" y="188640"/>
            <a:ext cx="9131606" cy="672654"/>
          </a:xfrm>
        </p:spPr>
        <p:txBody>
          <a:bodyPr>
            <a:normAutofit fontScale="90000"/>
          </a:bodyPr>
          <a:lstStyle/>
          <a:p>
            <a:r>
              <a:rPr lang="en-GB" sz="2800" b="1" dirty="0"/>
              <a:t>Locating the answer…</a:t>
            </a:r>
            <a:br>
              <a:rPr lang="en-GB" sz="2800" b="1" dirty="0"/>
            </a:br>
            <a:r>
              <a:rPr lang="en-GB" sz="2800" b="1" dirty="0"/>
              <a:t>Official SQA Past Paper from 2015</a:t>
            </a:r>
          </a:p>
        </p:txBody>
      </p:sp>
      <p:sp>
        <p:nvSpPr>
          <p:cNvPr id="12" name="Content Placeholder 2"/>
          <p:cNvSpPr>
            <a:spLocks noGrp="1"/>
          </p:cNvSpPr>
          <p:nvPr>
            <p:ph idx="1"/>
          </p:nvPr>
        </p:nvSpPr>
        <p:spPr>
          <a:xfrm>
            <a:off x="168089" y="4854198"/>
            <a:ext cx="8807821" cy="1224136"/>
          </a:xfrm>
        </p:spPr>
        <p:txBody>
          <a:bodyPr>
            <a:normAutofit fontScale="92500"/>
          </a:bodyPr>
          <a:lstStyle/>
          <a:p>
            <a:pPr marL="0" indent="0">
              <a:buNone/>
            </a:pPr>
            <a:r>
              <a:rPr lang="en-GB" sz="2400" dirty="0">
                <a:latin typeface="Trebuchet MS" panose="020B0603020202020204" pitchFamily="34" charset="0"/>
              </a:rPr>
              <a:t>1. Read lines 1-5.</a:t>
            </a:r>
          </a:p>
          <a:p>
            <a:pPr marL="0" indent="0">
              <a:buNone/>
            </a:pPr>
            <a:r>
              <a:rPr lang="en-GB" sz="2400" dirty="0">
                <a:latin typeface="Trebuchet MS" panose="020B0603020202020204" pitchFamily="34" charset="0"/>
              </a:rPr>
              <a:t>Identify any </a:t>
            </a:r>
            <a:r>
              <a:rPr lang="en-GB" sz="2400" b="1" dirty="0">
                <a:latin typeface="Trebuchet MS" panose="020B0603020202020204" pitchFamily="34" charset="0"/>
              </a:rPr>
              <a:t>two</a:t>
            </a:r>
            <a:r>
              <a:rPr lang="en-GB" sz="2400" dirty="0">
                <a:latin typeface="Trebuchet MS" panose="020B0603020202020204" pitchFamily="34" charset="0"/>
              </a:rPr>
              <a:t> positive aspects of central Valley, California, which are conveyed in these lines. Use your own words in your answer. </a:t>
            </a:r>
            <a:r>
              <a:rPr lang="en-GB" sz="2400" b="1" dirty="0">
                <a:latin typeface="Trebuchet MS" panose="020B0603020202020204" pitchFamily="34" charset="0"/>
              </a:rPr>
              <a:t>(2)</a:t>
            </a:r>
          </a:p>
          <a:p>
            <a:pPr>
              <a:buFont typeface="+mj-lt"/>
              <a:buAutoNum type="arabicPeriod"/>
            </a:pPr>
            <a:endParaRPr lang="en-GB" sz="1800" dirty="0"/>
          </a:p>
          <a:p>
            <a:pPr>
              <a:buFont typeface="+mj-lt"/>
              <a:buAutoNum type="arabicPeriod"/>
            </a:pPr>
            <a:endParaRPr lang="en-GB" sz="1800" dirty="0"/>
          </a:p>
          <a:p>
            <a:pPr>
              <a:buFont typeface="+mj-lt"/>
              <a:buAutoNum type="arabicPeriod"/>
            </a:pPr>
            <a:endParaRPr lang="en-GB" sz="1800" dirty="0"/>
          </a:p>
          <a:p>
            <a:pPr>
              <a:buFont typeface="Wingdings" pitchFamily="2" charset="2"/>
              <a:buChar char="v"/>
            </a:pPr>
            <a:endParaRPr lang="en-GB" sz="1800" b="1" dirty="0"/>
          </a:p>
          <a:p>
            <a:pPr algn="ctr">
              <a:buFont typeface="Wingdings" pitchFamily="2" charset="2"/>
              <a:buChar char="v"/>
            </a:pPr>
            <a:endParaRPr lang="en-GB" sz="1800" b="1" dirty="0">
              <a:solidFill>
                <a:srgbClr val="FF0000"/>
              </a:solidFill>
            </a:endParaRPr>
          </a:p>
        </p:txBody>
      </p:sp>
      <p:sp>
        <p:nvSpPr>
          <p:cNvPr id="13" name="Rectangle 12"/>
          <p:cNvSpPr/>
          <p:nvPr/>
        </p:nvSpPr>
        <p:spPr>
          <a:xfrm>
            <a:off x="4355976" y="6390620"/>
            <a:ext cx="2770630" cy="369332"/>
          </a:xfrm>
          <a:prstGeom prst="rect">
            <a:avLst/>
          </a:prstGeom>
        </p:spPr>
        <p:txBody>
          <a:bodyPr wrap="none">
            <a:spAutoFit/>
          </a:bodyPr>
          <a:lstStyle/>
          <a:p>
            <a:r>
              <a:rPr lang="en-GB" b="1" dirty="0">
                <a:solidFill>
                  <a:srgbClr val="FF0000"/>
                </a:solidFill>
              </a:rPr>
              <a:t>(U) – Use your own words. </a:t>
            </a:r>
            <a:endParaRPr lang="en-GB" dirty="0"/>
          </a:p>
        </p:txBody>
      </p:sp>
      <p:cxnSp>
        <p:nvCxnSpPr>
          <p:cNvPr id="14" name="Straight Arrow Connector 13"/>
          <p:cNvCxnSpPr/>
          <p:nvPr/>
        </p:nvCxnSpPr>
        <p:spPr>
          <a:xfrm flipV="1">
            <a:off x="5728977" y="5886564"/>
            <a:ext cx="0" cy="50405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5" name="Rectangle 14"/>
          <p:cNvSpPr/>
          <p:nvPr/>
        </p:nvSpPr>
        <p:spPr>
          <a:xfrm>
            <a:off x="2640816" y="4492401"/>
            <a:ext cx="2323713" cy="369332"/>
          </a:xfrm>
          <a:prstGeom prst="rect">
            <a:avLst/>
          </a:prstGeom>
        </p:spPr>
        <p:txBody>
          <a:bodyPr wrap="none">
            <a:spAutoFit/>
          </a:bodyPr>
          <a:lstStyle/>
          <a:p>
            <a:r>
              <a:rPr lang="en-GB" b="1" dirty="0">
                <a:solidFill>
                  <a:srgbClr val="FF0000"/>
                </a:solidFill>
              </a:rPr>
              <a:t>Two aspects = 2 marks</a:t>
            </a:r>
            <a:endParaRPr lang="en-GB" dirty="0"/>
          </a:p>
        </p:txBody>
      </p:sp>
      <p:cxnSp>
        <p:nvCxnSpPr>
          <p:cNvPr id="16" name="Straight Arrow Connector 15"/>
          <p:cNvCxnSpPr/>
          <p:nvPr/>
        </p:nvCxnSpPr>
        <p:spPr>
          <a:xfrm flipH="1">
            <a:off x="2195736" y="4861733"/>
            <a:ext cx="828092" cy="51148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46279" y="980728"/>
            <a:ext cx="9144000" cy="3323987"/>
          </a:xfrm>
          <a:prstGeom prst="rect">
            <a:avLst/>
          </a:prstGeom>
          <a:solidFill>
            <a:srgbClr val="FFFF99"/>
          </a:solidFill>
        </p:spPr>
        <p:txBody>
          <a:bodyPr wrap="square" rtlCol="0">
            <a:spAutoFit/>
          </a:bodyPr>
          <a:lstStyle/>
          <a:p>
            <a:pPr>
              <a:lnSpc>
                <a:spcPct val="150000"/>
              </a:lnSpc>
            </a:pPr>
            <a:r>
              <a:rPr lang="en-GB" sz="2000" dirty="0">
                <a:latin typeface="Trebuchet MS" panose="020B0603020202020204" pitchFamily="34" charset="0"/>
              </a:rPr>
              <a:t>On a cold, bright November day I stood among a million almond trees and breathed in the sweet air. I was in Central Valley, California, in an orchard stretching over 700,000 acres. Before me was a vision of how the British countryside may look one day. Beyond the almond orchards were fields of pomegranates, pistachios, grapes and apricots. Somewhere in the distance were almost two million dairy cows, producing six billion dollars’ worth of milk a year. (lines 1-5)</a:t>
            </a:r>
          </a:p>
        </p:txBody>
      </p:sp>
      <p:sp>
        <p:nvSpPr>
          <p:cNvPr id="10" name="TextBox 9"/>
          <p:cNvSpPr txBox="1"/>
          <p:nvPr/>
        </p:nvSpPr>
        <p:spPr>
          <a:xfrm>
            <a:off x="-34758" y="960123"/>
            <a:ext cx="9144000" cy="3323987"/>
          </a:xfrm>
          <a:prstGeom prst="rect">
            <a:avLst/>
          </a:prstGeom>
          <a:solidFill>
            <a:srgbClr val="FFFF99"/>
          </a:solidFill>
        </p:spPr>
        <p:txBody>
          <a:bodyPr wrap="square" rtlCol="0">
            <a:spAutoFit/>
          </a:bodyPr>
          <a:lstStyle/>
          <a:p>
            <a:pPr>
              <a:lnSpc>
                <a:spcPct val="150000"/>
              </a:lnSpc>
            </a:pPr>
            <a:r>
              <a:rPr lang="en-GB" sz="2000" dirty="0">
                <a:solidFill>
                  <a:srgbClr val="FFFF99"/>
                </a:solidFill>
                <a:latin typeface="Trebuchet MS" panose="020B0603020202020204" pitchFamily="34" charset="0"/>
              </a:rPr>
              <a:t>On a cold, bright November day I stood among </a:t>
            </a:r>
            <a:r>
              <a:rPr lang="en-GB" sz="2000" b="1" u="sng" dirty="0">
                <a:solidFill>
                  <a:srgbClr val="FF0000"/>
                </a:solidFill>
                <a:latin typeface="Trebuchet MS" panose="020B0603020202020204" pitchFamily="34" charset="0"/>
              </a:rPr>
              <a:t>a million almond trees </a:t>
            </a:r>
            <a:r>
              <a:rPr lang="en-GB" sz="2000" dirty="0">
                <a:solidFill>
                  <a:srgbClr val="FFFF99"/>
                </a:solidFill>
                <a:latin typeface="Trebuchet MS" panose="020B0603020202020204" pitchFamily="34" charset="0"/>
              </a:rPr>
              <a:t>and breathed in the </a:t>
            </a:r>
            <a:r>
              <a:rPr lang="en-GB" sz="2000" b="1" u="sng" dirty="0">
                <a:solidFill>
                  <a:srgbClr val="FF0000"/>
                </a:solidFill>
                <a:latin typeface="Trebuchet MS" panose="020B0603020202020204" pitchFamily="34" charset="0"/>
              </a:rPr>
              <a:t>sweet air</a:t>
            </a:r>
            <a:r>
              <a:rPr lang="en-GB" sz="2000" dirty="0">
                <a:latin typeface="Trebuchet MS" panose="020B0603020202020204" pitchFamily="34" charset="0"/>
              </a:rPr>
              <a:t>. </a:t>
            </a:r>
            <a:r>
              <a:rPr lang="en-GB" sz="2000" dirty="0">
                <a:solidFill>
                  <a:srgbClr val="FFFF99"/>
                </a:solidFill>
                <a:latin typeface="Trebuchet MS" panose="020B0603020202020204" pitchFamily="34" charset="0"/>
              </a:rPr>
              <a:t>I was in Central Valley, California, in an </a:t>
            </a:r>
            <a:r>
              <a:rPr lang="en-GB" sz="2000" b="1" u="sng" dirty="0">
                <a:solidFill>
                  <a:srgbClr val="FF0000"/>
                </a:solidFill>
                <a:latin typeface="Trebuchet MS" panose="020B0603020202020204" pitchFamily="34" charset="0"/>
              </a:rPr>
              <a:t>orchard</a:t>
            </a:r>
            <a:r>
              <a:rPr lang="en-GB" sz="2000" b="1" dirty="0">
                <a:solidFill>
                  <a:srgbClr val="FF0000"/>
                </a:solidFill>
                <a:latin typeface="Trebuchet MS" panose="020B0603020202020204" pitchFamily="34" charset="0"/>
              </a:rPr>
              <a:t> </a:t>
            </a:r>
            <a:r>
              <a:rPr lang="en-GB" sz="2000" dirty="0">
                <a:solidFill>
                  <a:srgbClr val="FFFF99"/>
                </a:solidFill>
                <a:latin typeface="Trebuchet MS" panose="020B0603020202020204" pitchFamily="34" charset="0"/>
              </a:rPr>
              <a:t>stretching over 700,000 acres. Before me was </a:t>
            </a:r>
            <a:r>
              <a:rPr lang="en-GB" sz="2000" b="1" u="sng" dirty="0">
                <a:solidFill>
                  <a:srgbClr val="FF0000"/>
                </a:solidFill>
                <a:latin typeface="Trebuchet MS" panose="020B0603020202020204" pitchFamily="34" charset="0"/>
              </a:rPr>
              <a:t>a vision </a:t>
            </a:r>
            <a:r>
              <a:rPr lang="en-GB" sz="2000" dirty="0">
                <a:solidFill>
                  <a:srgbClr val="FFFF99"/>
                </a:solidFill>
                <a:latin typeface="Trebuchet MS" panose="020B0603020202020204" pitchFamily="34" charset="0"/>
              </a:rPr>
              <a:t>of how the British countryside may look one day. </a:t>
            </a:r>
            <a:r>
              <a:rPr lang="en-GB" sz="2000" b="1" u="sng" dirty="0">
                <a:solidFill>
                  <a:srgbClr val="FF0000"/>
                </a:solidFill>
                <a:latin typeface="Trebuchet MS" panose="020B0603020202020204" pitchFamily="34" charset="0"/>
              </a:rPr>
              <a:t>Beyond the almond orchards </a:t>
            </a:r>
            <a:r>
              <a:rPr lang="en-GB" sz="2000" dirty="0">
                <a:solidFill>
                  <a:srgbClr val="FFFF99"/>
                </a:solidFill>
                <a:latin typeface="Trebuchet MS" panose="020B0603020202020204" pitchFamily="34" charset="0"/>
              </a:rPr>
              <a:t>were fields of </a:t>
            </a:r>
            <a:r>
              <a:rPr lang="en-GB" sz="2000" b="1" u="sng" dirty="0">
                <a:solidFill>
                  <a:srgbClr val="FF0000"/>
                </a:solidFill>
                <a:latin typeface="Trebuchet MS" panose="020B0603020202020204" pitchFamily="34" charset="0"/>
              </a:rPr>
              <a:t>pomegranates, pistachios, grapes and apricots</a:t>
            </a:r>
            <a:r>
              <a:rPr lang="en-GB" sz="2000" dirty="0">
                <a:latin typeface="Trebuchet MS" panose="020B0603020202020204" pitchFamily="34" charset="0"/>
              </a:rPr>
              <a:t>. </a:t>
            </a:r>
            <a:r>
              <a:rPr lang="en-GB" sz="2000" b="1" u="sng" dirty="0">
                <a:solidFill>
                  <a:srgbClr val="FF0000"/>
                </a:solidFill>
                <a:latin typeface="Trebuchet MS" panose="020B0603020202020204" pitchFamily="34" charset="0"/>
              </a:rPr>
              <a:t>Somewhere in the distance</a:t>
            </a:r>
            <a:r>
              <a:rPr lang="en-GB" sz="2000" b="1" dirty="0">
                <a:solidFill>
                  <a:srgbClr val="FF0000"/>
                </a:solidFill>
                <a:latin typeface="Trebuchet MS" panose="020B0603020202020204" pitchFamily="34" charset="0"/>
              </a:rPr>
              <a:t> </a:t>
            </a:r>
            <a:r>
              <a:rPr lang="en-GB" sz="2000" dirty="0">
                <a:solidFill>
                  <a:srgbClr val="FFFF99"/>
                </a:solidFill>
                <a:latin typeface="Trebuchet MS" panose="020B0603020202020204" pitchFamily="34" charset="0"/>
              </a:rPr>
              <a:t>were almost two million dairy cows, producing six billion dollars’ worth of milk a year. (lines 1-5)</a:t>
            </a:r>
          </a:p>
        </p:txBody>
      </p:sp>
    </p:spTree>
    <p:extLst>
      <p:ext uri="{BB962C8B-B14F-4D97-AF65-F5344CB8AC3E}">
        <p14:creationId xmlns:p14="http://schemas.microsoft.com/office/powerpoint/2010/main" val="6584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normAutofit/>
          </a:bodyPr>
          <a:lstStyle/>
          <a:p>
            <a:pPr algn="l"/>
            <a:r>
              <a:rPr lang="en-GB" dirty="0"/>
              <a:t>Now you try…</a:t>
            </a:r>
          </a:p>
        </p:txBody>
      </p:sp>
      <p:sp>
        <p:nvSpPr>
          <p:cNvPr id="3" name="Content Placeholder 2"/>
          <p:cNvSpPr>
            <a:spLocks noGrp="1"/>
          </p:cNvSpPr>
          <p:nvPr>
            <p:ph sz="half" idx="1"/>
          </p:nvPr>
        </p:nvSpPr>
        <p:spPr>
          <a:xfrm>
            <a:off x="0" y="980728"/>
            <a:ext cx="9144000" cy="3240360"/>
          </a:xfrm>
          <a:solidFill>
            <a:srgbClr val="FFFF99"/>
          </a:solidFill>
        </p:spPr>
        <p:txBody>
          <a:bodyPr>
            <a:noAutofit/>
          </a:bodyPr>
          <a:lstStyle/>
          <a:p>
            <a:pPr marL="0" indent="0">
              <a:buNone/>
            </a:pPr>
            <a:r>
              <a:rPr lang="en-GB" sz="2400" dirty="0"/>
              <a:t>Both writer’s express their views about the role of wind turbines in our society.</a:t>
            </a:r>
          </a:p>
          <a:p>
            <a:pPr marL="0" indent="0">
              <a:buNone/>
            </a:pPr>
            <a:r>
              <a:rPr lang="en-GB" sz="2400" b="1" dirty="0"/>
              <a:t>Identify three key areas of disagreement. You should support the points you make by referring to important ideas in both passages.</a:t>
            </a:r>
          </a:p>
          <a:p>
            <a:pPr marL="0" indent="0">
              <a:buNone/>
            </a:pPr>
            <a:r>
              <a:rPr lang="en-GB" sz="2400" b="1" dirty="0"/>
              <a:t>You may answer this question in continuous prose or in a series of developed bullet points.</a:t>
            </a:r>
            <a:endParaRPr lang="en-GB" sz="1800" b="1" dirty="0"/>
          </a:p>
        </p:txBody>
      </p:sp>
      <p:sp>
        <p:nvSpPr>
          <p:cNvPr id="5" name="Rectangle 4"/>
          <p:cNvSpPr/>
          <p:nvPr/>
        </p:nvSpPr>
        <p:spPr>
          <a:xfrm>
            <a:off x="611560" y="4581128"/>
            <a:ext cx="7992888" cy="1938992"/>
          </a:xfrm>
          <a:prstGeom prst="rect">
            <a:avLst/>
          </a:prstGeom>
        </p:spPr>
        <p:txBody>
          <a:bodyPr wrap="square">
            <a:spAutoFit/>
          </a:bodyPr>
          <a:lstStyle/>
          <a:p>
            <a:r>
              <a:rPr lang="en-GB" sz="2400" u="sng" dirty="0">
                <a:solidFill>
                  <a:srgbClr val="CC00FF"/>
                </a:solidFill>
              </a:rPr>
              <a:t>The passages disagree about…</a:t>
            </a:r>
          </a:p>
          <a:p>
            <a:r>
              <a:rPr lang="en-GB" sz="2400" dirty="0">
                <a:solidFill>
                  <a:srgbClr val="CC00FF"/>
                </a:solidFill>
              </a:rPr>
              <a:t>Passage 1 states “….” which suggests that the writer believes that…</a:t>
            </a:r>
          </a:p>
          <a:p>
            <a:r>
              <a:rPr lang="en-GB" sz="2400" dirty="0">
                <a:solidFill>
                  <a:srgbClr val="CC00FF"/>
                </a:solidFill>
              </a:rPr>
              <a:t>Whereas Passage 2 </a:t>
            </a:r>
            <a:r>
              <a:rPr lang="en-GB" sz="2400" u="sng" dirty="0">
                <a:solidFill>
                  <a:srgbClr val="CC00FF"/>
                </a:solidFill>
              </a:rPr>
              <a:t>dis</a:t>
            </a:r>
            <a:r>
              <a:rPr lang="en-GB" sz="2400" dirty="0">
                <a:solidFill>
                  <a:srgbClr val="CC00FF"/>
                </a:solidFill>
              </a:rPr>
              <a:t>agrees as the writer notes “…” which reveals that he thinks that…</a:t>
            </a:r>
          </a:p>
        </p:txBody>
      </p:sp>
    </p:spTree>
    <p:extLst>
      <p:ext uri="{BB962C8B-B14F-4D97-AF65-F5344CB8AC3E}">
        <p14:creationId xmlns:p14="http://schemas.microsoft.com/office/powerpoint/2010/main" val="4286721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4149127"/>
              </p:ext>
            </p:extLst>
          </p:nvPr>
        </p:nvGraphicFramePr>
        <p:xfrm>
          <a:off x="0" y="107147"/>
          <a:ext cx="8892481" cy="6381361"/>
        </p:xfrm>
        <a:graphic>
          <a:graphicData uri="http://schemas.openxmlformats.org/drawingml/2006/table">
            <a:tbl>
              <a:tblPr firstRow="1" firstCol="1" bandRow="1">
                <a:tableStyleId>{2D5ABB26-0587-4C30-8999-92F81FD0307C}</a:tableStyleId>
              </a:tblPr>
              <a:tblGrid>
                <a:gridCol w="601912">
                  <a:extLst>
                    <a:ext uri="{9D8B030D-6E8A-4147-A177-3AD203B41FA5}">
                      <a16:colId xmlns:a16="http://schemas.microsoft.com/office/drawing/2014/main" xmlns="" val="20000"/>
                    </a:ext>
                  </a:extLst>
                </a:gridCol>
                <a:gridCol w="1953864">
                  <a:extLst>
                    <a:ext uri="{9D8B030D-6E8A-4147-A177-3AD203B41FA5}">
                      <a16:colId xmlns:a16="http://schemas.microsoft.com/office/drawing/2014/main" xmlns="" val="20001"/>
                    </a:ext>
                  </a:extLst>
                </a:gridCol>
                <a:gridCol w="2592288">
                  <a:extLst>
                    <a:ext uri="{9D8B030D-6E8A-4147-A177-3AD203B41FA5}">
                      <a16:colId xmlns:a16="http://schemas.microsoft.com/office/drawing/2014/main" xmlns="" val="20002"/>
                    </a:ext>
                  </a:extLst>
                </a:gridCol>
                <a:gridCol w="3744417">
                  <a:extLst>
                    <a:ext uri="{9D8B030D-6E8A-4147-A177-3AD203B41FA5}">
                      <a16:colId xmlns:a16="http://schemas.microsoft.com/office/drawing/2014/main" xmlns="" val="20003"/>
                    </a:ext>
                  </a:extLst>
                </a:gridCol>
              </a:tblGrid>
              <a:tr h="561782">
                <a:tc>
                  <a:txBody>
                    <a:bodyPr/>
                    <a:lstStyle/>
                    <a:p>
                      <a:pPr>
                        <a:lnSpc>
                          <a:spcPct val="115000"/>
                        </a:lnSpc>
                        <a:spcAft>
                          <a:spcPts val="0"/>
                        </a:spcAft>
                      </a:pPr>
                      <a:r>
                        <a:rPr lang="en-GB" sz="1000" dirty="0">
                          <a:effectLst/>
                        </a:rPr>
                        <a:t> </a:t>
                      </a:r>
                      <a:endParaRPr lang="en-GB" sz="1000" dirty="0">
                        <a:effectLst/>
                        <a:latin typeface="Calibri"/>
                        <a:ea typeface="Calibri"/>
                        <a:cs typeface="Times New Roman"/>
                      </a:endParaRPr>
                    </a:p>
                  </a:txBody>
                  <a:tcPr marL="62733" marR="6273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800" b="1" dirty="0">
                          <a:effectLst/>
                        </a:rPr>
                        <a:t>Areas of disagreement</a:t>
                      </a:r>
                      <a:endParaRPr lang="en-GB" sz="1800" b="1" dirty="0">
                        <a:effectLst/>
                        <a:latin typeface="Calibri"/>
                        <a:ea typeface="Calibri"/>
                        <a:cs typeface="Times New Roman"/>
                      </a:endParaRPr>
                    </a:p>
                  </a:txBody>
                  <a:tcPr marL="62733" marR="627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800" b="1" dirty="0">
                          <a:effectLst/>
                        </a:rPr>
                        <a:t>Passage 1</a:t>
                      </a:r>
                      <a:endParaRPr lang="en-GB" sz="1800" b="1" dirty="0">
                        <a:effectLst/>
                        <a:latin typeface="Calibri"/>
                        <a:ea typeface="Calibri"/>
                        <a:cs typeface="Times New Roman"/>
                      </a:endParaRPr>
                    </a:p>
                  </a:txBody>
                  <a:tcPr marL="62733" marR="627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800" b="1" dirty="0">
                          <a:effectLst/>
                        </a:rPr>
                        <a:t>Passage 2</a:t>
                      </a:r>
                      <a:endParaRPr lang="en-GB" sz="1800" b="1" dirty="0">
                        <a:effectLst/>
                        <a:latin typeface="Calibri"/>
                        <a:ea typeface="Calibri"/>
                        <a:cs typeface="Times New Roman"/>
                      </a:endParaRPr>
                    </a:p>
                  </a:txBody>
                  <a:tcPr marL="62733" marR="6273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751959">
                <a:tc>
                  <a:txBody>
                    <a:bodyPr/>
                    <a:lstStyle/>
                    <a:p>
                      <a:pPr>
                        <a:lnSpc>
                          <a:spcPct val="115000"/>
                        </a:lnSpc>
                        <a:spcAft>
                          <a:spcPts val="0"/>
                        </a:spcAft>
                      </a:pPr>
                      <a:r>
                        <a:rPr lang="en-GB" sz="1000">
                          <a:effectLst/>
                        </a:rPr>
                        <a:t>1</a:t>
                      </a:r>
                      <a:endParaRPr lang="en-GB" sz="1000">
                        <a:effectLst/>
                        <a:latin typeface="Calibri"/>
                        <a:ea typeface="Calibri"/>
                        <a:cs typeface="Times New Roman"/>
                      </a:endParaRPr>
                    </a:p>
                  </a:txBody>
                  <a:tcPr marL="62733" marR="6273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nSpc>
                          <a:spcPct val="115000"/>
                        </a:lnSpc>
                        <a:spcAft>
                          <a:spcPts val="0"/>
                        </a:spcAft>
                        <a:buFont typeface="Arial" panose="020B0604020202020204" pitchFamily="34" charset="0"/>
                        <a:buChar char="•"/>
                      </a:pPr>
                      <a:r>
                        <a:rPr lang="en-GB" sz="2000" dirty="0">
                          <a:effectLst/>
                        </a:rPr>
                        <a:t>The  attitudes towards wind turbines and wind farms in our society</a:t>
                      </a:r>
                      <a:endParaRPr lang="en-GB" sz="2000" dirty="0">
                        <a:effectLst/>
                        <a:latin typeface="Calibri"/>
                        <a:ea typeface="Calibri"/>
                        <a:cs typeface="Times New Roman"/>
                      </a:endParaRPr>
                    </a:p>
                  </a:txBody>
                  <a:tcPr marL="62733" marR="627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800" dirty="0">
                          <a:effectLst/>
                        </a:rPr>
                        <a:t>Stunning symbols of modernity</a:t>
                      </a:r>
                      <a:endParaRPr lang="en-GB" sz="1800" dirty="0">
                        <a:effectLst/>
                        <a:latin typeface="Calibri"/>
                        <a:ea typeface="Calibri"/>
                        <a:cs typeface="Times New Roman"/>
                      </a:endParaRPr>
                    </a:p>
                  </a:txBody>
                  <a:tcPr marL="62733" marR="627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800" dirty="0">
                          <a:effectLst/>
                        </a:rPr>
                        <a:t>They are part of a conspiracy to extract subsidy from the tax-payer</a:t>
                      </a:r>
                    </a:p>
                    <a:p>
                      <a:pPr>
                        <a:lnSpc>
                          <a:spcPct val="115000"/>
                        </a:lnSpc>
                        <a:spcAft>
                          <a:spcPts val="0"/>
                        </a:spcAft>
                      </a:pPr>
                      <a:r>
                        <a:rPr lang="en-GB" sz="1800" dirty="0">
                          <a:effectLst/>
                        </a:rPr>
                        <a:t>They are not the easy solution to climate change </a:t>
                      </a:r>
                      <a:endParaRPr lang="en-GB" sz="1800" dirty="0">
                        <a:effectLst/>
                        <a:latin typeface="Calibri"/>
                        <a:ea typeface="Calibri"/>
                        <a:cs typeface="Times New Roman"/>
                      </a:endParaRPr>
                    </a:p>
                  </a:txBody>
                  <a:tcPr marL="62733" marR="6273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123561">
                <a:tc>
                  <a:txBody>
                    <a:bodyPr/>
                    <a:lstStyle/>
                    <a:p>
                      <a:pPr>
                        <a:lnSpc>
                          <a:spcPct val="115000"/>
                        </a:lnSpc>
                        <a:spcAft>
                          <a:spcPts val="0"/>
                        </a:spcAft>
                      </a:pPr>
                      <a:r>
                        <a:rPr lang="en-GB" sz="1000">
                          <a:effectLst/>
                        </a:rPr>
                        <a:t>2</a:t>
                      </a:r>
                      <a:endParaRPr lang="en-GB" sz="1000">
                        <a:effectLst/>
                        <a:latin typeface="Calibri"/>
                        <a:ea typeface="Calibri"/>
                        <a:cs typeface="Times New Roman"/>
                      </a:endParaRPr>
                    </a:p>
                  </a:txBody>
                  <a:tcPr marL="62733" marR="6273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nSpc>
                          <a:spcPct val="115000"/>
                        </a:lnSpc>
                        <a:spcAft>
                          <a:spcPts val="0"/>
                        </a:spcAft>
                        <a:buFont typeface="Arial" panose="020B0604020202020204" pitchFamily="34" charset="0"/>
                        <a:buChar char="•"/>
                      </a:pPr>
                      <a:r>
                        <a:rPr lang="en-GB" sz="2000" dirty="0">
                          <a:effectLst/>
                        </a:rPr>
                        <a:t>Their impact on the landscape</a:t>
                      </a:r>
                      <a:endParaRPr lang="en-GB" sz="2000" dirty="0">
                        <a:effectLst/>
                        <a:latin typeface="Calibri"/>
                        <a:ea typeface="Calibri"/>
                        <a:cs typeface="Times New Roman"/>
                      </a:endParaRPr>
                    </a:p>
                  </a:txBody>
                  <a:tcPr marL="62733" marR="627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800">
                          <a:effectLst/>
                        </a:rPr>
                        <a:t>They are beautiful</a:t>
                      </a:r>
                    </a:p>
                    <a:p>
                      <a:pPr>
                        <a:lnSpc>
                          <a:spcPct val="115000"/>
                        </a:lnSpc>
                        <a:spcAft>
                          <a:spcPts val="0"/>
                        </a:spcAft>
                      </a:pPr>
                      <a:r>
                        <a:rPr lang="en-GB" sz="1800">
                          <a:effectLst/>
                        </a:rPr>
                        <a:t>They cannot spoil a man-made landscape</a:t>
                      </a:r>
                      <a:endParaRPr lang="en-GB" sz="1800">
                        <a:effectLst/>
                        <a:latin typeface="Calibri"/>
                        <a:ea typeface="Calibri"/>
                        <a:cs typeface="Times New Roman"/>
                      </a:endParaRPr>
                    </a:p>
                  </a:txBody>
                  <a:tcPr marL="62733" marR="627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800" dirty="0">
                          <a:effectLst/>
                        </a:rPr>
                        <a:t>They are ugly and silly</a:t>
                      </a:r>
                      <a:endParaRPr lang="en-GB" sz="1800" dirty="0">
                        <a:effectLst/>
                        <a:latin typeface="Calibri"/>
                        <a:ea typeface="Calibri"/>
                        <a:cs typeface="Times New Roman"/>
                      </a:endParaRPr>
                    </a:p>
                  </a:txBody>
                  <a:tcPr marL="62733" marR="6273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900775">
                <a:tc>
                  <a:txBody>
                    <a:bodyPr/>
                    <a:lstStyle/>
                    <a:p>
                      <a:pPr>
                        <a:lnSpc>
                          <a:spcPct val="115000"/>
                        </a:lnSpc>
                        <a:spcAft>
                          <a:spcPts val="0"/>
                        </a:spcAft>
                      </a:pPr>
                      <a:r>
                        <a:rPr lang="en-GB" sz="1000">
                          <a:effectLst/>
                        </a:rPr>
                        <a:t>3</a:t>
                      </a:r>
                      <a:endParaRPr lang="en-GB" sz="1000">
                        <a:effectLst/>
                        <a:latin typeface="Calibri"/>
                        <a:ea typeface="Calibri"/>
                        <a:cs typeface="Times New Roman"/>
                      </a:endParaRPr>
                    </a:p>
                  </a:txBody>
                  <a:tcPr marL="62733" marR="6273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285750" indent="-285750">
                        <a:lnSpc>
                          <a:spcPct val="115000"/>
                        </a:lnSpc>
                        <a:spcAft>
                          <a:spcPts val="0"/>
                        </a:spcAft>
                        <a:buFont typeface="Arial" panose="020B0604020202020204" pitchFamily="34" charset="0"/>
                        <a:buChar char="•"/>
                      </a:pPr>
                      <a:r>
                        <a:rPr lang="en-GB" sz="2000" dirty="0">
                          <a:effectLst/>
                        </a:rPr>
                        <a:t>Wind turbines role in promoting morally responsible behaviour</a:t>
                      </a:r>
                      <a:endParaRPr lang="en-GB" sz="2000" dirty="0">
                        <a:effectLst/>
                        <a:latin typeface="Calibri"/>
                        <a:ea typeface="Calibri"/>
                        <a:cs typeface="Times New Roman"/>
                      </a:endParaRPr>
                    </a:p>
                  </a:txBody>
                  <a:tcPr marL="62733" marR="627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nSpc>
                          <a:spcPct val="115000"/>
                        </a:lnSpc>
                        <a:spcAft>
                          <a:spcPts val="0"/>
                        </a:spcAft>
                      </a:pPr>
                      <a:r>
                        <a:rPr lang="en-GB" sz="1800">
                          <a:effectLst/>
                        </a:rPr>
                        <a:t>They will have a positive impact on global warming</a:t>
                      </a:r>
                    </a:p>
                    <a:p>
                      <a:pPr>
                        <a:lnSpc>
                          <a:spcPct val="115000"/>
                        </a:lnSpc>
                        <a:spcAft>
                          <a:spcPts val="0"/>
                        </a:spcAft>
                      </a:pPr>
                      <a:r>
                        <a:rPr lang="en-GB" sz="1800">
                          <a:effectLst/>
                        </a:rPr>
                        <a:t>They represent a freedom from moral compromise</a:t>
                      </a:r>
                    </a:p>
                    <a:p>
                      <a:pPr>
                        <a:lnSpc>
                          <a:spcPct val="115000"/>
                        </a:lnSpc>
                        <a:spcAft>
                          <a:spcPts val="0"/>
                        </a:spcAft>
                      </a:pPr>
                      <a:r>
                        <a:rPr lang="en-GB" sz="1800">
                          <a:effectLst/>
                        </a:rPr>
                        <a:t>They will make humanity better</a:t>
                      </a:r>
                      <a:endParaRPr lang="en-GB" sz="1800">
                        <a:effectLst/>
                        <a:latin typeface="Calibri"/>
                        <a:ea typeface="Calibri"/>
                        <a:cs typeface="Times New Roman"/>
                      </a:endParaRPr>
                    </a:p>
                  </a:txBody>
                  <a:tcPr marL="62733" marR="627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nSpc>
                          <a:spcPct val="115000"/>
                        </a:lnSpc>
                        <a:spcAft>
                          <a:spcPts val="0"/>
                        </a:spcAft>
                      </a:pPr>
                      <a:r>
                        <a:rPr lang="en-GB" sz="1800" dirty="0">
                          <a:effectLst/>
                        </a:rPr>
                        <a:t>Wind turbines do not support the green agenda / environmentalism</a:t>
                      </a:r>
                    </a:p>
                    <a:p>
                      <a:pPr>
                        <a:lnSpc>
                          <a:spcPct val="115000"/>
                        </a:lnSpc>
                        <a:spcAft>
                          <a:spcPts val="0"/>
                        </a:spcAft>
                      </a:pPr>
                      <a:r>
                        <a:rPr lang="en-GB" sz="1800" dirty="0">
                          <a:effectLst/>
                        </a:rPr>
                        <a:t>They will not save us from fossil fuel s and their damage to the environment</a:t>
                      </a:r>
                    </a:p>
                    <a:p>
                      <a:pPr>
                        <a:lnSpc>
                          <a:spcPct val="115000"/>
                        </a:lnSpc>
                        <a:spcAft>
                          <a:spcPts val="0"/>
                        </a:spcAft>
                      </a:pPr>
                      <a:r>
                        <a:rPr lang="en-GB" sz="1800" dirty="0">
                          <a:effectLst/>
                        </a:rPr>
                        <a:t> </a:t>
                      </a:r>
                      <a:endParaRPr lang="en-GB" sz="1800" dirty="0">
                        <a:effectLst/>
                        <a:latin typeface="Calibri"/>
                        <a:ea typeface="Calibri"/>
                        <a:cs typeface="Times New Roman"/>
                      </a:endParaRPr>
                    </a:p>
                  </a:txBody>
                  <a:tcPr marL="62733" marR="6273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42289304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211669"/>
            <a:ext cx="9144000" cy="646331"/>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solidFill>
                  <a:schemeClr val="bg1"/>
                </a:solidFill>
                <a:cs typeface="BrowalliaUPC" panose="020B0604020202020204" pitchFamily="34" charset="-34"/>
              </a:rPr>
              <a:t>SQA TIP: USE BRIEF QUOTATIONS AS EVIDENCE IN SUPPORT OF WHAT YOU ARE SAYING – EVIDENCE SHOULD BE CLEAR AND INTELLIGENT!</a:t>
            </a:r>
          </a:p>
        </p:txBody>
      </p:sp>
      <p:sp>
        <p:nvSpPr>
          <p:cNvPr id="6" name="Rectangle 5"/>
          <p:cNvSpPr/>
          <p:nvPr/>
        </p:nvSpPr>
        <p:spPr>
          <a:xfrm>
            <a:off x="5436096" y="1772816"/>
            <a:ext cx="3456384" cy="3785652"/>
          </a:xfrm>
          <a:prstGeom prst="rect">
            <a:avLst/>
          </a:prstGeom>
        </p:spPr>
        <p:txBody>
          <a:bodyPr wrap="square">
            <a:spAutoFit/>
          </a:bodyPr>
          <a:lstStyle/>
          <a:p>
            <a:r>
              <a:rPr lang="en-GB" sz="2400" u="sng" dirty="0">
                <a:solidFill>
                  <a:srgbClr val="CC00FF"/>
                </a:solidFill>
              </a:rPr>
              <a:t>The passages disagree about…</a:t>
            </a:r>
          </a:p>
          <a:p>
            <a:r>
              <a:rPr lang="en-GB" sz="2400" dirty="0">
                <a:solidFill>
                  <a:srgbClr val="CC00FF"/>
                </a:solidFill>
              </a:rPr>
              <a:t>Passage 1 states “….” which suggests that the writer believes that…</a:t>
            </a:r>
          </a:p>
          <a:p>
            <a:r>
              <a:rPr lang="en-GB" sz="2400" dirty="0">
                <a:solidFill>
                  <a:srgbClr val="CC00FF"/>
                </a:solidFill>
              </a:rPr>
              <a:t>Whereas Passage 2 disagrees as the writer notes “…” which reveals that he thinks that…</a:t>
            </a:r>
          </a:p>
        </p:txBody>
      </p:sp>
      <p:sp>
        <p:nvSpPr>
          <p:cNvPr id="10" name="Content Placeholder 2"/>
          <p:cNvSpPr>
            <a:spLocks noGrp="1"/>
          </p:cNvSpPr>
          <p:nvPr>
            <p:ph sz="half" idx="1"/>
          </p:nvPr>
        </p:nvSpPr>
        <p:spPr>
          <a:xfrm>
            <a:off x="9631" y="0"/>
            <a:ext cx="9144000" cy="1628800"/>
          </a:xfrm>
          <a:solidFill>
            <a:srgbClr val="FFFF99"/>
          </a:solidFill>
        </p:spPr>
        <p:txBody>
          <a:bodyPr>
            <a:noAutofit/>
          </a:bodyPr>
          <a:lstStyle/>
          <a:p>
            <a:pPr marL="0" indent="0">
              <a:buNone/>
            </a:pPr>
            <a:r>
              <a:rPr lang="en-GB" sz="1800" dirty="0"/>
              <a:t>Both writer’s express their views about the role of wind turbines in our society.</a:t>
            </a:r>
          </a:p>
          <a:p>
            <a:pPr marL="0" indent="0">
              <a:buNone/>
            </a:pPr>
            <a:r>
              <a:rPr lang="en-GB" sz="1800" b="1" dirty="0"/>
              <a:t>Identify three key areas of disagreement. You should support the points you make by referring to important ideas in both passages.</a:t>
            </a:r>
          </a:p>
          <a:p>
            <a:pPr marL="0" indent="0">
              <a:buNone/>
            </a:pPr>
            <a:r>
              <a:rPr lang="en-GB" sz="1800" b="1" dirty="0"/>
              <a:t>You may answer this question in continuous prose or in a series of developed bullet points.</a:t>
            </a:r>
            <a:endParaRPr lang="en-GB" sz="1400" b="1" dirty="0"/>
          </a:p>
        </p:txBody>
      </p:sp>
    </p:spTree>
    <p:extLst>
      <p:ext uri="{BB962C8B-B14F-4D97-AF65-F5344CB8AC3E}">
        <p14:creationId xmlns:p14="http://schemas.microsoft.com/office/powerpoint/2010/main" val="2759456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88640"/>
            <a:ext cx="9144000" cy="1228998"/>
          </a:xfrm>
        </p:spPr>
        <p:txBody>
          <a:bodyPr>
            <a:normAutofit/>
          </a:bodyPr>
          <a:lstStyle/>
          <a:p>
            <a:r>
              <a:rPr lang="en-GB" sz="2800" dirty="0"/>
              <a:t>Expected Answers – </a:t>
            </a:r>
            <a:r>
              <a:rPr lang="en-GB" sz="2000" dirty="0"/>
              <a:t>no marks for straight lifts from the passage.</a:t>
            </a:r>
          </a:p>
        </p:txBody>
      </p:sp>
      <p:sp>
        <p:nvSpPr>
          <p:cNvPr id="8" name="Content Placeholder 7"/>
          <p:cNvSpPr>
            <a:spLocks noGrp="1"/>
          </p:cNvSpPr>
          <p:nvPr>
            <p:ph sz="half" idx="1"/>
          </p:nvPr>
        </p:nvSpPr>
        <p:spPr>
          <a:xfrm>
            <a:off x="0" y="1600201"/>
            <a:ext cx="9144000" cy="4421088"/>
          </a:xfrm>
          <a:solidFill>
            <a:srgbClr val="FFFF99"/>
          </a:solidFill>
        </p:spPr>
        <p:txBody>
          <a:bodyPr/>
          <a:lstStyle/>
          <a:p>
            <a:r>
              <a:rPr lang="en-GB" dirty="0"/>
              <a:t>The Central Valley is described as an ideal/idyllic countryside/pastoral scene. </a:t>
            </a:r>
          </a:p>
          <a:p>
            <a:r>
              <a:rPr lang="en-GB" dirty="0"/>
              <a:t>It appears to be near perfect and very  attractive. </a:t>
            </a:r>
          </a:p>
          <a:p>
            <a:r>
              <a:rPr lang="en-GB" dirty="0"/>
              <a:t>The area is productive/fruitful/bountiful        with a wide diverse/range of fruit growing.</a:t>
            </a:r>
          </a:p>
          <a:p>
            <a:r>
              <a:rPr lang="en-GB" dirty="0"/>
              <a:t>The  scale of the place is impressively vast/expansive. </a:t>
            </a:r>
          </a:p>
          <a:p>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0778" y="2110865"/>
            <a:ext cx="395114" cy="395114"/>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7278" y="2594549"/>
            <a:ext cx="395114" cy="39511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3104559"/>
            <a:ext cx="395114" cy="395114"/>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616716"/>
            <a:ext cx="395114" cy="395114"/>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4581128"/>
            <a:ext cx="395114" cy="395114"/>
          </a:xfrm>
          <a:prstGeom prst="rect">
            <a:avLst/>
          </a:prstGeom>
        </p:spPr>
      </p:pic>
    </p:spTree>
    <p:extLst>
      <p:ext uri="{BB962C8B-B14F-4D97-AF65-F5344CB8AC3E}">
        <p14:creationId xmlns:p14="http://schemas.microsoft.com/office/powerpoint/2010/main" val="328032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9"/>
                                        </p:tgtEl>
                                      </p:cBhvr>
                                    </p:animEffect>
                                    <p:anim calcmode="lin" valueType="num">
                                      <p:cBhvr>
                                        <p:cTn id="7"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9"/>
                                        </p:tgtEl>
                                        <p:attrNameLst>
                                          <p:attrName>ppt_h</p:attrName>
                                        </p:attrNameLst>
                                      </p:cBhvr>
                                      <p:tavLst>
                                        <p:tav tm="0">
                                          <p:val>
                                            <p:strVal val="ppt_h"/>
                                          </p:val>
                                        </p:tav>
                                        <p:tav tm="100000">
                                          <p:val>
                                            <p:strVal val="ppt_h"/>
                                          </p:val>
                                        </p:tav>
                                      </p:tavLst>
                                    </p:anim>
                                    <p:set>
                                      <p:cBhvr>
                                        <p:cTn id="9" dur="1" fill="hold">
                                          <p:stCondLst>
                                            <p:cond delay="1999"/>
                                          </p:stCondLst>
                                        </p:cTn>
                                        <p:tgtEl>
                                          <p:spTgt spid="9"/>
                                        </p:tgtEl>
                                        <p:attrNameLst>
                                          <p:attrName>style.visibility</p:attrName>
                                        </p:attrNameLst>
                                      </p:cBhvr>
                                      <p:to>
                                        <p:strVal val="hidden"/>
                                      </p:to>
                                    </p:set>
                                  </p:childTnLst>
                                </p:cTn>
                              </p:par>
                              <p:par>
                                <p:cTn id="10" presetID="45" presetClass="exit" presetSubtype="0" fill="hold" nodeType="withEffect">
                                  <p:stCondLst>
                                    <p:cond delay="0"/>
                                  </p:stCondLst>
                                  <p:childTnLst>
                                    <p:animEffect transition="out" filter="fade">
                                      <p:cBhvr>
                                        <p:cTn id="11" dur="2000"/>
                                        <p:tgtEl>
                                          <p:spTgt spid="10"/>
                                        </p:tgtEl>
                                      </p:cBhvr>
                                    </p:animEffect>
                                    <p:anim calcmode="lin" valueType="num">
                                      <p:cBhvr>
                                        <p:cTn id="12"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10"/>
                                        </p:tgtEl>
                                        <p:attrNameLst>
                                          <p:attrName>ppt_h</p:attrName>
                                        </p:attrNameLst>
                                      </p:cBhvr>
                                      <p:tavLst>
                                        <p:tav tm="0">
                                          <p:val>
                                            <p:strVal val="ppt_h"/>
                                          </p:val>
                                        </p:tav>
                                        <p:tav tm="100000">
                                          <p:val>
                                            <p:strVal val="ppt_h"/>
                                          </p:val>
                                        </p:tav>
                                      </p:tavLst>
                                    </p:anim>
                                    <p:set>
                                      <p:cBhvr>
                                        <p:cTn id="14" dur="1" fill="hold">
                                          <p:stCondLst>
                                            <p:cond delay="1999"/>
                                          </p:stCondLst>
                                        </p:cTn>
                                        <p:tgtEl>
                                          <p:spTgt spid="10"/>
                                        </p:tgtEl>
                                        <p:attrNameLst>
                                          <p:attrName>style.visibility</p:attrName>
                                        </p:attrNameLst>
                                      </p:cBhvr>
                                      <p:to>
                                        <p:strVal val="hidden"/>
                                      </p:to>
                                    </p:set>
                                  </p:childTnLst>
                                </p:cTn>
                              </p:par>
                              <p:par>
                                <p:cTn id="15" presetID="45" presetClass="exit" presetSubtype="0" fill="hold" nodeType="withEffect">
                                  <p:stCondLst>
                                    <p:cond delay="0"/>
                                  </p:stCondLst>
                                  <p:childTnLst>
                                    <p:animEffect transition="out" filter="fade">
                                      <p:cBhvr>
                                        <p:cTn id="16" dur="2000"/>
                                        <p:tgtEl>
                                          <p:spTgt spid="11"/>
                                        </p:tgtEl>
                                      </p:cBhvr>
                                    </p:animEffect>
                                    <p:anim calcmode="lin" valueType="num">
                                      <p:cBhvr>
                                        <p:cTn id="17"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11"/>
                                        </p:tgtEl>
                                        <p:attrNameLst>
                                          <p:attrName>ppt_h</p:attrName>
                                        </p:attrNameLst>
                                      </p:cBhvr>
                                      <p:tavLst>
                                        <p:tav tm="0">
                                          <p:val>
                                            <p:strVal val="ppt_h"/>
                                          </p:val>
                                        </p:tav>
                                        <p:tav tm="100000">
                                          <p:val>
                                            <p:strVal val="ppt_h"/>
                                          </p:val>
                                        </p:tav>
                                      </p:tavLst>
                                    </p:anim>
                                    <p:set>
                                      <p:cBhvr>
                                        <p:cTn id="19" dur="1" fill="hold">
                                          <p:stCondLst>
                                            <p:cond delay="1999"/>
                                          </p:stCondLst>
                                        </p:cTn>
                                        <p:tgtEl>
                                          <p:spTgt spid="11"/>
                                        </p:tgtEl>
                                        <p:attrNameLst>
                                          <p:attrName>style.visibility</p:attrName>
                                        </p:attrNameLst>
                                      </p:cBhvr>
                                      <p:to>
                                        <p:strVal val="hidden"/>
                                      </p:to>
                                    </p:set>
                                  </p:childTnLst>
                                </p:cTn>
                              </p:par>
                              <p:par>
                                <p:cTn id="20" presetID="45" presetClass="exit" presetSubtype="0" fill="hold" nodeType="withEffect">
                                  <p:stCondLst>
                                    <p:cond delay="0"/>
                                  </p:stCondLst>
                                  <p:childTnLst>
                                    <p:animEffect transition="out" filter="fade">
                                      <p:cBhvr>
                                        <p:cTn id="21" dur="2000"/>
                                        <p:tgtEl>
                                          <p:spTgt spid="12"/>
                                        </p:tgtEl>
                                      </p:cBhvr>
                                    </p:animEffect>
                                    <p:anim calcmode="lin" valueType="num">
                                      <p:cBhvr>
                                        <p:cTn id="22"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3" dur="2000"/>
                                        <p:tgtEl>
                                          <p:spTgt spid="12"/>
                                        </p:tgtEl>
                                        <p:attrNameLst>
                                          <p:attrName>ppt_h</p:attrName>
                                        </p:attrNameLst>
                                      </p:cBhvr>
                                      <p:tavLst>
                                        <p:tav tm="0">
                                          <p:val>
                                            <p:strVal val="ppt_h"/>
                                          </p:val>
                                        </p:tav>
                                        <p:tav tm="100000">
                                          <p:val>
                                            <p:strVal val="ppt_h"/>
                                          </p:val>
                                        </p:tav>
                                      </p:tavLst>
                                    </p:anim>
                                    <p:set>
                                      <p:cBhvr>
                                        <p:cTn id="24" dur="1" fill="hold">
                                          <p:stCondLst>
                                            <p:cond delay="1999"/>
                                          </p:stCondLst>
                                        </p:cTn>
                                        <p:tgtEl>
                                          <p:spTgt spid="12"/>
                                        </p:tgtEl>
                                        <p:attrNameLst>
                                          <p:attrName>style.visibility</p:attrName>
                                        </p:attrNameLst>
                                      </p:cBhvr>
                                      <p:to>
                                        <p:strVal val="hidden"/>
                                      </p:to>
                                    </p:set>
                                  </p:childTnLst>
                                </p:cTn>
                              </p:par>
                              <p:par>
                                <p:cTn id="25" presetID="45" presetClass="exit" presetSubtype="0" fill="hold" nodeType="withEffect">
                                  <p:stCondLst>
                                    <p:cond delay="0"/>
                                  </p:stCondLst>
                                  <p:childTnLst>
                                    <p:animEffect transition="out" filter="fade">
                                      <p:cBhvr>
                                        <p:cTn id="26" dur="2000"/>
                                        <p:tgtEl>
                                          <p:spTgt spid="13"/>
                                        </p:tgtEl>
                                      </p:cBhvr>
                                    </p:animEffect>
                                    <p:anim calcmode="lin" valueType="num">
                                      <p:cBhvr>
                                        <p:cTn id="27" dur="2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8" dur="2000"/>
                                        <p:tgtEl>
                                          <p:spTgt spid="13"/>
                                        </p:tgtEl>
                                        <p:attrNameLst>
                                          <p:attrName>ppt_h</p:attrName>
                                        </p:attrNameLst>
                                      </p:cBhvr>
                                      <p:tavLst>
                                        <p:tav tm="0">
                                          <p:val>
                                            <p:strVal val="ppt_h"/>
                                          </p:val>
                                        </p:tav>
                                        <p:tav tm="100000">
                                          <p:val>
                                            <p:strVal val="ppt_h"/>
                                          </p:val>
                                        </p:tav>
                                      </p:tavLst>
                                    </p:anim>
                                    <p:set>
                                      <p:cBhvr>
                                        <p:cTn id="29"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0"/>
            <a:ext cx="5400675" cy="6858000"/>
          </a:xfrm>
        </p:spPr>
      </p:pic>
      <p:pic>
        <p:nvPicPr>
          <p:cNvPr id="6" name="Content Placeholder 5"/>
          <p:cNvPicPr>
            <a:picLocks noGrp="1" noChangeAspect="1"/>
          </p:cNvPicPr>
          <p:nvPr>
            <p:ph sz="half" idx="2"/>
          </p:nvPr>
        </p:nvPicPr>
        <p:blipFill>
          <a:blip r:embed="rId3">
            <a:grayscl/>
            <a:extLst>
              <a:ext uri="{28A0092B-C50C-407E-A947-70E740481C1C}">
                <a14:useLocalDpi xmlns:a14="http://schemas.microsoft.com/office/drawing/2010/main" val="0"/>
              </a:ext>
            </a:extLst>
          </a:blip>
          <a:stretch>
            <a:fillRect/>
          </a:stretch>
        </p:blipFill>
        <p:spPr>
          <a:xfrm>
            <a:off x="4860032" y="-5206"/>
            <a:ext cx="4322934" cy="6863206"/>
          </a:xfrm>
        </p:spPr>
      </p:pic>
    </p:spTree>
    <p:extLst>
      <p:ext uri="{BB962C8B-B14F-4D97-AF65-F5344CB8AC3E}">
        <p14:creationId xmlns:p14="http://schemas.microsoft.com/office/powerpoint/2010/main" val="29835664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normAutofit/>
          </a:bodyPr>
          <a:lstStyle/>
          <a:p>
            <a:pPr algn="l"/>
            <a:r>
              <a:rPr lang="en-GB" dirty="0"/>
              <a:t>Now you try…</a:t>
            </a:r>
          </a:p>
        </p:txBody>
      </p:sp>
      <p:sp>
        <p:nvSpPr>
          <p:cNvPr id="3" name="Content Placeholder 2"/>
          <p:cNvSpPr>
            <a:spLocks noGrp="1"/>
          </p:cNvSpPr>
          <p:nvPr>
            <p:ph sz="half" idx="1"/>
          </p:nvPr>
        </p:nvSpPr>
        <p:spPr>
          <a:xfrm>
            <a:off x="20928" y="4869160"/>
            <a:ext cx="9123071" cy="1800200"/>
          </a:xfrm>
          <a:solidFill>
            <a:srgbClr val="FFFF99"/>
          </a:solidFill>
        </p:spPr>
        <p:txBody>
          <a:bodyPr>
            <a:noAutofit/>
          </a:bodyPr>
          <a:lstStyle/>
          <a:p>
            <a:pPr marL="0" indent="0">
              <a:buNone/>
            </a:pPr>
            <a:r>
              <a:rPr lang="en-GB" sz="2400" dirty="0"/>
              <a:t>1. Read lines 1-10.</a:t>
            </a:r>
          </a:p>
          <a:p>
            <a:pPr marL="0" indent="0">
              <a:buNone/>
            </a:pPr>
            <a:r>
              <a:rPr lang="en-GB" sz="2400" dirty="0" smtClean="0"/>
              <a:t>Identify </a:t>
            </a:r>
            <a:r>
              <a:rPr lang="en-GB" sz="2400" dirty="0"/>
              <a:t>the attitudes of the writer </a:t>
            </a:r>
            <a:r>
              <a:rPr lang="en-GB" sz="2400" b="1" dirty="0"/>
              <a:t>and</a:t>
            </a:r>
            <a:r>
              <a:rPr lang="en-GB" sz="2400" dirty="0"/>
              <a:t> of her children to the sight of the wind turbines. </a:t>
            </a:r>
            <a:r>
              <a:rPr lang="en-GB" sz="2400" b="1" dirty="0"/>
              <a:t>(2)</a:t>
            </a:r>
          </a:p>
        </p:txBody>
      </p:sp>
      <p:sp>
        <p:nvSpPr>
          <p:cNvPr id="4" name="Content Placeholder 3"/>
          <p:cNvSpPr>
            <a:spLocks noGrp="1"/>
          </p:cNvSpPr>
          <p:nvPr>
            <p:ph sz="half" idx="2"/>
          </p:nvPr>
        </p:nvSpPr>
        <p:spPr>
          <a:xfrm>
            <a:off x="0" y="980728"/>
            <a:ext cx="9144000" cy="3733875"/>
          </a:xfrm>
          <a:solidFill>
            <a:schemeClr val="bg2"/>
          </a:solidFill>
        </p:spPr>
        <p:txBody>
          <a:bodyPr>
            <a:normAutofit fontScale="62500" lnSpcReduction="20000"/>
          </a:bodyPr>
          <a:lstStyle/>
          <a:p>
            <a:pPr marL="0" indent="0">
              <a:lnSpc>
                <a:spcPct val="120000"/>
              </a:lnSpc>
              <a:buNone/>
            </a:pPr>
            <a:r>
              <a:rPr lang="en-GB" dirty="0"/>
              <a:t>Holidays – Cornwall, then Wales, and all the great stretches of motorway in between. The kids are on their iPhones, showing each other pictures of themselves on Instagram that they took 30 seconds ago – 20 seconds ago – now, right now. </a:t>
            </a:r>
          </a:p>
          <a:p>
            <a:pPr marL="0" indent="0">
              <a:lnSpc>
                <a:spcPct val="120000"/>
              </a:lnSpc>
              <a:buNone/>
            </a:pPr>
            <a:endParaRPr lang="en-GB" dirty="0"/>
          </a:p>
          <a:p>
            <a:pPr marL="0" indent="0">
              <a:lnSpc>
                <a:spcPct val="120000"/>
              </a:lnSpc>
              <a:buNone/>
            </a:pPr>
            <a:r>
              <a:rPr lang="en-GB" dirty="0"/>
              <a:t>I cannot believe the kids are looking at their phones, rather than out of the window. Out of the window is astonishing.</a:t>
            </a:r>
          </a:p>
          <a:p>
            <a:pPr marL="0" indent="0">
              <a:lnSpc>
                <a:spcPct val="120000"/>
              </a:lnSpc>
              <a:buNone/>
            </a:pPr>
            <a:r>
              <a:rPr lang="en-GB" dirty="0"/>
              <a:t>“Look! Look at those windmills!” I keep shouting, pointing at what would have blown my mind when I was their age. There are vast, handsome wind turbines lining the cold corridors of the M4, the M5, the A30, the A470. Alone, in clusters, massed and marching across the tops of ridgeways and mountains. Each one, 200ft of sheer metal muscle, scything at the sky like the Seattle Space Needle angling for a fight.  </a:t>
            </a:r>
            <a:r>
              <a:rPr lang="en-GB" dirty="0">
                <a:solidFill>
                  <a:srgbClr val="FF0000"/>
                </a:solidFill>
              </a:rPr>
              <a:t>(lines 1-10)</a:t>
            </a:r>
          </a:p>
          <a:p>
            <a:pPr marL="0" indent="0">
              <a:buNone/>
            </a:pPr>
            <a:endParaRPr lang="en-GB" dirty="0"/>
          </a:p>
        </p:txBody>
      </p:sp>
      <p:sp>
        <p:nvSpPr>
          <p:cNvPr id="5" name="Content Placeholder 3"/>
          <p:cNvSpPr txBox="1">
            <a:spLocks/>
          </p:cNvSpPr>
          <p:nvPr/>
        </p:nvSpPr>
        <p:spPr>
          <a:xfrm>
            <a:off x="0" y="980728"/>
            <a:ext cx="9144000" cy="3816424"/>
          </a:xfrm>
          <a:prstGeom prst="rect">
            <a:avLst/>
          </a:prstGeom>
          <a:solidFill>
            <a:schemeClr val="bg2"/>
          </a:solidFill>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dirty="0">
                <a:solidFill>
                  <a:schemeClr val="bg2"/>
                </a:solidFill>
              </a:rPr>
              <a:t>Holidays – Cornwall, then Wales, and all the great stretches of motorway in between. The kids are on their iPhones, showing each other pictures of themselves on Instagram that they took 30 seconds ago – 20 seconds ago – now, right now. </a:t>
            </a:r>
          </a:p>
          <a:p>
            <a:pPr marL="0" indent="0">
              <a:lnSpc>
                <a:spcPct val="120000"/>
              </a:lnSpc>
              <a:buFont typeface="Arial" panose="020B0604020202020204" pitchFamily="34" charset="0"/>
              <a:buNone/>
            </a:pPr>
            <a:endParaRPr lang="en-GB" dirty="0"/>
          </a:p>
          <a:p>
            <a:pPr marL="0" indent="0">
              <a:lnSpc>
                <a:spcPct val="120000"/>
              </a:lnSpc>
              <a:buFont typeface="Arial" panose="020B0604020202020204" pitchFamily="34" charset="0"/>
              <a:buNone/>
            </a:pPr>
            <a:r>
              <a:rPr lang="en-GB" b="1" u="sng" dirty="0">
                <a:solidFill>
                  <a:srgbClr val="FF0000"/>
                </a:solidFill>
              </a:rPr>
              <a:t>I cannot believe the kids are looking at their phones</a:t>
            </a:r>
            <a:r>
              <a:rPr lang="en-GB" dirty="0">
                <a:solidFill>
                  <a:schemeClr val="bg2"/>
                </a:solidFill>
              </a:rPr>
              <a:t>, rather than out of the window. </a:t>
            </a:r>
            <a:r>
              <a:rPr lang="en-GB" b="1" u="sng" dirty="0">
                <a:solidFill>
                  <a:srgbClr val="FF0000"/>
                </a:solidFill>
              </a:rPr>
              <a:t>Out of the window is astonishing.</a:t>
            </a:r>
            <a:endParaRPr lang="en-GB" b="1" u="sng" dirty="0">
              <a:solidFill>
                <a:schemeClr val="bg2"/>
              </a:solidFill>
            </a:endParaRPr>
          </a:p>
          <a:p>
            <a:pPr marL="0" indent="0">
              <a:lnSpc>
                <a:spcPct val="120000"/>
              </a:lnSpc>
              <a:buFont typeface="Arial" panose="020B0604020202020204" pitchFamily="34" charset="0"/>
              <a:buNone/>
            </a:pPr>
            <a:r>
              <a:rPr lang="en-GB" dirty="0">
                <a:solidFill>
                  <a:schemeClr val="bg2"/>
                </a:solidFill>
              </a:rPr>
              <a:t>“Look! Look at those windmills!” I keep shouting, pointing at</a:t>
            </a:r>
            <a:r>
              <a:rPr lang="en-GB" dirty="0">
                <a:solidFill>
                  <a:schemeClr val="bg1">
                    <a:lumMod val="95000"/>
                  </a:schemeClr>
                </a:solidFill>
              </a:rPr>
              <a:t> </a:t>
            </a:r>
            <a:r>
              <a:rPr lang="en-GB" b="1" u="sng" dirty="0">
                <a:solidFill>
                  <a:srgbClr val="FF0000"/>
                </a:solidFill>
              </a:rPr>
              <a:t>what would have blown my mind when I was their age</a:t>
            </a:r>
            <a:r>
              <a:rPr lang="en-GB" b="1" u="sng" dirty="0">
                <a:solidFill>
                  <a:schemeClr val="bg2"/>
                </a:solidFill>
              </a:rPr>
              <a:t>. </a:t>
            </a:r>
            <a:r>
              <a:rPr lang="en-GB" dirty="0">
                <a:solidFill>
                  <a:schemeClr val="bg2"/>
                </a:solidFill>
              </a:rPr>
              <a:t>There are vast, handsome wind turbines lining the cold corridors of the M4, the M5, the A30, the A470. Alone, in clusters, massed and marching across the tops of ridgeways and mountains. Each one, 200ft of sheer metal muscle, scything at the sky like the Seattle Space Needle angling for a fight.  </a:t>
            </a:r>
            <a:r>
              <a:rPr lang="en-GB" dirty="0">
                <a:solidFill>
                  <a:srgbClr val="FF0000"/>
                </a:solidFill>
              </a:rPr>
              <a:t>(lines 1-10)</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206560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QA STYL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1098</TotalTime>
  <Words>8890</Words>
  <Application>Microsoft Office PowerPoint</Application>
  <PresentationFormat>On-screen Show (4:3)</PresentationFormat>
  <Paragraphs>739</Paragraphs>
  <Slides>62</Slides>
  <Notes>47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BrowalliaUPC</vt:lpstr>
      <vt:lpstr>Calibri</vt:lpstr>
      <vt:lpstr>Comic Sans MS</vt:lpstr>
      <vt:lpstr>Times New Roman</vt:lpstr>
      <vt:lpstr>Trebuchet MS</vt:lpstr>
      <vt:lpstr>Wingdings</vt:lpstr>
      <vt:lpstr>Office Theme</vt:lpstr>
      <vt:lpstr>WELCOME TO EASTER SCHOOL 2019</vt:lpstr>
      <vt:lpstr>Aims for today</vt:lpstr>
      <vt:lpstr>PowerPoint Presentation</vt:lpstr>
      <vt:lpstr>Question 1 Official SQA Past Paper from 2015</vt:lpstr>
      <vt:lpstr>Understanding Questions (U)</vt:lpstr>
      <vt:lpstr>Locating the answer… Official SQA Past Paper from 2015</vt:lpstr>
      <vt:lpstr>Expected Answers – no marks for straight lifts from the passage.</vt:lpstr>
      <vt:lpstr>PowerPoint Presentation</vt:lpstr>
      <vt:lpstr>Now you try…</vt:lpstr>
      <vt:lpstr>Expected Answers – no marks for straight lifts from the passage.</vt:lpstr>
      <vt:lpstr>Question 2 Official SQA Past Paper from 2015</vt:lpstr>
      <vt:lpstr>Analysis Questions</vt:lpstr>
      <vt:lpstr>Question 2 Official SQA Past Paper from 2015</vt:lpstr>
      <vt:lpstr>Expected Answers – For full marks there should be detailed/insightful comments on at least 2 examples.</vt:lpstr>
      <vt:lpstr>Expected Answers – For full marks there should be detailed/insightful comments on at least 2 examples.</vt:lpstr>
      <vt:lpstr>Word Choice Questions</vt:lpstr>
      <vt:lpstr>Question 2 Official SQA Past Paper from 2015</vt:lpstr>
      <vt:lpstr>Expected Answers – For full marks there should be detailed/insightful comments on at least 2 examples.</vt:lpstr>
      <vt:lpstr>Sentence Structure Questions</vt:lpstr>
      <vt:lpstr>PowerPoint Presentation</vt:lpstr>
      <vt:lpstr>Expected Answers – For full marks there should be detailed/insightful comments on at least 2 examples.</vt:lpstr>
      <vt:lpstr>Expected Answers – For full marks there should be detailed/insightful comments on at least 2 examples.</vt:lpstr>
      <vt:lpstr>Imagery </vt:lpstr>
      <vt:lpstr>Question 6 Official SQA Past Paper from 2015</vt:lpstr>
      <vt:lpstr>Question 6 Official SQA Past Paper from 2015</vt:lpstr>
      <vt:lpstr>Expected Answers – For full marks there should be detailed/insightful comments on at least 2 examples.</vt:lpstr>
      <vt:lpstr>Expected Answers – For full marks there should be detailed/insightful comments on at least 2 examples.</vt:lpstr>
      <vt:lpstr>Now you try…</vt:lpstr>
      <vt:lpstr>Now you try…</vt:lpstr>
      <vt:lpstr>PowerPoint Presentation</vt:lpstr>
      <vt:lpstr>PowerPoint Presentation</vt:lpstr>
      <vt:lpstr>PowerPoint Presentation</vt:lpstr>
      <vt:lpstr>Question 3 Official SQA Past Paper from 2015</vt:lpstr>
      <vt:lpstr>Question 3 Official SQA Past Paper from 2015</vt:lpstr>
      <vt:lpstr>Question 3 Official SQA Past Paper from 2015</vt:lpstr>
      <vt:lpstr>Expected Answers – For full marks there should be detailed/insightful comments on at least 2 examples.</vt:lpstr>
      <vt:lpstr>Expected Answers – For full marks there should be detailed/insightful comments on at least 2 examples.</vt:lpstr>
      <vt:lpstr>Expected Answers – For full marks there should be detailed/insightful comments on at least 2 examples.</vt:lpstr>
      <vt:lpstr>Now you try…</vt:lpstr>
      <vt:lpstr>(U) – Link 2015 paper - Question 4</vt:lpstr>
      <vt:lpstr>(U) – Link</vt:lpstr>
      <vt:lpstr>Question 8 Official SQA Past Paper from 2015</vt:lpstr>
      <vt:lpstr>Evaluation Questions</vt:lpstr>
      <vt:lpstr>Evaluation questions on the conclusion of a passage</vt:lpstr>
      <vt:lpstr>Question 8 Official SQA Past Paper from 2015</vt:lpstr>
      <vt:lpstr>Expected Answers – For full marks there must be appropriate attention to the idea of a conclusion but this does not have to be limited to structure. Candidates may make valid points about the emotive/rhetorical impact of the conclusion.</vt:lpstr>
      <vt:lpstr>Expected Answers – For full marks there must be appropriate attention to the idea of a conclusion but this does not have to be limited to structure. Candidates may make valid points about the emotive/rhetorical impact of the conclusion.</vt:lpstr>
      <vt:lpstr>Now you try…</vt:lpstr>
      <vt:lpstr>Evaluate a conclusion: the checklist</vt:lpstr>
      <vt:lpstr>Now you try…</vt:lpstr>
      <vt:lpstr>Expected Answers – For full marks there must be appropriate attention to the idea of a conclusion but this does not have to be limited to structure. Candidates may make valid points about the emotive/rhetorical impact of the conclusion.</vt:lpstr>
      <vt:lpstr>Other responses…</vt:lpstr>
      <vt:lpstr>The Final Question (5E)</vt:lpstr>
      <vt:lpstr>PowerPoint Presentation</vt:lpstr>
      <vt:lpstr>The Final Question – Marking Instructions</vt:lpstr>
      <vt:lpstr>What does this mean?</vt:lpstr>
      <vt:lpstr>The Final Question (5E)</vt:lpstr>
      <vt:lpstr>Task</vt:lpstr>
      <vt:lpstr>Show pdf marking scheme</vt:lpstr>
      <vt:lpstr>Now you try…</vt:lpstr>
      <vt:lpstr>PowerPoint Presentation</vt:lpstr>
      <vt:lpstr>PowerPoint Presentation</vt:lpstr>
    </vt:vector>
  </TitlesOfParts>
  <Company>South Ayrshire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Official SQA Past Paper from 2015</dc:title>
  <dc:creator>CT</dc:creator>
  <cp:lastModifiedBy>CTomelty</cp:lastModifiedBy>
  <cp:revision>45</cp:revision>
  <dcterms:created xsi:type="dcterms:W3CDTF">2016-03-31T10:10:55Z</dcterms:created>
  <dcterms:modified xsi:type="dcterms:W3CDTF">2019-04-03T12:58:44Z</dcterms:modified>
</cp:coreProperties>
</file>